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61" r:id="rId1"/>
  </p:sldMasterIdLst>
  <p:notesMasterIdLst>
    <p:notesMasterId r:id="rId29"/>
  </p:notesMasterIdLst>
  <p:sldIdLst>
    <p:sldId id="256" r:id="rId2"/>
    <p:sldId id="258" r:id="rId3"/>
    <p:sldId id="285" r:id="rId4"/>
    <p:sldId id="287" r:id="rId5"/>
    <p:sldId id="288" r:id="rId6"/>
    <p:sldId id="284" r:id="rId7"/>
    <p:sldId id="333" r:id="rId8"/>
    <p:sldId id="334" r:id="rId9"/>
    <p:sldId id="292" r:id="rId10"/>
    <p:sldId id="323" r:id="rId11"/>
    <p:sldId id="331" r:id="rId12"/>
    <p:sldId id="346" r:id="rId13"/>
    <p:sldId id="327" r:id="rId14"/>
    <p:sldId id="293" r:id="rId15"/>
    <p:sldId id="294" r:id="rId16"/>
    <p:sldId id="335" r:id="rId17"/>
    <p:sldId id="336" r:id="rId18"/>
    <p:sldId id="337" r:id="rId19"/>
    <p:sldId id="332" r:id="rId20"/>
    <p:sldId id="339" r:id="rId21"/>
    <p:sldId id="340" r:id="rId22"/>
    <p:sldId id="338" r:id="rId23"/>
    <p:sldId id="341" r:id="rId24"/>
    <p:sldId id="342" r:id="rId25"/>
    <p:sldId id="343" r:id="rId26"/>
    <p:sldId id="345" r:id="rId27"/>
    <p:sldId id="330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0096"/>
    <a:srgbClr val="C100F8"/>
    <a:srgbClr val="6D00FC"/>
    <a:srgbClr val="9437FF"/>
    <a:srgbClr val="009051"/>
    <a:srgbClr val="01A5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7" autoAdjust="0"/>
    <p:restoredTop sz="94660"/>
  </p:normalViewPr>
  <p:slideViewPr>
    <p:cSldViewPr snapToGrid="0">
      <p:cViewPr varScale="1">
        <p:scale>
          <a:sx n="92" d="100"/>
          <a:sy n="92" d="100"/>
        </p:scale>
        <p:origin x="15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C43CD9-F16A-0447-81B9-26D9A1CEE839}" type="datetimeFigureOut">
              <a:rPr lang="en-US" smtClean="0"/>
              <a:t>6/29/26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1A37A-6AF3-264B-9EC0-C183825B1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231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30/06/2026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 Form Factor: Status and Perspectives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30/06/2026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 Form Factor: Status and Perspectives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30/06/2026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 Form Factor: Status and Perspectives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  <a:lvl2pPr>
              <a:buFont typeface="Arial" panose="020B0604020202020204" pitchFamily="34" charset="0"/>
              <a:buChar char="•"/>
              <a:defRPr/>
            </a:lvl2pPr>
            <a:lvl3pPr>
              <a:buFont typeface="Arial" panose="020B0604020202020204" pitchFamily="34" charset="0"/>
              <a:buChar char="•"/>
              <a:defRPr/>
            </a:lvl3pPr>
            <a:lvl4pPr>
              <a:buFont typeface="Arial" panose="020B0604020202020204" pitchFamily="34" charset="0"/>
              <a:buChar char="•"/>
              <a:defRPr/>
            </a:lvl4pPr>
            <a:lvl5pP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30/06/2026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 Form Factor: Status and Perspectives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30/06/2026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 Form Factor: Status and Perspectives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30/06/2026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 Form Factor: Status and Perspectives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30/06/2026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 Form Factor: Status and Perspectives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30/06/2026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 Form Factor: Status and Perspectives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30/06/2026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Pion Form Factor: Status and Perspectives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30/06/2026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Pion Form Factor: Status and Perspectives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30/06/2026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 Form Factor: Status and Perspectives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188129"/>
            <a:ext cx="7543800" cy="9091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047" y="1420843"/>
            <a:ext cx="7906042" cy="455792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/>
              <a:t>30/06/2026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Pion Form Factor: Status and Perspectives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13293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04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603.13171" TargetMode="External"/><Relationship Id="rId4" Type="http://schemas.openxmlformats.org/officeDocument/2006/relationships/hyperlink" Target="https://arxiv.org/abs/2603.28621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hyperlink" Target="https://indico.sns.it/event/140/contributions/1450/attachments/390/1168/PHIPSI2026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hyperlink" Target="https://indico.sns.it/event/140/contributions/1450/attachments/390/1168/PHIPSI2026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hyperlink" Target="https://indico.sns.it/event/140/contributions/1450/attachments/390/1168/PHIPSI2026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ijclab.in2p3.fr/event/11652/contributions/39053/attachments/26140/38662/20250908_BelleII_ee2pipi_qyliu.pdf" TargetMode="External"/><Relationship Id="rId2" Type="http://schemas.openxmlformats.org/officeDocument/2006/relationships/hyperlink" Target="https://indico.sns.it/event/140/contributions/1269/attachments/407/1186/Punzi_PHIPSI.pdf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jpeg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18123-6CA7-6AD7-B3A2-1ECBA4095C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411266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5400" b="1" dirty="0"/>
              <a:t>Status and Prospects for the Measurement of the Pion Vector Form Factor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447235-3FFA-448A-3300-6CA3430BAB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643427"/>
          </a:xfrm>
        </p:spPr>
        <p:txBody>
          <a:bodyPr/>
          <a:lstStyle/>
          <a:p>
            <a:r>
              <a:rPr lang="en-US" cap="none" dirty="0"/>
              <a:t>Riccardo Aliberti, JGU Mainz</a:t>
            </a:r>
          </a:p>
          <a:p>
            <a:r>
              <a:rPr lang="en-US" cap="none" dirty="0"/>
              <a:t>MESON 2026 </a:t>
            </a:r>
          </a:p>
          <a:p>
            <a:r>
              <a:rPr lang="en-US" cap="none" dirty="0"/>
              <a:t>Krakow 30.06.2026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1B523D-22FA-9EA9-F787-9149BC234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991" y="4685507"/>
            <a:ext cx="2003329" cy="12387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D61FC0-8639-70A8-3B5C-97A3148E2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59" y="156890"/>
            <a:ext cx="1511796" cy="633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22EE3D-D067-8C87-9725-26466AF01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9437" y="20824"/>
            <a:ext cx="1365125" cy="1190854"/>
          </a:xfrm>
          <a:prstGeom prst="rect">
            <a:avLst/>
          </a:prstGeom>
        </p:spPr>
      </p:pic>
      <p:pic>
        <p:nvPicPr>
          <p:cNvPr id="7" name="Picture 2" descr="PRISMA++ Internship Program – PRISMA++">
            <a:extLst>
              <a:ext uri="{FF2B5EF4-FFF2-40B4-BE49-F238E27FC236}">
                <a16:creationId xmlns:a16="http://schemas.microsoft.com/office/drawing/2014/main" id="{566E646F-031D-0848-F258-BBA888106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338" y="123947"/>
            <a:ext cx="2253803" cy="65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328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95CF3-F398-E62B-619C-977B74584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CMD-3 Analysis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335FD-0B93-2B94-68B9-E84B32F22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265" y="1221315"/>
            <a:ext cx="8181457" cy="4795244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Data collected at VEPP-2000 collider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CM : 0.3 &lt; √s &lt; 1.2 GeV 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Three data sets (2013,18,20)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Different data taking conditions</a:t>
            </a:r>
          </a:p>
          <a:p>
            <a:r>
              <a:rPr lang="en-US" dirty="0"/>
              <a:t>Simple selection conditions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Back-to-back topology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Timing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Three methods for signal extraction:</a:t>
            </a:r>
          </a:p>
          <a:p>
            <a:pPr marL="201168" lvl="1" indent="0">
              <a:buNone/>
            </a:pPr>
            <a:r>
              <a:rPr lang="en-US" dirty="0">
                <a:solidFill>
                  <a:schemeClr val="bg1"/>
                </a:solidFill>
              </a:rPr>
              <a:t>Momentum </a:t>
            </a:r>
          </a:p>
          <a:p>
            <a:pPr marL="201168" lvl="1" indent="0">
              <a:buNone/>
            </a:pPr>
            <a:r>
              <a:rPr lang="en-US" dirty="0">
                <a:solidFill>
                  <a:schemeClr val="bg1"/>
                </a:solidFill>
              </a:rPr>
              <a:t>Energy deposit in </a:t>
            </a:r>
            <a:r>
              <a:rPr lang="en-US" dirty="0" err="1">
                <a:solidFill>
                  <a:schemeClr val="bg1"/>
                </a:solidFill>
              </a:rPr>
              <a:t>LXe</a:t>
            </a:r>
            <a:r>
              <a:rPr lang="en-US" dirty="0">
                <a:solidFill>
                  <a:schemeClr val="bg1"/>
                </a:solidFill>
              </a:rPr>
              <a:t> calorimeter</a:t>
            </a:r>
          </a:p>
          <a:p>
            <a:pPr marL="201168" lvl="1" indent="0">
              <a:buNone/>
            </a:pPr>
            <a:r>
              <a:rPr lang="en-US" dirty="0">
                <a:solidFill>
                  <a:schemeClr val="bg1"/>
                </a:solidFill>
              </a:rPr>
              <a:t>Angular distribution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 Careful check of systematic effects</a:t>
            </a:r>
          </a:p>
          <a:p>
            <a:pPr marL="201168" lvl="1" indent="0">
              <a:lnSpc>
                <a:spcPct val="12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Acceptance, Radiative corrections, 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77089-3350-BED2-C603-26C9D4274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30/06/2026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9422C-FFE1-7260-8140-9BF159E39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 Form Factor: Status and Perspectives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893A2-FE6D-9C2E-C246-D3952E63E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smtClean="0"/>
              <a:t>9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CD016B8-AC9A-FFAF-348C-B15F72388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107" y="8513423"/>
            <a:ext cx="2819400" cy="2006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16F98D-1508-8217-3A8B-D0FAEDEFD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594" y="8602564"/>
            <a:ext cx="3073400" cy="20066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EF6F841-E863-5A64-0877-89D963B2BC65}"/>
              </a:ext>
            </a:extLst>
          </p:cNvPr>
          <p:cNvGrpSpPr>
            <a:grpSpLocks noChangeAspect="1"/>
          </p:cNvGrpSpPr>
          <p:nvPr/>
        </p:nvGrpSpPr>
        <p:grpSpPr>
          <a:xfrm>
            <a:off x="4691541" y="1297900"/>
            <a:ext cx="3992194" cy="1789445"/>
            <a:chOff x="4973512" y="1924978"/>
            <a:chExt cx="5064126" cy="22699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6C36E73-F972-E0B6-B229-19486760D13A}"/>
                </a:ext>
              </a:extLst>
            </p:cNvPr>
            <p:cNvGrpSpPr/>
            <p:nvPr/>
          </p:nvGrpSpPr>
          <p:grpSpPr>
            <a:xfrm>
              <a:off x="4973512" y="1924978"/>
              <a:ext cx="5064126" cy="2269924"/>
              <a:chOff x="5039713" y="1876425"/>
              <a:chExt cx="5064126" cy="2269924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107C6742-9ABB-3A0A-A6FF-B94ED7C60E4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039713" y="1876425"/>
                <a:ext cx="5064126" cy="2269924"/>
                <a:chOff x="3595702" y="2061606"/>
                <a:chExt cx="6260943" cy="2806379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9C3AA47D-6117-3E13-90E7-A00B6BB49F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157536" y="2357550"/>
                  <a:ext cx="3305236" cy="2407633"/>
                </a:xfrm>
                <a:prstGeom prst="rect">
                  <a:avLst/>
                </a:prstGeom>
              </p:spPr>
            </p:pic>
            <p:cxnSp>
              <p:nvCxnSpPr>
                <p:cNvPr id="9" name="Straight Arrow Connector 8">
                  <a:extLst>
                    <a:ext uri="{FF2B5EF4-FFF2-40B4-BE49-F238E27FC236}">
                      <a16:creationId xmlns:a16="http://schemas.microsoft.com/office/drawing/2014/main" id="{A637277A-AAAC-1D6E-25F1-9C4D35A3EA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82595" y="2865486"/>
                  <a:ext cx="1074030" cy="643368"/>
                </a:xfrm>
                <a:prstGeom prst="straightConnector1">
                  <a:avLst/>
                </a:prstGeom>
                <a:ln w="28575"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5946BDF-20CC-8417-6573-5A6A6F48BAEA}"/>
                    </a:ext>
                  </a:extLst>
                </p:cNvPr>
                <p:cNvSpPr txBox="1"/>
                <p:nvPr/>
              </p:nvSpPr>
              <p:spPr>
                <a:xfrm>
                  <a:off x="4049380" y="2293580"/>
                  <a:ext cx="1488862" cy="820564"/>
                </a:xfrm>
                <a:prstGeom prst="rect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/>
                    <a:t>Drift Chamber</a:t>
                  </a:r>
                </a:p>
              </p:txBody>
            </p:sp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CEBE37ED-671C-EAE1-CBEE-DEB3EB4C32C9}"/>
                    </a:ext>
                  </a:extLst>
                </p:cNvPr>
                <p:cNvCxnSpPr>
                  <a:cxnSpLocks/>
                  <a:stCxn id="12" idx="3"/>
                </p:cNvCxnSpPr>
                <p:nvPr/>
              </p:nvCxnSpPr>
              <p:spPr>
                <a:xfrm flipV="1">
                  <a:off x="5323287" y="4182663"/>
                  <a:ext cx="909030" cy="275040"/>
                </a:xfrm>
                <a:prstGeom prst="straightConnector1">
                  <a:avLst/>
                </a:prstGeom>
                <a:ln w="28575"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B44C0B3-A529-67A2-242F-4846414EC3F4}"/>
                    </a:ext>
                  </a:extLst>
                </p:cNvPr>
                <p:cNvSpPr txBox="1"/>
                <p:nvPr/>
              </p:nvSpPr>
              <p:spPr>
                <a:xfrm>
                  <a:off x="3595702" y="4047421"/>
                  <a:ext cx="1727585" cy="820564"/>
                </a:xfrm>
                <a:prstGeom prst="rect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 err="1"/>
                    <a:t>LXe</a:t>
                  </a:r>
                  <a:r>
                    <a:rPr lang="en-US" sz="1400" dirty="0"/>
                    <a:t> Calorimeter</a:t>
                  </a:r>
                </a:p>
              </p:txBody>
            </p: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7DB289E9-B95E-FE92-B9B9-467D4949F8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212601" y="2505216"/>
                  <a:ext cx="879604" cy="484948"/>
                </a:xfrm>
                <a:prstGeom prst="straightConnector1">
                  <a:avLst/>
                </a:prstGeom>
                <a:ln w="28575"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80E15D3-A78C-B299-FC4B-502E1EF6A9ED}"/>
                    </a:ext>
                  </a:extLst>
                </p:cNvPr>
                <p:cNvSpPr txBox="1"/>
                <p:nvPr/>
              </p:nvSpPr>
              <p:spPr>
                <a:xfrm>
                  <a:off x="8136558" y="2061606"/>
                  <a:ext cx="1720087" cy="820564"/>
                </a:xfrm>
                <a:prstGeom prst="rect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/>
                    <a:t>BGO Calorimeter</a:t>
                  </a:r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27A64BC3-05B0-AE13-84F6-FE8EA5F87632}"/>
                  </a:ext>
                </a:extLst>
              </p:cNvPr>
              <p:cNvGrpSpPr/>
              <p:nvPr/>
            </p:nvGrpSpPr>
            <p:grpSpPr>
              <a:xfrm>
                <a:off x="8041533" y="3492700"/>
                <a:ext cx="1831204" cy="416865"/>
                <a:chOff x="8041533" y="3492700"/>
                <a:chExt cx="1831204" cy="416865"/>
              </a:xfrm>
            </p:grpSpPr>
            <p:cxnSp>
              <p:nvCxnSpPr>
                <p:cNvPr id="15" name="Straight Arrow Connector 14">
                  <a:extLst>
                    <a:ext uri="{FF2B5EF4-FFF2-40B4-BE49-F238E27FC236}">
                      <a16:creationId xmlns:a16="http://schemas.microsoft.com/office/drawing/2014/main" id="{22375DDC-2442-6EFF-340A-2F9661889837}"/>
                    </a:ext>
                  </a:extLst>
                </p:cNvPr>
                <p:cNvCxnSpPr>
                  <a:cxnSpLocks/>
                  <a:stCxn id="16" idx="1"/>
                </p:cNvCxnSpPr>
                <p:nvPr/>
              </p:nvCxnSpPr>
              <p:spPr>
                <a:xfrm flipH="1" flipV="1">
                  <a:off x="8041533" y="3492700"/>
                  <a:ext cx="623621" cy="221657"/>
                </a:xfrm>
                <a:prstGeom prst="straightConnector1">
                  <a:avLst/>
                </a:prstGeom>
                <a:ln w="28575"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9F8199A-9D2B-CE55-F1AC-0A72D79BC239}"/>
                    </a:ext>
                  </a:extLst>
                </p:cNvPr>
                <p:cNvSpPr txBox="1"/>
                <p:nvPr/>
              </p:nvSpPr>
              <p:spPr>
                <a:xfrm>
                  <a:off x="8665154" y="3519148"/>
                  <a:ext cx="1207583" cy="390417"/>
                </a:xfrm>
                <a:prstGeom prst="rect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/>
                    <a:t>TOF</a:t>
                  </a:r>
                </a:p>
              </p:txBody>
            </p:sp>
          </p:grp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07D5C0DB-21F8-0A7C-98F5-EECB0A40F7B1}"/>
                </a:ext>
              </a:extLst>
            </p:cNvPr>
            <p:cNvSpPr/>
            <p:nvPr/>
          </p:nvSpPr>
          <p:spPr>
            <a:xfrm flipH="1">
              <a:off x="7550384" y="2801816"/>
              <a:ext cx="310317" cy="434443"/>
            </a:xfrm>
            <a:custGeom>
              <a:avLst/>
              <a:gdLst>
                <a:gd name="csX0" fmla="*/ 310317 w 310317"/>
                <a:gd name="csY0" fmla="*/ 434443 h 434443"/>
                <a:gd name="csX1" fmla="*/ 285491 w 310317"/>
                <a:gd name="csY1" fmla="*/ 339280 h 434443"/>
                <a:gd name="csX2" fmla="*/ 239978 w 310317"/>
                <a:gd name="csY2" fmla="*/ 244116 h 434443"/>
                <a:gd name="csX3" fmla="*/ 70338 w 310317"/>
                <a:gd name="csY3" fmla="*/ 62063 h 434443"/>
                <a:gd name="csX4" fmla="*/ 0 w 310317"/>
                <a:gd name="csY4" fmla="*/ 0 h 43444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310317" h="434443">
                  <a:moveTo>
                    <a:pt x="310317" y="434443"/>
                  </a:moveTo>
                  <a:cubicBezTo>
                    <a:pt x="303765" y="402722"/>
                    <a:pt x="297214" y="371001"/>
                    <a:pt x="285491" y="339280"/>
                  </a:cubicBezTo>
                  <a:cubicBezTo>
                    <a:pt x="273768" y="307559"/>
                    <a:pt x="275837" y="290319"/>
                    <a:pt x="239978" y="244116"/>
                  </a:cubicBezTo>
                  <a:cubicBezTo>
                    <a:pt x="204119" y="197913"/>
                    <a:pt x="110334" y="102749"/>
                    <a:pt x="70338" y="62063"/>
                  </a:cubicBezTo>
                  <a:cubicBezTo>
                    <a:pt x="30342" y="21377"/>
                    <a:pt x="15171" y="10688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FDCA89A1-73F4-2629-3820-000BE06E2CC4}"/>
                </a:ext>
              </a:extLst>
            </p:cNvPr>
            <p:cNvSpPr/>
            <p:nvPr/>
          </p:nvSpPr>
          <p:spPr>
            <a:xfrm flipV="1">
              <a:off x="7240067" y="3235127"/>
              <a:ext cx="310317" cy="434443"/>
            </a:xfrm>
            <a:custGeom>
              <a:avLst/>
              <a:gdLst>
                <a:gd name="csX0" fmla="*/ 310317 w 310317"/>
                <a:gd name="csY0" fmla="*/ 434443 h 434443"/>
                <a:gd name="csX1" fmla="*/ 285491 w 310317"/>
                <a:gd name="csY1" fmla="*/ 339280 h 434443"/>
                <a:gd name="csX2" fmla="*/ 239978 w 310317"/>
                <a:gd name="csY2" fmla="*/ 244116 h 434443"/>
                <a:gd name="csX3" fmla="*/ 70338 w 310317"/>
                <a:gd name="csY3" fmla="*/ 62063 h 434443"/>
                <a:gd name="csX4" fmla="*/ 0 w 310317"/>
                <a:gd name="csY4" fmla="*/ 0 h 43444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310317" h="434443">
                  <a:moveTo>
                    <a:pt x="310317" y="434443"/>
                  </a:moveTo>
                  <a:cubicBezTo>
                    <a:pt x="303765" y="402722"/>
                    <a:pt x="297214" y="371001"/>
                    <a:pt x="285491" y="339280"/>
                  </a:cubicBezTo>
                  <a:cubicBezTo>
                    <a:pt x="273768" y="307559"/>
                    <a:pt x="275837" y="290319"/>
                    <a:pt x="239978" y="244116"/>
                  </a:cubicBezTo>
                  <a:cubicBezTo>
                    <a:pt x="204119" y="197913"/>
                    <a:pt x="110334" y="102749"/>
                    <a:pt x="70338" y="62063"/>
                  </a:cubicBezTo>
                  <a:cubicBezTo>
                    <a:pt x="30342" y="21377"/>
                    <a:pt x="15171" y="10688"/>
                    <a:pt x="0" y="0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C790F8-1D4F-5949-3CE1-8EDEEE0A09E5}"/>
                </a:ext>
              </a:extLst>
            </p:cNvPr>
            <p:cNvSpPr txBox="1"/>
            <p:nvPr/>
          </p:nvSpPr>
          <p:spPr>
            <a:xfrm>
              <a:off x="7499659" y="2678081"/>
              <a:ext cx="4033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>
                  <a:solidFill>
                    <a:srgbClr val="C00000"/>
                  </a:solidFill>
                </a:rPr>
                <a:t>π</a:t>
              </a:r>
              <a:r>
                <a:rPr lang="en-US" sz="1200" baseline="30000" dirty="0">
                  <a:solidFill>
                    <a:srgbClr val="C00000"/>
                  </a:solidFill>
                </a:rPr>
                <a:t>+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1029A0C-9A19-6C9B-D332-B928C3169B60}"/>
                </a:ext>
              </a:extLst>
            </p:cNvPr>
            <p:cNvSpPr txBox="1"/>
            <p:nvPr/>
          </p:nvSpPr>
          <p:spPr>
            <a:xfrm>
              <a:off x="7281013" y="3413299"/>
              <a:ext cx="4033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>
                  <a:solidFill>
                    <a:srgbClr val="009051"/>
                  </a:solidFill>
                </a:rPr>
                <a:t>π</a:t>
              </a:r>
              <a:r>
                <a:rPr lang="en-US" sz="1200" baseline="30000" dirty="0">
                  <a:solidFill>
                    <a:srgbClr val="009051"/>
                  </a:solidFill>
                </a:rPr>
                <a:t>-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0A51304C-0C40-80B0-24BE-6540EFF75AC0}"/>
              </a:ext>
            </a:extLst>
          </p:cNvPr>
          <p:cNvSpPr txBox="1"/>
          <p:nvPr/>
        </p:nvSpPr>
        <p:spPr>
          <a:xfrm>
            <a:off x="4066456" y="1107394"/>
            <a:ext cx="32419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0070C0"/>
                </a:solidFill>
              </a:rPr>
              <a:t>[Phys. Rev. D 109, 112002 (2024)]</a:t>
            </a:r>
          </a:p>
        </p:txBody>
      </p:sp>
    </p:spTree>
    <p:extLst>
      <p:ext uri="{BB962C8B-B14F-4D97-AF65-F5344CB8AC3E}">
        <p14:creationId xmlns:p14="http://schemas.microsoft.com/office/powerpoint/2010/main" val="730119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739AB-7F07-5FAD-8164-057E305DF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AF6C6-934F-AFDD-78F7-53CA7B121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CMD-3 Analysis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E3104-1148-0699-BB13-B93843E53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265" y="1221315"/>
            <a:ext cx="8181457" cy="4795244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Data collected at VEPP-2000 collider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CM : 0.3 &lt; √s &lt; 1.2 GeV 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Three data sets (2013,18,20)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Different data taking conditions</a:t>
            </a:r>
          </a:p>
          <a:p>
            <a:r>
              <a:rPr lang="en-US" dirty="0"/>
              <a:t>Simple selection conditions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Back-to-back topology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Timing</a:t>
            </a:r>
          </a:p>
          <a:p>
            <a:r>
              <a:rPr lang="en-US" dirty="0"/>
              <a:t>Three methods for signal extraction: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Momentum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Energy deposit in </a:t>
            </a:r>
            <a:r>
              <a:rPr lang="en-US" dirty="0" err="1"/>
              <a:t>LXe</a:t>
            </a:r>
            <a:r>
              <a:rPr lang="en-US" dirty="0"/>
              <a:t> calorimeter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Angular distribution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 Careful check of systematic effects</a:t>
            </a:r>
          </a:p>
          <a:p>
            <a:pPr marL="201168" lvl="1" indent="0">
              <a:lnSpc>
                <a:spcPct val="12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Acceptance, Radiative corrections, 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6BFE47-B233-8B43-A028-BE54399D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30/06/2026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3F740-B852-E12F-06A6-39DFB0803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 Form Factor: Status and Perspectives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C2DCC-7377-48DD-B343-C6A5AE495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smtClean="0"/>
              <a:t>10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EE72EC-6EC5-C863-6CC7-72CD42E14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107" y="8513423"/>
            <a:ext cx="2819400" cy="2006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F5D6C3-E8F5-E304-24F1-7923432F7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594" y="8602564"/>
            <a:ext cx="3073400" cy="2006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B2571C-DEF0-A479-82C8-A5D291C5E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171" y="1704954"/>
            <a:ext cx="2169071" cy="18891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36A22FC-8A1A-8BFB-30C3-AFECB8B41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4100" y="1704954"/>
            <a:ext cx="2169071" cy="18891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A96828-8C72-78F1-0206-E849E3F159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9980" y="3909263"/>
            <a:ext cx="3116780" cy="218174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C17B1F8-5461-E141-B15F-35F6E6C4402E}"/>
              </a:ext>
            </a:extLst>
          </p:cNvPr>
          <p:cNvSpPr txBox="1"/>
          <p:nvPr/>
        </p:nvSpPr>
        <p:spPr>
          <a:xfrm>
            <a:off x="4660223" y="1476615"/>
            <a:ext cx="1499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Momentum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DCACC0-071D-3285-19DA-8190131EF507}"/>
              </a:ext>
            </a:extLst>
          </p:cNvPr>
          <p:cNvSpPr txBox="1"/>
          <p:nvPr/>
        </p:nvSpPr>
        <p:spPr>
          <a:xfrm>
            <a:off x="7158751" y="1476615"/>
            <a:ext cx="1499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Energy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B2A439-C9E7-0A6D-1A00-96ACEF42A58A}"/>
              </a:ext>
            </a:extLst>
          </p:cNvPr>
          <p:cNvSpPr txBox="1"/>
          <p:nvPr/>
        </p:nvSpPr>
        <p:spPr>
          <a:xfrm>
            <a:off x="5840358" y="3809033"/>
            <a:ext cx="1499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Angle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AFE3D2-7D8F-C489-5106-D995A158D57D}"/>
              </a:ext>
            </a:extLst>
          </p:cNvPr>
          <p:cNvSpPr txBox="1"/>
          <p:nvPr/>
        </p:nvSpPr>
        <p:spPr>
          <a:xfrm>
            <a:off x="4066456" y="1107394"/>
            <a:ext cx="32419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0070C0"/>
                </a:solidFill>
              </a:rPr>
              <a:t>[Phys. Rev. D 109, 112002 (2024)]</a:t>
            </a:r>
          </a:p>
        </p:txBody>
      </p:sp>
    </p:spTree>
    <p:extLst>
      <p:ext uri="{BB962C8B-B14F-4D97-AF65-F5344CB8AC3E}">
        <p14:creationId xmlns:p14="http://schemas.microsoft.com/office/powerpoint/2010/main" val="3243280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18552-8A18-1574-F655-F0692E737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A455E-D230-A444-BE1F-CBC33A786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CMD-3 Analysis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EB592-90B4-8703-3300-56D22D509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265" y="1221314"/>
            <a:ext cx="8181457" cy="506347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Data collected at VEPP-2000 collider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CM : 0.3 &lt; √s &lt; 1.2 GeV 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Three data sets (2013,18,20)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Different data taking conditions</a:t>
            </a:r>
          </a:p>
          <a:p>
            <a:r>
              <a:rPr lang="en-US" dirty="0"/>
              <a:t>Simple selection conditions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Back-to-back topology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Timing</a:t>
            </a:r>
          </a:p>
          <a:p>
            <a:r>
              <a:rPr lang="en-US" dirty="0"/>
              <a:t>Three methods for signal extraction: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Momentum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Energy deposit in </a:t>
            </a:r>
            <a:r>
              <a:rPr lang="en-US" dirty="0" err="1"/>
              <a:t>LXe</a:t>
            </a:r>
            <a:r>
              <a:rPr lang="en-US" dirty="0"/>
              <a:t> calorimeter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Angular distribution</a:t>
            </a:r>
          </a:p>
          <a:p>
            <a:pPr>
              <a:lnSpc>
                <a:spcPct val="120000"/>
              </a:lnSpc>
            </a:pPr>
            <a:r>
              <a:rPr lang="en-US" dirty="0"/>
              <a:t> Careful check of systematic effects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Acceptance, radiative corrections, 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B7649-7064-5548-8DA6-EF7E17635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30/06/2026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E0D0B-8457-429C-4EC6-35932A398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Pion Form Factor: Status and Perspectives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C1D45-6C7C-8FFE-94D0-6237BFDB7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smtClean="0"/>
              <a:t>11</a:t>
            </a:fld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411735A-CD94-83E2-D074-9AED1A48A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853852"/>
            <a:ext cx="4282353" cy="29441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A536F3-D462-B696-704E-06E128ECD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107" y="8513423"/>
            <a:ext cx="2819400" cy="2006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1544E62-BA9A-0126-927C-86646E676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594" y="8602564"/>
            <a:ext cx="3073400" cy="20066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9A6C583-162F-6069-0E03-B39623BB55A3}"/>
              </a:ext>
            </a:extLst>
          </p:cNvPr>
          <p:cNvSpPr txBox="1"/>
          <p:nvPr/>
        </p:nvSpPr>
        <p:spPr>
          <a:xfrm>
            <a:off x="5167435" y="1702193"/>
            <a:ext cx="32419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0070C0"/>
                </a:solidFill>
              </a:rPr>
              <a:t>[Phys. Rev. D 109, 112002 (2024)]</a:t>
            </a:r>
          </a:p>
        </p:txBody>
      </p:sp>
    </p:spTree>
    <p:extLst>
      <p:ext uri="{BB962C8B-B14F-4D97-AF65-F5344CB8AC3E}">
        <p14:creationId xmlns:p14="http://schemas.microsoft.com/office/powerpoint/2010/main" val="130446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0A123-26CB-D076-C24D-4A76AC016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CMD-3: Result and Comparisons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EB430-4B98-6968-E857-7391515CA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743" y="4275835"/>
            <a:ext cx="8278214" cy="2166735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Measurement accuracy of about 0.8%, close to KLOE and </a:t>
            </a:r>
            <a:r>
              <a:rPr lang="en-US" dirty="0" err="1"/>
              <a:t>BaBar</a:t>
            </a:r>
            <a:r>
              <a:rPr lang="en-US" dirty="0"/>
              <a:t> (0.6-0.7%)</a:t>
            </a:r>
          </a:p>
          <a:p>
            <a:pPr>
              <a:lnSpc>
                <a:spcPct val="120000"/>
              </a:lnSpc>
            </a:pPr>
            <a:r>
              <a:rPr lang="en-US" dirty="0"/>
              <a:t>Common (and flat) disagreement around </a:t>
            </a:r>
            <a:r>
              <a:rPr lang="en-US" dirty="0" err="1"/>
              <a:t>ρ</a:t>
            </a:r>
            <a:r>
              <a:rPr lang="en-US" dirty="0"/>
              <a:t>(770)</a:t>
            </a:r>
          </a:p>
          <a:p>
            <a:pPr>
              <a:lnSpc>
                <a:spcPct val="120000"/>
              </a:lnSpc>
            </a:pPr>
            <a:r>
              <a:rPr lang="en-US" dirty="0"/>
              <a:t>Consistency at larger and smaller energies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800" dirty="0"/>
              <a:t> </a:t>
            </a:r>
            <a:r>
              <a:rPr lang="en-US" b="1" dirty="0"/>
              <a:t>Source of CMD 2 vs 3 disagreement still unclear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44E2C-DC06-4459-F729-65BE62899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30/06/2026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5D242-3F69-4360-A3D8-E8FC7B252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 Form Factor: Status and Perspectives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FFACD-7609-BD07-BA04-A61782993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0F4158-4AF0-BB54-A159-FD7E7B18559E}"/>
              </a:ext>
            </a:extLst>
          </p:cNvPr>
          <p:cNvGrpSpPr/>
          <p:nvPr/>
        </p:nvGrpSpPr>
        <p:grpSpPr>
          <a:xfrm>
            <a:off x="298348" y="1271502"/>
            <a:ext cx="8513859" cy="3004333"/>
            <a:chOff x="265098" y="1147156"/>
            <a:chExt cx="8513859" cy="300433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82E8272-B7A7-90F4-CE7A-A010D5626036}"/>
                </a:ext>
              </a:extLst>
            </p:cNvPr>
            <p:cNvGrpSpPr/>
            <p:nvPr/>
          </p:nvGrpSpPr>
          <p:grpSpPr>
            <a:xfrm>
              <a:off x="265098" y="1147156"/>
              <a:ext cx="4176238" cy="3004333"/>
              <a:chOff x="265098" y="1147156"/>
              <a:chExt cx="4176238" cy="300433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AA0CD22-DD2B-55BD-F9DF-EAB58B8BB1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65098" y="1276935"/>
                <a:ext cx="4176238" cy="2874554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A08895-4688-B139-D024-C7A66FB615C8}"/>
                  </a:ext>
                </a:extLst>
              </p:cNvPr>
              <p:cNvSpPr txBox="1"/>
              <p:nvPr/>
            </p:nvSpPr>
            <p:spPr>
              <a:xfrm>
                <a:off x="1855089" y="1147156"/>
                <a:ext cx="11738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ISR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CF77170-509C-7E32-5C46-5205E2EFD71B}"/>
                </a:ext>
              </a:extLst>
            </p:cNvPr>
            <p:cNvGrpSpPr/>
            <p:nvPr/>
          </p:nvGrpSpPr>
          <p:grpSpPr>
            <a:xfrm>
              <a:off x="4602719" y="1147156"/>
              <a:ext cx="4176238" cy="3004333"/>
              <a:chOff x="4602719" y="1147156"/>
              <a:chExt cx="4176238" cy="3004333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DDB0BBF-368E-F486-5A36-4B66D32C3D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02719" y="1276935"/>
                <a:ext cx="4176238" cy="2874554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E90B8FE-3413-B018-4748-39241BA6E7D4}"/>
                  </a:ext>
                </a:extLst>
              </p:cNvPr>
              <p:cNvSpPr txBox="1"/>
              <p:nvPr/>
            </p:nvSpPr>
            <p:spPr>
              <a:xfrm>
                <a:off x="6260211" y="1147156"/>
                <a:ext cx="11738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Scan</a:t>
                </a: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B8FE056-55AF-BE45-22EE-30EE48BA7370}"/>
              </a:ext>
            </a:extLst>
          </p:cNvPr>
          <p:cNvSpPr txBox="1"/>
          <p:nvPr/>
        </p:nvSpPr>
        <p:spPr>
          <a:xfrm>
            <a:off x="2970842" y="1133002"/>
            <a:ext cx="32419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0070C0"/>
                </a:solidFill>
              </a:rPr>
              <a:t>[Phys. Rev. D 109, 112002 (2024)]</a:t>
            </a:r>
          </a:p>
        </p:txBody>
      </p:sp>
    </p:spTree>
    <p:extLst>
      <p:ext uri="{BB962C8B-B14F-4D97-AF65-F5344CB8AC3E}">
        <p14:creationId xmlns:p14="http://schemas.microsoft.com/office/powerpoint/2010/main" val="1921414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7BA52-4732-D351-5248-628F28DB9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7A421DB-FEB5-92D4-0B1F-F71DB8AEBE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3453"/>
          <a:stretch>
            <a:fillRect/>
          </a:stretch>
        </p:blipFill>
        <p:spPr>
          <a:xfrm>
            <a:off x="2568311" y="1233040"/>
            <a:ext cx="1633635" cy="12041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F4265D-E4B1-3325-1007-35D92605F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HVP Puzzle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B9C05-80EE-0713-534A-25197381E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30/06/2026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FB421-B8DE-CB56-C026-7F5706192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 Form Factor: Status and Perspectives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9F93C-AE51-C32E-BB93-5132D64A7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13</a:t>
            </a:fld>
            <a:endParaRPr lang="en-US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81014CB-4756-0AB7-7C8C-DA1CA6369F55}"/>
              </a:ext>
            </a:extLst>
          </p:cNvPr>
          <p:cNvSpPr txBox="1"/>
          <p:nvPr/>
        </p:nvSpPr>
        <p:spPr>
          <a:xfrm>
            <a:off x="178655" y="2139926"/>
            <a:ext cx="516418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/>
              <a:t>White Paper 2020 (WP20)</a:t>
            </a:r>
          </a:p>
          <a:p>
            <a:pPr marL="177800" indent="-1778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/>
              <a:t>Tension between data sets</a:t>
            </a:r>
            <a:endParaRPr lang="en-US" baseline="30000" dirty="0"/>
          </a:p>
          <a:p>
            <a:pPr marL="177800" indent="-1778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/>
              <a:t>Underestimation of systematics?</a:t>
            </a:r>
          </a:p>
          <a:p>
            <a:pPr marL="177800" indent="-1778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b="1" dirty="0"/>
              <a:t>Combination with inflated uncertainty</a:t>
            </a:r>
          </a:p>
          <a:p>
            <a:pPr marL="177800" indent="-1778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b="1" dirty="0"/>
              <a:t>No precise Lattice QCD calculation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F839618-63AE-90EE-BBD8-B43C4F20A7AF}"/>
              </a:ext>
            </a:extLst>
          </p:cNvPr>
          <p:cNvGrpSpPr/>
          <p:nvPr/>
        </p:nvGrpSpPr>
        <p:grpSpPr>
          <a:xfrm>
            <a:off x="4118612" y="1132906"/>
            <a:ext cx="5617707" cy="3014677"/>
            <a:chOff x="4118612" y="1132906"/>
            <a:chExt cx="5617707" cy="301467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E678D99-9FA2-B3B5-6B80-EA6DB711FC08}"/>
                </a:ext>
              </a:extLst>
            </p:cNvPr>
            <p:cNvGrpSpPr/>
            <p:nvPr/>
          </p:nvGrpSpPr>
          <p:grpSpPr>
            <a:xfrm>
              <a:off x="4118612" y="1147097"/>
              <a:ext cx="4815384" cy="3000486"/>
              <a:chOff x="2065867" y="1805598"/>
              <a:chExt cx="4815384" cy="300048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D3B887D-6604-7AE3-0DA0-B98E91FEB3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65867" y="1805598"/>
                <a:ext cx="4815384" cy="3000486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0412320-4C7D-CF95-B056-C292F8211E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3462" t="8919" r="3523" b="49270"/>
              <a:stretch>
                <a:fillRect/>
              </a:stretch>
            </p:blipFill>
            <p:spPr>
              <a:xfrm>
                <a:off x="2232536" y="2081101"/>
                <a:ext cx="4479012" cy="1238417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4DE7924-495E-6444-FE2D-3629EC441DAA}"/>
                </a:ext>
              </a:extLst>
            </p:cNvPr>
            <p:cNvSpPr txBox="1"/>
            <p:nvPr/>
          </p:nvSpPr>
          <p:spPr>
            <a:xfrm>
              <a:off x="5652045" y="1132906"/>
              <a:ext cx="254331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sz="1200" b="1" dirty="0">
                  <a:solidFill>
                    <a:srgbClr val="00B050"/>
                  </a:solidFill>
                </a:rPr>
                <a:t>(</a:t>
              </a:r>
              <a:r>
                <a:rPr lang="en-US" sz="1200" b="1" dirty="0" err="1">
                  <a:solidFill>
                    <a:srgbClr val="00B050"/>
                  </a:solidFill>
                </a:rPr>
                <a:t>Phys.Rept</a:t>
              </a:r>
              <a:r>
                <a:rPr lang="en-US" sz="1200" b="1" dirty="0">
                  <a:solidFill>
                    <a:srgbClr val="00B050"/>
                  </a:solidFill>
                </a:rPr>
                <a:t>. 887 (2020) 1-166)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693362C-25D0-DA02-186A-8FAB32882582}"/>
                </a:ext>
              </a:extLst>
            </p:cNvPr>
            <p:cNvSpPr txBox="1"/>
            <p:nvPr/>
          </p:nvSpPr>
          <p:spPr>
            <a:xfrm>
              <a:off x="6494391" y="3839806"/>
              <a:ext cx="324192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US" sz="1200" b="1" dirty="0">
                  <a:solidFill>
                    <a:srgbClr val="0070C0"/>
                  </a:solidFill>
                </a:rPr>
                <a:t>(</a:t>
              </a:r>
              <a:r>
                <a:rPr lang="en-US" sz="1200" b="1" dirty="0" err="1">
                  <a:solidFill>
                    <a:srgbClr val="0070C0"/>
                  </a:solidFill>
                </a:rPr>
                <a:t>Phys.Rept</a:t>
              </a:r>
              <a:r>
                <a:rPr lang="en-US" sz="1200" b="1" dirty="0">
                  <a:solidFill>
                    <a:srgbClr val="0070C0"/>
                  </a:solidFill>
                </a:rPr>
                <a:t>. 1143 (2025) 1-158)</a:t>
              </a:r>
            </a:p>
          </p:txBody>
        </p:sp>
      </p:grp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3D47F9D7-7DF1-04F0-6EE6-AEC6CD0AAB4C}"/>
              </a:ext>
            </a:extLst>
          </p:cNvPr>
          <p:cNvCxnSpPr>
            <a:cxnSpLocks/>
          </p:cNvCxnSpPr>
          <p:nvPr/>
        </p:nvCxnSpPr>
        <p:spPr>
          <a:xfrm flipV="1">
            <a:off x="6809046" y="3712638"/>
            <a:ext cx="0" cy="130235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6D57655-0854-8FB1-2775-363296A7B3B4}"/>
              </a:ext>
            </a:extLst>
          </p:cNvPr>
          <p:cNvSpPr txBox="1"/>
          <p:nvPr/>
        </p:nvSpPr>
        <p:spPr>
          <a:xfrm>
            <a:off x="822960" y="4047868"/>
            <a:ext cx="424916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CMD-3 Pion FF (2023)</a:t>
            </a:r>
          </a:p>
          <a:p>
            <a:pPr marL="177800" indent="-1778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/>
              <a:t>New result published after WP2020</a:t>
            </a:r>
            <a:endParaRPr lang="en-US" baseline="30000" dirty="0"/>
          </a:p>
          <a:p>
            <a:pPr marL="177800" indent="-1778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/>
              <a:t>Result in strong disagreement to previous measurements</a:t>
            </a:r>
          </a:p>
          <a:p>
            <a:pPr marL="177800" indent="-1778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b="1" dirty="0"/>
              <a:t>Good agreement with lattice and experimental result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3DC136-D0AA-BD84-4D46-1F6DFAF0982E}"/>
              </a:ext>
            </a:extLst>
          </p:cNvPr>
          <p:cNvSpPr txBox="1"/>
          <p:nvPr/>
        </p:nvSpPr>
        <p:spPr>
          <a:xfrm>
            <a:off x="4885329" y="5014988"/>
            <a:ext cx="42491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White Paper 2025 (WP25)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/>
              <a:t>Pion FF data sets are incompatible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/>
              <a:t>A combination is not possible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b="1" dirty="0"/>
              <a:t>Only combination of Lattice QCD results</a:t>
            </a:r>
          </a:p>
        </p:txBody>
      </p:sp>
      <p:sp>
        <p:nvSpPr>
          <p:cNvPr id="24" name="Pie 23">
            <a:extLst>
              <a:ext uri="{FF2B5EF4-FFF2-40B4-BE49-F238E27FC236}">
                <a16:creationId xmlns:a16="http://schemas.microsoft.com/office/drawing/2014/main" id="{32836FA3-D3B1-3278-F115-2F77B2FC9825}"/>
              </a:ext>
            </a:extLst>
          </p:cNvPr>
          <p:cNvSpPr/>
          <p:nvPr/>
        </p:nvSpPr>
        <p:spPr>
          <a:xfrm rot="14101442">
            <a:off x="3114395" y="1479003"/>
            <a:ext cx="959159" cy="941349"/>
          </a:xfrm>
          <a:prstGeom prst="pie">
            <a:avLst>
              <a:gd name="adj1" fmla="val 2140743"/>
              <a:gd name="adj2" fmla="val 17876189"/>
            </a:avLst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BF8F58-F090-B1C6-FCAB-A82C7210827A}"/>
              </a:ext>
            </a:extLst>
          </p:cNvPr>
          <p:cNvSpPr txBox="1"/>
          <p:nvPr/>
        </p:nvSpPr>
        <p:spPr>
          <a:xfrm>
            <a:off x="3482958" y="1919829"/>
            <a:ext cx="910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>
                <a:solidFill>
                  <a:schemeClr val="bg1"/>
                </a:solidFill>
              </a:rPr>
              <a:t>ρ</a:t>
            </a:r>
            <a:r>
              <a:rPr lang="en-US" sz="1200" b="1" dirty="0">
                <a:solidFill>
                  <a:schemeClr val="bg1"/>
                </a:solidFill>
              </a:rPr>
              <a:t>(770)</a:t>
            </a:r>
          </a:p>
        </p:txBody>
      </p:sp>
    </p:spTree>
    <p:extLst>
      <p:ext uri="{BB962C8B-B14F-4D97-AF65-F5344CB8AC3E}">
        <p14:creationId xmlns:p14="http://schemas.microsoft.com/office/powerpoint/2010/main" val="2978911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B2C93-27DA-3CDD-0C1F-C3988205F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AAF38D2-C697-1312-66A8-16B19B41F3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3453"/>
          <a:stretch>
            <a:fillRect/>
          </a:stretch>
        </p:blipFill>
        <p:spPr>
          <a:xfrm>
            <a:off x="2568311" y="1233040"/>
            <a:ext cx="1633635" cy="12041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FC9934-2BE0-9935-9DD0-435121D62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HVP Puzzle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55C73F-6959-4420-E8AF-34FAADECC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30/06/2026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1B3CF-A887-0B13-69CD-EA1E05696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 Form Factor: Status and Perspectives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9406A-5054-A761-69FC-F198AC3D2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14</a:t>
            </a:fld>
            <a:endParaRPr lang="en-US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9A3B1AB-E9EA-1C97-6050-740454E0D33C}"/>
              </a:ext>
            </a:extLst>
          </p:cNvPr>
          <p:cNvSpPr txBox="1"/>
          <p:nvPr/>
        </p:nvSpPr>
        <p:spPr>
          <a:xfrm>
            <a:off x="178655" y="2139926"/>
            <a:ext cx="516418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/>
              <a:t>White Paper 2020 (WP20)</a:t>
            </a:r>
          </a:p>
          <a:p>
            <a:pPr marL="177800" indent="-1778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/>
              <a:t>Tension between data sets</a:t>
            </a:r>
            <a:endParaRPr lang="en-US" baseline="30000" dirty="0"/>
          </a:p>
          <a:p>
            <a:pPr marL="177800" indent="-1778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/>
              <a:t>Underestimation of systematics?</a:t>
            </a:r>
          </a:p>
          <a:p>
            <a:pPr marL="177800" indent="-1778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b="1" dirty="0"/>
              <a:t>Combination with inflated uncertainty</a:t>
            </a:r>
          </a:p>
          <a:p>
            <a:pPr marL="177800" indent="-1778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b="1" dirty="0"/>
              <a:t>No precise Lattice QCD calculation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551EB06-B305-020E-54B1-D38FE1926D63}"/>
              </a:ext>
            </a:extLst>
          </p:cNvPr>
          <p:cNvGrpSpPr/>
          <p:nvPr/>
        </p:nvGrpSpPr>
        <p:grpSpPr>
          <a:xfrm>
            <a:off x="4118612" y="1132906"/>
            <a:ext cx="5617707" cy="3014677"/>
            <a:chOff x="4118612" y="1132906"/>
            <a:chExt cx="5617707" cy="301467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BDCDD31-13F1-9AD5-5FFB-DBB40AAA6F06}"/>
                </a:ext>
              </a:extLst>
            </p:cNvPr>
            <p:cNvGrpSpPr/>
            <p:nvPr/>
          </p:nvGrpSpPr>
          <p:grpSpPr>
            <a:xfrm>
              <a:off x="4118612" y="1147097"/>
              <a:ext cx="4815384" cy="3000486"/>
              <a:chOff x="2065867" y="1805598"/>
              <a:chExt cx="4815384" cy="300048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664914F-9C89-BF20-B689-680E1A92AA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65867" y="1805598"/>
                <a:ext cx="4815384" cy="3000486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E5AE650-CDE3-6C70-B784-5F3C22FEA3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3462" t="8919" r="3523" b="49270"/>
              <a:stretch>
                <a:fillRect/>
              </a:stretch>
            </p:blipFill>
            <p:spPr>
              <a:xfrm>
                <a:off x="2232536" y="2081101"/>
                <a:ext cx="4479012" cy="1238417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D577F28-6287-7836-BA3D-9C570E148272}"/>
                </a:ext>
              </a:extLst>
            </p:cNvPr>
            <p:cNvSpPr txBox="1"/>
            <p:nvPr/>
          </p:nvSpPr>
          <p:spPr>
            <a:xfrm>
              <a:off x="5652045" y="1132906"/>
              <a:ext cx="254331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sz="1200" b="1" dirty="0">
                  <a:solidFill>
                    <a:srgbClr val="00B050"/>
                  </a:solidFill>
                </a:rPr>
                <a:t>(</a:t>
              </a:r>
              <a:r>
                <a:rPr lang="en-US" sz="1200" b="1" dirty="0" err="1">
                  <a:solidFill>
                    <a:srgbClr val="00B050"/>
                  </a:solidFill>
                </a:rPr>
                <a:t>Phys.Rept</a:t>
              </a:r>
              <a:r>
                <a:rPr lang="en-US" sz="1200" b="1" dirty="0">
                  <a:solidFill>
                    <a:srgbClr val="00B050"/>
                  </a:solidFill>
                </a:rPr>
                <a:t>. 887 (2020) 1-166)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61628B5-ED11-92F6-63A5-BA57F2B02F73}"/>
                </a:ext>
              </a:extLst>
            </p:cNvPr>
            <p:cNvSpPr txBox="1"/>
            <p:nvPr/>
          </p:nvSpPr>
          <p:spPr>
            <a:xfrm>
              <a:off x="6494391" y="3839806"/>
              <a:ext cx="324192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US" sz="1200" b="1" dirty="0">
                  <a:solidFill>
                    <a:srgbClr val="0070C0"/>
                  </a:solidFill>
                </a:rPr>
                <a:t>(</a:t>
              </a:r>
              <a:r>
                <a:rPr lang="en-US" sz="1200" b="1" dirty="0" err="1">
                  <a:solidFill>
                    <a:srgbClr val="0070C0"/>
                  </a:solidFill>
                </a:rPr>
                <a:t>Phys.Rept</a:t>
              </a:r>
              <a:r>
                <a:rPr lang="en-US" sz="1200" b="1" dirty="0">
                  <a:solidFill>
                    <a:srgbClr val="0070C0"/>
                  </a:solidFill>
                </a:rPr>
                <a:t>. 1143 (2025) 1-158)</a:t>
              </a:r>
            </a:p>
          </p:txBody>
        </p:sp>
      </p:grp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2B8B3276-11A1-4A43-1C8B-138C402D7596}"/>
              </a:ext>
            </a:extLst>
          </p:cNvPr>
          <p:cNvCxnSpPr>
            <a:cxnSpLocks/>
          </p:cNvCxnSpPr>
          <p:nvPr/>
        </p:nvCxnSpPr>
        <p:spPr>
          <a:xfrm flipV="1">
            <a:off x="6809046" y="3712638"/>
            <a:ext cx="0" cy="130235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17E1B3E-7549-5407-4732-98392742EACF}"/>
              </a:ext>
            </a:extLst>
          </p:cNvPr>
          <p:cNvSpPr txBox="1"/>
          <p:nvPr/>
        </p:nvSpPr>
        <p:spPr>
          <a:xfrm>
            <a:off x="822960" y="4047868"/>
            <a:ext cx="424916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CMD-3 Pion FF (2023)</a:t>
            </a:r>
          </a:p>
          <a:p>
            <a:pPr marL="177800" indent="-1778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/>
              <a:t>New result published after WP2020</a:t>
            </a:r>
            <a:endParaRPr lang="en-US" baseline="30000" dirty="0"/>
          </a:p>
          <a:p>
            <a:pPr marL="177800" indent="-1778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/>
              <a:t>Result in strong disagreement to previous measurements</a:t>
            </a:r>
          </a:p>
          <a:p>
            <a:pPr marL="177800" indent="-1778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b="1" dirty="0"/>
              <a:t>Good agreement with lattice and experimental result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FED125-E2BB-2E12-EDC0-0E1950610CA0}"/>
              </a:ext>
            </a:extLst>
          </p:cNvPr>
          <p:cNvSpPr txBox="1"/>
          <p:nvPr/>
        </p:nvSpPr>
        <p:spPr>
          <a:xfrm>
            <a:off x="4885329" y="5014988"/>
            <a:ext cx="42491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White Paper 2025 (WP25)</a:t>
            </a:r>
          </a:p>
          <a:p>
            <a:pPr marL="177800" indent="-1778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/>
              <a:t>Pion FF data sets are incompatible</a:t>
            </a:r>
          </a:p>
          <a:p>
            <a:pPr marL="177800" indent="-1778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/>
              <a:t>A combination is not possible </a:t>
            </a:r>
          </a:p>
          <a:p>
            <a:pPr marL="177800" indent="-1778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b="1" dirty="0"/>
              <a:t>Only combination of Lattice QCD results</a:t>
            </a:r>
          </a:p>
        </p:txBody>
      </p:sp>
      <p:sp>
        <p:nvSpPr>
          <p:cNvPr id="24" name="Pie 23">
            <a:extLst>
              <a:ext uri="{FF2B5EF4-FFF2-40B4-BE49-F238E27FC236}">
                <a16:creationId xmlns:a16="http://schemas.microsoft.com/office/drawing/2014/main" id="{6D2E890B-FA06-3946-58E1-0F349938433A}"/>
              </a:ext>
            </a:extLst>
          </p:cNvPr>
          <p:cNvSpPr/>
          <p:nvPr/>
        </p:nvSpPr>
        <p:spPr>
          <a:xfrm rot="14101442">
            <a:off x="3114395" y="1479003"/>
            <a:ext cx="959159" cy="941349"/>
          </a:xfrm>
          <a:prstGeom prst="pie">
            <a:avLst>
              <a:gd name="adj1" fmla="val 2140743"/>
              <a:gd name="adj2" fmla="val 17876189"/>
            </a:avLst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F7907A-817D-51B2-71CD-5C4F23D426DE}"/>
              </a:ext>
            </a:extLst>
          </p:cNvPr>
          <p:cNvSpPr txBox="1"/>
          <p:nvPr/>
        </p:nvSpPr>
        <p:spPr>
          <a:xfrm>
            <a:off x="1847322" y="3344117"/>
            <a:ext cx="6293457" cy="830997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Resolving the pion FF </a:t>
            </a:r>
            <a:r>
              <a:rPr lang="en-US" sz="2400" dirty="0"/>
              <a:t>“puzzle”  is </a:t>
            </a:r>
            <a:r>
              <a:rPr lang="en-US" sz="2400" b="1" dirty="0"/>
              <a:t>crucial for </a:t>
            </a:r>
            <a:r>
              <a:rPr lang="en-US" sz="2400" dirty="0"/>
              <a:t>the evaluation of a dispersive value of </a:t>
            </a:r>
            <a:r>
              <a:rPr lang="en-US" sz="2400" b="1" dirty="0"/>
              <a:t>a</a:t>
            </a:r>
            <a:r>
              <a:rPr lang="en-US" sz="2400" b="1" baseline="-25000" dirty="0"/>
              <a:t>µ</a:t>
            </a:r>
            <a:r>
              <a:rPr lang="en-US" sz="2400" b="1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D92F09-FF2E-07BC-937C-9011F0AC07F9}"/>
              </a:ext>
            </a:extLst>
          </p:cNvPr>
          <p:cNvSpPr txBox="1"/>
          <p:nvPr/>
        </p:nvSpPr>
        <p:spPr>
          <a:xfrm>
            <a:off x="3482958" y="1919829"/>
            <a:ext cx="910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>
                <a:solidFill>
                  <a:schemeClr val="bg1"/>
                </a:solidFill>
              </a:rPr>
              <a:t>ρ</a:t>
            </a:r>
            <a:r>
              <a:rPr lang="en-US" sz="1200" b="1" dirty="0">
                <a:solidFill>
                  <a:schemeClr val="bg1"/>
                </a:solidFill>
              </a:rPr>
              <a:t>(770)</a:t>
            </a:r>
          </a:p>
        </p:txBody>
      </p:sp>
    </p:spTree>
    <p:extLst>
      <p:ext uri="{BB962C8B-B14F-4D97-AF65-F5344CB8AC3E}">
        <p14:creationId xmlns:p14="http://schemas.microsoft.com/office/powerpoint/2010/main" val="1851494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9764E-2738-3AA4-8D10-C45D8BF99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How to clarify the picture?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96815-DB6B-EFDE-9EED-F2EFDE0DF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839" y="1499572"/>
            <a:ext cx="7906042" cy="455792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200" dirty="0"/>
              <a:t>Several activities worldwide on-going to understand:</a:t>
            </a:r>
          </a:p>
          <a:p>
            <a:pPr marL="454025" indent="-66675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b="1" dirty="0"/>
              <a:t>Improvement</a:t>
            </a:r>
            <a:r>
              <a:rPr lang="en-US" dirty="0"/>
              <a:t> of </a:t>
            </a:r>
            <a:r>
              <a:rPr lang="en-US" b="1" dirty="0"/>
              <a:t>event generators</a:t>
            </a:r>
            <a:r>
              <a:rPr lang="en-US" dirty="0"/>
              <a:t> (</a:t>
            </a:r>
            <a:r>
              <a:rPr lang="en-US" dirty="0" err="1"/>
              <a:t>RadioMonteCarLow</a:t>
            </a:r>
            <a:r>
              <a:rPr lang="en-US" dirty="0"/>
              <a:t> 2) </a:t>
            </a:r>
          </a:p>
          <a:p>
            <a:pPr marL="454025" indent="-66675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  </a:t>
            </a:r>
            <a:r>
              <a:rPr lang="en-US" dirty="0"/>
              <a:t>New scan measurement:  </a:t>
            </a:r>
            <a:r>
              <a:rPr lang="en-US" u="sng" dirty="0"/>
              <a:t>SND</a:t>
            </a:r>
            <a:endParaRPr lang="en-US" b="1" dirty="0"/>
          </a:p>
          <a:p>
            <a:pPr marL="454025" indent="-66675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 New </a:t>
            </a:r>
            <a:r>
              <a:rPr lang="en-US" dirty="0"/>
              <a:t>ISR</a:t>
            </a:r>
            <a:r>
              <a:rPr lang="en-US" b="1" dirty="0"/>
              <a:t> measurements:</a:t>
            </a:r>
            <a:r>
              <a:rPr lang="en-US" dirty="0"/>
              <a:t>  </a:t>
            </a:r>
            <a:r>
              <a:rPr lang="en-US" u="sng" dirty="0" err="1"/>
              <a:t>BaBar</a:t>
            </a:r>
            <a:r>
              <a:rPr lang="en-US" dirty="0"/>
              <a:t>, BESIII, KLOE and Belle II</a:t>
            </a:r>
            <a:endParaRPr lang="en-US" sz="2200" b="1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200" b="1" dirty="0"/>
              <a:t>Joint effort </a:t>
            </a:r>
            <a:r>
              <a:rPr lang="en-US" sz="2200" dirty="0"/>
              <a:t>to investigate the discrepancies from </a:t>
            </a:r>
            <a:r>
              <a:rPr lang="en-US" sz="2200" b="1" dirty="0"/>
              <a:t>both experiment and theory</a:t>
            </a:r>
            <a:r>
              <a:rPr lang="en-US" sz="2200" dirty="0"/>
              <a:t> perspective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86E2B-D692-C28E-544C-C22A772FD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30/06/2026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281B2-58F0-F6AA-AFFF-360AD92B0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 Form Factor: Status and Perspectives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E65A2-CD9F-F8B5-71D8-3D03AD5A7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937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DC96A-D10C-F7B2-2499-DDB7D06E0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Radiative Corrections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16E98-C60B-9954-66B0-D85373B94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00" y="1333758"/>
            <a:ext cx="5959342" cy="4557922"/>
          </a:xfrm>
        </p:spPr>
        <p:txBody>
          <a:bodyPr>
            <a:normAutofit/>
          </a:bodyPr>
          <a:lstStyle/>
          <a:p>
            <a:pPr marL="0" indent="0"/>
            <a:r>
              <a:rPr lang="en-US" sz="1800" dirty="0"/>
              <a:t>Investigation of events with 2 radiated photons by </a:t>
            </a:r>
            <a:r>
              <a:rPr lang="en-US" sz="1800" dirty="0" err="1"/>
              <a:t>BaBar</a:t>
            </a: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 </a:t>
            </a:r>
            <a:r>
              <a:rPr lang="en-US" sz="1800" dirty="0" err="1"/>
              <a:t>Phokhara</a:t>
            </a:r>
            <a:r>
              <a:rPr lang="en-US" sz="1800" dirty="0"/>
              <a:t> is found to overestimate the contribution!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 Impact on various ISR analyses?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 Need dedicated studies, but which generators to use?</a:t>
            </a:r>
          </a:p>
          <a:p>
            <a:pPr marL="0" indent="0">
              <a:lnSpc>
                <a:spcPct val="120000"/>
              </a:lnSpc>
            </a:pPr>
            <a:r>
              <a:rPr lang="en-US" sz="1800" dirty="0"/>
              <a:t>The </a:t>
            </a:r>
            <a:r>
              <a:rPr lang="en-US" sz="1800" dirty="0" err="1"/>
              <a:t>RadioMonteCarLow</a:t>
            </a:r>
            <a:r>
              <a:rPr lang="en-US" sz="1800" dirty="0"/>
              <a:t> 2 Working Group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 Review of available generators and radiative corrections </a:t>
            </a:r>
          </a:p>
          <a:p>
            <a:pPr marL="201168" lvl="1" indent="0">
              <a:lnSpc>
                <a:spcPct val="120000"/>
              </a:lnSpc>
              <a:buNone/>
            </a:pP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Improve codes with new theoretical inputs</a:t>
            </a:r>
          </a:p>
          <a:p>
            <a:pPr marL="384048" lvl="2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bg1"/>
                </a:solidFill>
              </a:rPr>
              <a:t>First beyond NLO generator for ISR</a:t>
            </a:r>
            <a:r>
              <a:rPr lang="en-US" sz="1800" dirty="0">
                <a:solidFill>
                  <a:schemeClr val="bg1"/>
                </a:solidFill>
              </a:rPr>
              <a:t>: </a:t>
            </a:r>
            <a:r>
              <a:rPr lang="en-US" sz="1800" dirty="0" err="1">
                <a:solidFill>
                  <a:schemeClr val="bg1"/>
                </a:solidFill>
              </a:rPr>
              <a:t>BaBayaga@NLO</a:t>
            </a:r>
            <a:r>
              <a:rPr lang="en-US" sz="1800" dirty="0">
                <a:solidFill>
                  <a:schemeClr val="bg1"/>
                </a:solidFill>
              </a:rPr>
              <a:t> v2.0</a:t>
            </a:r>
          </a:p>
          <a:p>
            <a:pPr marL="384048" lvl="2" indent="0">
              <a:lnSpc>
                <a:spcPct val="120000"/>
              </a:lnSpc>
              <a:buNone/>
            </a:pPr>
            <a:r>
              <a:rPr lang="en-US" sz="1800" dirty="0">
                <a:solidFill>
                  <a:schemeClr val="bg1"/>
                </a:solidFill>
              </a:rPr>
              <a:t>Pion structure beyond scalar QED</a:t>
            </a:r>
          </a:p>
          <a:p>
            <a:pPr marL="384048" lvl="2" indent="0">
              <a:lnSpc>
                <a:spcPct val="120000"/>
              </a:lnSpc>
              <a:buNone/>
            </a:pP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e</a:t>
            </a:r>
            <a:r>
              <a:rPr lang="en-US" sz="1800" baseline="30000" dirty="0" err="1">
                <a:solidFill>
                  <a:schemeClr val="bg1"/>
                </a:solidFill>
              </a:rPr>
              <a:t>+</a:t>
            </a:r>
            <a:r>
              <a:rPr lang="en-US" sz="1800" dirty="0" err="1">
                <a:solidFill>
                  <a:schemeClr val="bg1"/>
                </a:solidFill>
              </a:rPr>
              <a:t>e</a:t>
            </a:r>
            <a:r>
              <a:rPr lang="en-US" sz="1800" baseline="30000" dirty="0">
                <a:solidFill>
                  <a:schemeClr val="bg1"/>
                </a:solidFill>
              </a:rPr>
              <a:t>-</a:t>
            </a:r>
            <a:r>
              <a:rPr lang="en-US" sz="1800" dirty="0">
                <a:solidFill>
                  <a:schemeClr val="bg1"/>
                </a:solidFill>
              </a:rPr>
              <a:t> → µ</a:t>
            </a:r>
            <a:r>
              <a:rPr lang="en-US" sz="1800" baseline="30000" dirty="0">
                <a:solidFill>
                  <a:schemeClr val="bg1"/>
                </a:solidFill>
              </a:rPr>
              <a:t>+</a:t>
            </a:r>
            <a:r>
              <a:rPr lang="en-US" sz="1800" dirty="0">
                <a:solidFill>
                  <a:schemeClr val="bg1"/>
                </a:solidFill>
              </a:rPr>
              <a:t>µ</a:t>
            </a:r>
            <a:r>
              <a:rPr lang="en-US" sz="1800" baseline="30000" dirty="0">
                <a:solidFill>
                  <a:schemeClr val="bg1"/>
                </a:solidFill>
              </a:rPr>
              <a:t>-</a:t>
            </a:r>
            <a:r>
              <a:rPr lang="en-US" sz="1800" dirty="0">
                <a:solidFill>
                  <a:schemeClr val="bg1"/>
                </a:solidFill>
              </a:rPr>
              <a:t>𝛾 @ NNLO (work on going)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3184E-3D52-4E75-B170-896130CD9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30/06/2026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955F1-6B7F-7A4F-0C8D-AAF819CA5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 Form Factor: Status and Perspectives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6DBC2-E552-69A3-A86A-3A1C560E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5AD2C2-F080-359E-D3E6-A5911471BE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240898" y="1519027"/>
            <a:ext cx="2786870" cy="2019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526399-9B3A-C394-5ED3-98998D7E10B3}"/>
              </a:ext>
            </a:extLst>
          </p:cNvPr>
          <p:cNvSpPr txBox="1"/>
          <p:nvPr/>
        </p:nvSpPr>
        <p:spPr>
          <a:xfrm>
            <a:off x="6558643" y="1272806"/>
            <a:ext cx="25298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1000" dirty="0">
                <a:solidFill>
                  <a:srgbClr val="00B0F0"/>
                </a:solidFill>
                <a:effectLst/>
              </a:rPr>
              <a:t>[Phys. Rev. D 108, L111103 (2023)]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D8C232-E776-D8ED-4932-E1F83AC93C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4447" y="4319688"/>
            <a:ext cx="1182741" cy="12045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151E79-8E53-8804-F0A5-BAB3EF3210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8037"/>
          <a:stretch>
            <a:fillRect/>
          </a:stretch>
        </p:blipFill>
        <p:spPr>
          <a:xfrm>
            <a:off x="1227893" y="4036550"/>
            <a:ext cx="3971108" cy="227063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166CEAE-364D-429B-8D64-32BC71137320}"/>
              </a:ext>
            </a:extLst>
          </p:cNvPr>
          <p:cNvSpPr/>
          <p:nvPr/>
        </p:nvSpPr>
        <p:spPr>
          <a:xfrm>
            <a:off x="7217910" y="2000225"/>
            <a:ext cx="1733797" cy="52845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764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CB2AA-21A0-0143-9A60-2CD7D93E0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FB581-5826-48CA-2A90-08F5241CC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Radiative Corrections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79329-B05C-03E0-856E-849DAB7C2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00" y="1333758"/>
            <a:ext cx="5959342" cy="45579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Investigation of events with 2 radiated photons by </a:t>
            </a:r>
            <a:r>
              <a:rPr lang="en-US" sz="1800" dirty="0" err="1"/>
              <a:t>BaBar</a:t>
            </a: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 </a:t>
            </a:r>
            <a:r>
              <a:rPr lang="en-US" sz="1800" dirty="0" err="1"/>
              <a:t>Phokhara</a:t>
            </a:r>
            <a:r>
              <a:rPr lang="en-US" sz="1800" dirty="0"/>
              <a:t> is found to overestimate the contribution!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 Impact on various ISR analyses?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 Need dedicated studies, but which generators to use?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/>
              <a:t>The </a:t>
            </a:r>
            <a:r>
              <a:rPr lang="en-US" sz="1800" dirty="0" err="1"/>
              <a:t>RadioMonteCarLow</a:t>
            </a:r>
            <a:r>
              <a:rPr lang="en-US" sz="1800" dirty="0"/>
              <a:t> 2 Working Group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 Review of available generators and radiative corrections 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 Improve codes with new theoretical inputs</a:t>
            </a:r>
          </a:p>
          <a:p>
            <a:pPr lvl="2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b="1" dirty="0"/>
              <a:t>First beyond NLO generator for ISR</a:t>
            </a:r>
            <a:r>
              <a:rPr lang="en-US" sz="1800" dirty="0"/>
              <a:t>: </a:t>
            </a:r>
            <a:r>
              <a:rPr lang="en-US" sz="1800" dirty="0" err="1"/>
              <a:t>BaBayaga@NLO</a:t>
            </a:r>
            <a:r>
              <a:rPr lang="en-US" sz="1800" dirty="0"/>
              <a:t> v2.0</a:t>
            </a:r>
          </a:p>
          <a:p>
            <a:pPr lvl="2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Pion structure beyond scalar QED</a:t>
            </a:r>
          </a:p>
          <a:p>
            <a:pPr lvl="2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 </a:t>
            </a:r>
            <a:r>
              <a:rPr lang="en-US" sz="1800" dirty="0" err="1"/>
              <a:t>e</a:t>
            </a:r>
            <a:r>
              <a:rPr lang="en-US" sz="1800" baseline="30000" dirty="0" err="1"/>
              <a:t>+</a:t>
            </a:r>
            <a:r>
              <a:rPr lang="en-US" sz="1800" dirty="0" err="1"/>
              <a:t>e</a:t>
            </a:r>
            <a:r>
              <a:rPr lang="en-US" sz="1800" baseline="30000" dirty="0"/>
              <a:t>-</a:t>
            </a:r>
            <a:r>
              <a:rPr lang="en-US" sz="1800" dirty="0"/>
              <a:t> → µ</a:t>
            </a:r>
            <a:r>
              <a:rPr lang="en-US" sz="1800" baseline="30000" dirty="0"/>
              <a:t>+</a:t>
            </a:r>
            <a:r>
              <a:rPr lang="en-US" sz="1800" dirty="0"/>
              <a:t>µ</a:t>
            </a:r>
            <a:r>
              <a:rPr lang="en-US" sz="1800" baseline="30000" dirty="0"/>
              <a:t>-</a:t>
            </a:r>
            <a:r>
              <a:rPr lang="en-US" sz="1800" dirty="0"/>
              <a:t>𝛾 @ NNLO (work on going)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64B35-9E6E-9674-E585-CED3F6036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30/06/2026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C99A3-8C4E-01F5-209D-445F961F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 Form Factor: Status and Perspectives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E1B95-D25D-CA04-6A44-704357E46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EE6347-BB2E-DF7D-57A3-93CF23DA9A56}"/>
              </a:ext>
            </a:extLst>
          </p:cNvPr>
          <p:cNvSpPr txBox="1"/>
          <p:nvPr/>
        </p:nvSpPr>
        <p:spPr>
          <a:xfrm>
            <a:off x="6558643" y="1272806"/>
            <a:ext cx="25298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1000" dirty="0">
                <a:solidFill>
                  <a:srgbClr val="00B0F0"/>
                </a:solidFill>
                <a:effectLst/>
              </a:rPr>
              <a:t>[Phys. Rev. D 108, L111103 (2023)]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A07108-FF92-3E4A-7CFD-A63D9A21973B}"/>
              </a:ext>
            </a:extLst>
          </p:cNvPr>
          <p:cNvSpPr txBox="1"/>
          <p:nvPr/>
        </p:nvSpPr>
        <p:spPr>
          <a:xfrm>
            <a:off x="4679044" y="4584370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l" rtl="0"/>
            <a:r>
              <a:rPr lang="en-US" sz="1000" b="0" dirty="0">
                <a:solidFill>
                  <a:srgbClr val="00B0F0"/>
                </a:solidFill>
                <a:effectLst/>
              </a:rPr>
              <a:t>[JHEP 05 (2026) 221]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EE3419-F973-6FB3-3005-8E7958825D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93664" y="1519027"/>
            <a:ext cx="2786870" cy="2019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33E61B-57BD-3D96-A754-48436EB0AF3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0898" y="3612720"/>
            <a:ext cx="2692402" cy="2019301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05DB6ED9-9349-6010-4388-42561B62A805}"/>
              </a:ext>
            </a:extLst>
          </p:cNvPr>
          <p:cNvSpPr/>
          <p:nvPr/>
        </p:nvSpPr>
        <p:spPr>
          <a:xfrm>
            <a:off x="7217910" y="2000225"/>
            <a:ext cx="1733797" cy="52845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4136AA0-BAE5-6352-646D-E673032AEA51}"/>
              </a:ext>
            </a:extLst>
          </p:cNvPr>
          <p:cNvCxnSpPr/>
          <p:nvPr/>
        </p:nvCxnSpPr>
        <p:spPr>
          <a:xfrm flipH="1">
            <a:off x="7119257" y="2588821"/>
            <a:ext cx="623455" cy="241662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F8DFED9-0FBA-AA2B-B105-D8DD9F0A1BF6}"/>
              </a:ext>
            </a:extLst>
          </p:cNvPr>
          <p:cNvSpPr txBox="1"/>
          <p:nvPr/>
        </p:nvSpPr>
        <p:spPr>
          <a:xfrm>
            <a:off x="6558643" y="5563895"/>
            <a:ext cx="26924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B0F0"/>
                </a:solidFill>
              </a:rPr>
              <a:t>[F. Piccinini @ muon (g-2) T.I. Meeting (2025)]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564BB1-7C39-7680-36DF-62B7AB3E0882}"/>
              </a:ext>
            </a:extLst>
          </p:cNvPr>
          <p:cNvSpPr txBox="1"/>
          <p:nvPr/>
        </p:nvSpPr>
        <p:spPr>
          <a:xfrm>
            <a:off x="4066765" y="4846657"/>
            <a:ext cx="46299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0B0F0"/>
                </a:solidFill>
                <a:effectLst/>
              </a:rPr>
              <a:t>[ arXiv:</a:t>
            </a:r>
            <a:r>
              <a:rPr lang="en-US" sz="1000" b="0" i="0" u="none" strike="noStrike" dirty="0">
                <a:solidFill>
                  <a:srgbClr val="00B0F0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2603.28621</a:t>
            </a:r>
            <a:r>
              <a:rPr lang="en-US" sz="1000" b="0" i="0" u="none" strike="noStrike" dirty="0">
                <a:solidFill>
                  <a:srgbClr val="00B0F0"/>
                </a:solidFill>
                <a:effectLst/>
              </a:rPr>
              <a:t>, </a:t>
            </a:r>
            <a:r>
              <a:rPr lang="en-US" sz="1000" dirty="0">
                <a:solidFill>
                  <a:srgbClr val="00B0F0"/>
                </a:solidFill>
              </a:rPr>
              <a:t>arXiv:</a:t>
            </a:r>
            <a:r>
              <a:rPr lang="en-US" sz="1000" b="0" i="0" u="none" strike="noStrike" dirty="0">
                <a:solidFill>
                  <a:srgbClr val="00B0F0"/>
                </a:solidFill>
                <a:effectLst/>
                <a:hlinkClick r:id="rId5"/>
              </a:rPr>
              <a:t>2603.13171</a:t>
            </a:r>
            <a:r>
              <a:rPr lang="en-US" sz="1000" b="0" i="0" u="none" strike="noStrike" dirty="0">
                <a:solidFill>
                  <a:srgbClr val="00B0F0"/>
                </a:solidFill>
                <a:effectLst/>
              </a:rPr>
              <a:t>]</a:t>
            </a:r>
            <a:r>
              <a:rPr lang="en-US" sz="1000" b="0" i="0" dirty="0">
                <a:solidFill>
                  <a:srgbClr val="00B0F0"/>
                </a:solidFill>
                <a:effectLst/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E52CF1-25D0-8187-3A93-BCC0C2258C73}"/>
              </a:ext>
            </a:extLst>
          </p:cNvPr>
          <p:cNvSpPr txBox="1"/>
          <p:nvPr/>
        </p:nvSpPr>
        <p:spPr>
          <a:xfrm>
            <a:off x="3925921" y="5408898"/>
            <a:ext cx="46299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00B0F0"/>
                </a:solidFill>
                <a:effectLst/>
              </a:rPr>
              <a:t>[ </a:t>
            </a:r>
            <a:r>
              <a:rPr lang="en-US" sz="1000" dirty="0" err="1">
                <a:solidFill>
                  <a:srgbClr val="00B0F0"/>
                </a:solidFill>
              </a:rPr>
              <a:t>Phokhara</a:t>
            </a:r>
            <a:r>
              <a:rPr lang="en-US" sz="1000" dirty="0">
                <a:solidFill>
                  <a:srgbClr val="00B0F0"/>
                </a:solidFill>
              </a:rPr>
              <a:t>-Liverpool</a:t>
            </a:r>
            <a:r>
              <a:rPr lang="en-US" sz="1000" b="0" i="0" u="none" strike="noStrike" dirty="0">
                <a:solidFill>
                  <a:srgbClr val="00B0F0"/>
                </a:solidFill>
                <a:effectLst/>
              </a:rPr>
              <a:t>, </a:t>
            </a:r>
            <a:r>
              <a:rPr lang="en-US" sz="1000" dirty="0" err="1">
                <a:solidFill>
                  <a:srgbClr val="00B0F0"/>
                </a:solidFill>
              </a:rPr>
              <a:t>McMule</a:t>
            </a:r>
            <a:r>
              <a:rPr lang="en-US" sz="1000" b="0" i="0" u="none" strike="noStrike" dirty="0">
                <a:solidFill>
                  <a:srgbClr val="00B0F0"/>
                </a:solidFill>
                <a:effectLst/>
              </a:rPr>
              <a:t>]</a:t>
            </a:r>
            <a:r>
              <a:rPr lang="en-US" sz="1000" b="0" i="0" dirty="0">
                <a:solidFill>
                  <a:srgbClr val="00B0F0"/>
                </a:solidFill>
                <a:effectLst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44655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906AC-EA52-6801-7547-F3DA03E23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News from SND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C6A6D-A166-978B-1EAC-FC191027F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b="1" u="sng" dirty="0"/>
              <a:t>Preliminary</a:t>
            </a:r>
            <a:r>
              <a:rPr lang="en-US" b="1" dirty="0"/>
              <a:t> result</a:t>
            </a:r>
            <a:r>
              <a:rPr lang="en-US" dirty="0"/>
              <a:t> presented at </a:t>
            </a:r>
            <a:r>
              <a:rPr lang="en-US" dirty="0">
                <a:hlinkClick r:id="rId2"/>
              </a:rPr>
              <a:t>PhiPsi 2026 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Experiment on </a:t>
            </a:r>
            <a:r>
              <a:rPr lang="en-US" b="1" dirty="0"/>
              <a:t>VEPP-2000 collider </a:t>
            </a:r>
            <a:r>
              <a:rPr lang="en-US" dirty="0"/>
              <a:t>(as CMD-3)</a:t>
            </a:r>
          </a:p>
          <a:p>
            <a:pPr>
              <a:lnSpc>
                <a:spcPct val="120000"/>
              </a:lnSpc>
            </a:pPr>
            <a:r>
              <a:rPr lang="en-US" dirty="0"/>
              <a:t>Selection based on: 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back-to-back topology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PID with BDT</a:t>
            </a:r>
          </a:p>
          <a:p>
            <a:pPr marL="0">
              <a:lnSpc>
                <a:spcPct val="120000"/>
              </a:lnSpc>
              <a:buNone/>
            </a:pPr>
            <a:r>
              <a:rPr lang="en-US" dirty="0"/>
              <a:t>Uncertainty: ~0.7% </a:t>
            </a:r>
          </a:p>
          <a:p>
            <a:pPr marL="0">
              <a:lnSpc>
                <a:spcPct val="120000"/>
              </a:lnSpc>
              <a:buNone/>
            </a:pPr>
            <a:r>
              <a:rPr lang="en-US" b="1" dirty="0"/>
              <a:t>In agreement with CMD-3</a:t>
            </a:r>
          </a:p>
          <a:p>
            <a:pPr marL="0">
              <a:lnSpc>
                <a:spcPct val="12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Hint: unaccounted tracking inefficiency in old analysis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b="1" dirty="0">
                <a:solidFill>
                  <a:schemeClr val="bg1"/>
                </a:solidFill>
              </a:rPr>
              <a:t>This would be the first confirmation of CMD-3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C5A2B-1197-CEBE-B376-0CADEA626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30/06/2026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1B585-05FF-4607-59DF-DFCB6CE6C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 Form Factor: Status and Perspectives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6CE2D-B1FC-0ED5-0642-328C0F8F5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9B7567-A5D9-01CE-F005-F4A73AF3B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096" y="3014014"/>
            <a:ext cx="4145857" cy="26948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DF2938-6C06-C033-66F9-9F3CC0687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3277" y="1305062"/>
            <a:ext cx="2135812" cy="138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79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0E054BE0-1E7A-58E3-E85C-482CFD9221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4413" y="1445124"/>
                <a:ext cx="6301434" cy="4593828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Calibri" panose="020F0502020204030204" pitchFamily="34" charset="0"/>
                  <a:buNone/>
                </a:pPr>
                <a:r>
                  <a:rPr lang="en-US" dirty="0"/>
                  <a:t>A </a:t>
                </a:r>
                <a:r>
                  <a:rPr lang="en-US" b="1" dirty="0"/>
                  <a:t>charged particle with spin</a:t>
                </a:r>
                <a:r>
                  <a:rPr lang="en-US" dirty="0"/>
                  <a:t> carries a </a:t>
                </a:r>
                <a:r>
                  <a:rPr lang="en-US" b="1" dirty="0"/>
                  <a:t>magnetic moment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µ</m:t>
                        </m:r>
                      </m:e>
                    </m:acc>
                  </m:oMath>
                </a14:m>
                <a:endParaRPr lang="en-US" dirty="0"/>
              </a:p>
              <a:p>
                <a:pPr marL="0" indent="0">
                  <a:lnSpc>
                    <a:spcPct val="150000"/>
                  </a:lnSpc>
                  <a:buFont typeface="Calibri" panose="020F0502020204030204" pitchFamily="34" charset="0"/>
                  <a:buNone/>
                </a:pPr>
                <a:endParaRPr lang="en-US" b="1" dirty="0"/>
              </a:p>
              <a:p>
                <a:pPr marL="0" indent="0">
                  <a:lnSpc>
                    <a:spcPct val="150000"/>
                  </a:lnSpc>
                  <a:buFont typeface="Calibri" panose="020F0502020204030204" pitchFamily="34" charset="0"/>
                  <a:buNone/>
                </a:pPr>
                <a:r>
                  <a:rPr lang="en-US" b="1" dirty="0"/>
                  <a:t>From Dirac</a:t>
                </a:r>
                <a:r>
                  <a:rPr lang="en-US" dirty="0"/>
                  <a:t> equation: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𝝁</m:t>
                        </m:r>
                      </m:sub>
                    </m:sSub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en-US" b="1" dirty="0"/>
              </a:p>
              <a:p>
                <a:pPr marL="0" indent="0">
                  <a:buFont typeface="Calibri" panose="020F0502020204030204" pitchFamily="34" charset="0"/>
                  <a:buNone/>
                </a:pPr>
                <a:endParaRPr lang="en-US" dirty="0"/>
              </a:p>
              <a:p>
                <a:pPr marL="0" indent="0">
                  <a:buFont typeface="Calibri" panose="020F0502020204030204" pitchFamily="34" charset="0"/>
                  <a:buNone/>
                </a:pPr>
                <a:endParaRPr lang="en-US" dirty="0"/>
              </a:p>
              <a:p>
                <a:pPr marL="0" indent="0">
                  <a:buFont typeface="Calibri" panose="020F0502020204030204" pitchFamily="34" charset="0"/>
                  <a:buNone/>
                </a:pPr>
                <a:endParaRPr lang="en-US" dirty="0"/>
              </a:p>
              <a:p>
                <a:pPr marL="0" indent="0">
                  <a:buFont typeface="Calibri" panose="020F0502020204030204" pitchFamily="34" charset="0"/>
                  <a:buNone/>
                </a:pPr>
                <a:r>
                  <a:rPr lang="en-US" dirty="0"/>
                  <a:t>Going </a:t>
                </a:r>
                <a:r>
                  <a:rPr lang="en-US" b="1" dirty="0"/>
                  <a:t>beyond tree level</a:t>
                </a:r>
                <a:r>
                  <a:rPr lang="en-US" dirty="0"/>
                  <a:t>, contribution from loop</a:t>
                </a: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0E054BE0-1E7A-58E3-E85C-482CFD922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413" y="1445124"/>
                <a:ext cx="6301434" cy="4593828"/>
              </a:xfrm>
              <a:prstGeom prst="rect">
                <a:avLst/>
              </a:prstGeom>
              <a:blipFill>
                <a:blip r:embed="rId2"/>
                <a:stretch>
                  <a:fillRect l="-2414" t="-1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6F48365B-627C-74F7-FD9A-CFEC5767E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Muon Anomaly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CFE51-BB5C-0C5C-6355-53627D4D2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30/06/2026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7D7F0-433B-6461-FDB8-610CF7474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 Form Factor: Status and Perspectives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DA3E2-534B-0B7B-8BEE-E320EBCC7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B67306-DF93-2946-D8C8-501356A6A4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272"/>
          <a:stretch>
            <a:fillRect/>
          </a:stretch>
        </p:blipFill>
        <p:spPr>
          <a:xfrm>
            <a:off x="6733845" y="1784568"/>
            <a:ext cx="1768122" cy="160546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C72A351-73F1-1281-B62F-BFE49D8B248F}"/>
              </a:ext>
            </a:extLst>
          </p:cNvPr>
          <p:cNvGrpSpPr>
            <a:grpSpLocks noChangeAspect="1"/>
          </p:cNvGrpSpPr>
          <p:nvPr/>
        </p:nvGrpSpPr>
        <p:grpSpPr>
          <a:xfrm>
            <a:off x="6811154" y="4430612"/>
            <a:ext cx="1813348" cy="1544153"/>
            <a:chOff x="6948371" y="4042977"/>
            <a:chExt cx="1961122" cy="166999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339594-A8ED-66D1-1A62-2BE812EA0B3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400000" flipH="1">
              <a:off x="7276437" y="4004428"/>
              <a:ext cx="1422811" cy="149991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E3BD2B2-2CC0-8E2C-4C91-3D6B6F86C609}"/>
                </a:ext>
              </a:extLst>
            </p:cNvPr>
            <p:cNvSpPr txBox="1"/>
            <p:nvPr/>
          </p:nvSpPr>
          <p:spPr>
            <a:xfrm>
              <a:off x="6948371" y="5369890"/>
              <a:ext cx="1311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µ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E72F7A0-7EAD-0C29-4796-AFAB89657AAA}"/>
                </a:ext>
              </a:extLst>
            </p:cNvPr>
            <p:cNvSpPr txBox="1"/>
            <p:nvPr/>
          </p:nvSpPr>
          <p:spPr>
            <a:xfrm>
              <a:off x="8778377" y="5405190"/>
              <a:ext cx="1311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µ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CF725C8-6196-863C-13C4-706600703A2E}"/>
                </a:ext>
              </a:extLst>
            </p:cNvPr>
            <p:cNvSpPr txBox="1"/>
            <p:nvPr/>
          </p:nvSpPr>
          <p:spPr>
            <a:xfrm>
              <a:off x="8069344" y="4176074"/>
              <a:ext cx="7090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B field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63DF97D7-DBFC-366F-D57C-46AED79238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431368" y="1928048"/>
            <a:ext cx="1736959" cy="639932"/>
          </a:xfrm>
          <a:prstGeom prst="rect">
            <a:avLst/>
          </a:prstGeom>
          <a:ln w="25400">
            <a:noFill/>
          </a:ln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D2713FC-ABAB-B289-C9E2-6E61F8C66AD6}"/>
              </a:ext>
            </a:extLst>
          </p:cNvPr>
          <p:cNvGrpSpPr/>
          <p:nvPr/>
        </p:nvGrpSpPr>
        <p:grpSpPr>
          <a:xfrm>
            <a:off x="3267517" y="3498005"/>
            <a:ext cx="2152482" cy="932607"/>
            <a:chOff x="3511943" y="3429000"/>
            <a:chExt cx="2152482" cy="93260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ABC79B-9BEC-AEED-E9AC-0A5AB4F8FCB1}"/>
                </a:ext>
              </a:extLst>
            </p:cNvPr>
            <p:cNvSpPr/>
            <p:nvPr/>
          </p:nvSpPr>
          <p:spPr>
            <a:xfrm>
              <a:off x="3511943" y="3429000"/>
              <a:ext cx="2152482" cy="932607"/>
            </a:xfrm>
            <a:prstGeom prst="rect">
              <a:avLst/>
            </a:prstGeom>
            <a:solidFill>
              <a:srgbClr val="FFFF00">
                <a:alpha val="16000"/>
              </a:srgbClr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86772FB-C01B-BA45-F5AA-5958C4782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3619373" y="3505156"/>
              <a:ext cx="1849802" cy="688091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AA112EF9-4DBC-CDDF-5EC2-46D7ACDC4088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-100000" contrast="-100000"/>
          </a:blip>
          <a:srcRect/>
          <a:stretch/>
        </p:blipFill>
        <p:spPr>
          <a:xfrm>
            <a:off x="3772590" y="5118059"/>
            <a:ext cx="1143531" cy="5896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7100F1D-E568-C31B-9E9B-5ADF3D44605B}"/>
              </a:ext>
            </a:extLst>
          </p:cNvPr>
          <p:cNvSpPr txBox="1"/>
          <p:nvPr/>
        </p:nvSpPr>
        <p:spPr>
          <a:xfrm>
            <a:off x="2940452" y="5838897"/>
            <a:ext cx="3017520" cy="400110"/>
          </a:xfrm>
          <a:prstGeom prst="rect">
            <a:avLst/>
          </a:prstGeom>
          <a:noFill/>
          <a:ln w="25400">
            <a:solidFill>
              <a:srgbClr val="FF51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Schwinger term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D89727-73DE-0A16-3D0B-71514FD8C31C}"/>
              </a:ext>
            </a:extLst>
          </p:cNvPr>
          <p:cNvSpPr txBox="1"/>
          <p:nvPr/>
        </p:nvSpPr>
        <p:spPr>
          <a:xfrm>
            <a:off x="6643408" y="3729478"/>
            <a:ext cx="2148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5100"/>
                </a:solidFill>
              </a:rPr>
              <a:t>The Anomaly</a:t>
            </a:r>
          </a:p>
        </p:txBody>
      </p:sp>
    </p:spTree>
    <p:extLst>
      <p:ext uri="{BB962C8B-B14F-4D97-AF65-F5344CB8AC3E}">
        <p14:creationId xmlns:p14="http://schemas.microsoft.com/office/powerpoint/2010/main" val="3098267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E6376-84C6-AA8F-E3F6-A9E874672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1830-A70C-BE85-3594-094F9DD52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News from SND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C1A8B-E191-F0A3-C259-3403F9A68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b="1" u="sng" dirty="0"/>
              <a:t>Preliminary</a:t>
            </a:r>
            <a:r>
              <a:rPr lang="en-US" b="1" dirty="0"/>
              <a:t> result</a:t>
            </a:r>
            <a:r>
              <a:rPr lang="en-US" dirty="0"/>
              <a:t> presented at </a:t>
            </a:r>
            <a:r>
              <a:rPr lang="en-US" dirty="0">
                <a:hlinkClick r:id="rId2"/>
              </a:rPr>
              <a:t>PhiPsi 2026 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Experiment on </a:t>
            </a:r>
            <a:r>
              <a:rPr lang="en-US" b="1" dirty="0">
                <a:solidFill>
                  <a:schemeClr val="bg1"/>
                </a:solidFill>
              </a:rPr>
              <a:t>VEPP-2000 collider </a:t>
            </a:r>
            <a:r>
              <a:rPr lang="en-US" dirty="0">
                <a:solidFill>
                  <a:schemeClr val="bg1"/>
                </a:solidFill>
              </a:rPr>
              <a:t>(as CMD-3)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Selection based on: </a:t>
            </a:r>
          </a:p>
          <a:p>
            <a:pPr marL="201168" lvl="1" indent="0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/>
                </a:solidFill>
              </a:rPr>
              <a:t>back-to-back topology</a:t>
            </a:r>
          </a:p>
          <a:p>
            <a:pPr marL="201168" lvl="1" indent="0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/>
                </a:solidFill>
              </a:rPr>
              <a:t>PID with BDT</a:t>
            </a:r>
          </a:p>
          <a:p>
            <a:pPr marL="0">
              <a:lnSpc>
                <a:spcPct val="12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Uncertainty: ~0.7% </a:t>
            </a:r>
          </a:p>
          <a:p>
            <a:pPr marL="0">
              <a:lnSpc>
                <a:spcPct val="120000"/>
              </a:lnSpc>
              <a:buNone/>
            </a:pPr>
            <a:r>
              <a:rPr lang="en-US" dirty="0"/>
              <a:t>In agreement with CMD-3</a:t>
            </a:r>
          </a:p>
          <a:p>
            <a:pPr marL="0">
              <a:lnSpc>
                <a:spcPct val="120000"/>
              </a:lnSpc>
              <a:buNone/>
            </a:pPr>
            <a:r>
              <a:rPr lang="en-US" b="1" dirty="0"/>
              <a:t>Hints of unaccounted tracking inefficiency in old analysis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b="1" dirty="0">
                <a:solidFill>
                  <a:schemeClr val="bg1"/>
                </a:solidFill>
              </a:rPr>
              <a:t>This would be the first confirmation of CMD-3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3F25F-989A-4E93-E74D-E7BEB39B0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30/06/2026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A6DF1-1A52-76EF-C850-2D61C79D4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 Form Factor: Status and Perspectives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D48E8-698F-3353-D378-85C219700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F2BBDC-0D40-49A6-4AF8-6506A7658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46" y="1983842"/>
            <a:ext cx="3523347" cy="22298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AC3F84-9A0F-6750-D7A4-1B78D3D3A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881" y="1934415"/>
            <a:ext cx="3640072" cy="2328666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30E533AF-74E0-1445-3A93-0BA1C9B5161F}"/>
              </a:ext>
            </a:extLst>
          </p:cNvPr>
          <p:cNvSpPr/>
          <p:nvPr/>
        </p:nvSpPr>
        <p:spPr>
          <a:xfrm>
            <a:off x="4155124" y="2780270"/>
            <a:ext cx="833752" cy="3184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F41570-3422-B0CE-8D66-FA2A477547EC}"/>
              </a:ext>
            </a:extLst>
          </p:cNvPr>
          <p:cNvSpPr txBox="1"/>
          <p:nvPr/>
        </p:nvSpPr>
        <p:spPr>
          <a:xfrm>
            <a:off x="6249076" y="1983842"/>
            <a:ext cx="2304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Reanalysis of old data</a:t>
            </a:r>
          </a:p>
        </p:txBody>
      </p:sp>
    </p:spTree>
    <p:extLst>
      <p:ext uri="{BB962C8B-B14F-4D97-AF65-F5344CB8AC3E}">
        <p14:creationId xmlns:p14="http://schemas.microsoft.com/office/powerpoint/2010/main" val="1037193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916AE-9FB4-4CBE-DCDF-787630E3F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1C36B-3635-3A39-D123-9E0FC10CE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News from SND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24E4E-A845-B68B-54D8-09D6ADE7B2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b="1" u="sng" dirty="0"/>
              <a:t>Preliminary</a:t>
            </a:r>
            <a:r>
              <a:rPr lang="en-US" b="1" dirty="0"/>
              <a:t> result</a:t>
            </a:r>
            <a:r>
              <a:rPr lang="en-US" dirty="0"/>
              <a:t> presented at </a:t>
            </a:r>
            <a:r>
              <a:rPr lang="en-US" dirty="0">
                <a:hlinkClick r:id="rId2"/>
              </a:rPr>
              <a:t>PhiPsi 2026 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Experiment on </a:t>
            </a:r>
            <a:r>
              <a:rPr lang="en-US" b="1" dirty="0">
                <a:solidFill>
                  <a:schemeClr val="bg1"/>
                </a:solidFill>
              </a:rPr>
              <a:t>VEPP-2000 collider </a:t>
            </a:r>
            <a:r>
              <a:rPr lang="en-US" dirty="0">
                <a:solidFill>
                  <a:schemeClr val="bg1"/>
                </a:solidFill>
              </a:rPr>
              <a:t>(as CMD-3)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Selection based on: </a:t>
            </a:r>
          </a:p>
          <a:p>
            <a:pPr marL="201168" lvl="1" indent="0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/>
                </a:solidFill>
              </a:rPr>
              <a:t>back-to-back topology</a:t>
            </a:r>
          </a:p>
          <a:p>
            <a:pPr marL="201168" lvl="1" indent="0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/>
                </a:solidFill>
              </a:rPr>
              <a:t>PID with BDT</a:t>
            </a:r>
          </a:p>
          <a:p>
            <a:pPr marL="0">
              <a:lnSpc>
                <a:spcPct val="12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Uncertainty: ~0.7% </a:t>
            </a:r>
          </a:p>
          <a:p>
            <a:pPr marL="0">
              <a:lnSpc>
                <a:spcPct val="120000"/>
              </a:lnSpc>
              <a:buNone/>
            </a:pPr>
            <a:r>
              <a:rPr lang="en-US" dirty="0"/>
              <a:t>In agreement with CMD-3</a:t>
            </a:r>
          </a:p>
          <a:p>
            <a:pPr marL="0">
              <a:lnSpc>
                <a:spcPct val="120000"/>
              </a:lnSpc>
              <a:buNone/>
            </a:pPr>
            <a:r>
              <a:rPr lang="en-US" dirty="0"/>
              <a:t>Hints of unaccounted tracking inefficiency in old analysis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b="1" u="sng" dirty="0"/>
              <a:t>If confirmed</a:t>
            </a:r>
            <a:r>
              <a:rPr lang="en-US" b="1" dirty="0"/>
              <a:t>, first validation of CMD-3 result with explanation!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EF3C9-7830-25E9-4574-1503B68DB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30/06/2026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23353-79A8-4EDC-1F41-EBB012AF1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 Form Factor: Status and Perspectives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EC07E-D0C4-ACDF-DCA5-3DBE37482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5B7960-2BEF-3651-934F-4D5FABA68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46" y="1983842"/>
            <a:ext cx="3523347" cy="22298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A83F37-17DC-D1C0-A64E-0A4758475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881" y="1934415"/>
            <a:ext cx="3640072" cy="2328666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4311FDFD-6F4D-F79B-0C67-39D842845C79}"/>
              </a:ext>
            </a:extLst>
          </p:cNvPr>
          <p:cNvSpPr/>
          <p:nvPr/>
        </p:nvSpPr>
        <p:spPr>
          <a:xfrm>
            <a:off x="4155124" y="2780270"/>
            <a:ext cx="833752" cy="3184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A0BC1C-295A-00DA-E50F-A470AA072868}"/>
              </a:ext>
            </a:extLst>
          </p:cNvPr>
          <p:cNvSpPr txBox="1"/>
          <p:nvPr/>
        </p:nvSpPr>
        <p:spPr>
          <a:xfrm>
            <a:off x="6249076" y="1983842"/>
            <a:ext cx="2304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Reanalysis of old data</a:t>
            </a:r>
          </a:p>
        </p:txBody>
      </p:sp>
    </p:spTree>
    <p:extLst>
      <p:ext uri="{BB962C8B-B14F-4D97-AF65-F5344CB8AC3E}">
        <p14:creationId xmlns:p14="http://schemas.microsoft.com/office/powerpoint/2010/main" val="2265125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92974-EFB7-44E9-D15D-9DD633226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</a:t>
            </a:r>
            <a:r>
              <a:rPr lang="en-US" dirty="0" err="1"/>
              <a:t>BaBar</a:t>
            </a:r>
            <a:r>
              <a:rPr lang="en-US" dirty="0"/>
              <a:t>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A7647-18DE-E893-C4A9-AB8A0FA84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Preliminary results </a:t>
            </a:r>
            <a:r>
              <a:rPr lang="en-US" dirty="0"/>
              <a:t>presented at Lepton Photon 2025 </a:t>
            </a:r>
            <a:r>
              <a:rPr lang="en-US" sz="1200" dirty="0">
                <a:solidFill>
                  <a:srgbClr val="00B0F0"/>
                </a:solidFill>
              </a:rPr>
              <a:t>[arXiv:2601.16587]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Full </a:t>
            </a:r>
            <a:r>
              <a:rPr lang="en-US" dirty="0" err="1"/>
              <a:t>BaBar</a:t>
            </a:r>
            <a:r>
              <a:rPr lang="en-US" dirty="0"/>
              <a:t> data set:  460 fb</a:t>
            </a:r>
            <a:r>
              <a:rPr lang="en-US" baseline="30000" dirty="0"/>
              <a:t>-1</a:t>
            </a:r>
            <a:r>
              <a:rPr lang="en-US" dirty="0"/>
              <a:t>@ </a:t>
            </a:r>
            <a:r>
              <a:rPr lang="en-US" dirty="0" err="1"/>
              <a:t>ϒ</a:t>
            </a:r>
            <a:r>
              <a:rPr lang="en-US" dirty="0"/>
              <a:t>(4S)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Normalization to </a:t>
            </a:r>
            <a:r>
              <a:rPr lang="en-US" b="1" dirty="0" err="1"/>
              <a:t>e</a:t>
            </a:r>
            <a:r>
              <a:rPr lang="en-US" b="1" baseline="30000" dirty="0" err="1"/>
              <a:t>+</a:t>
            </a:r>
            <a:r>
              <a:rPr lang="en-US" b="1" dirty="0" err="1"/>
              <a:t>e</a:t>
            </a:r>
            <a:r>
              <a:rPr lang="en-US" b="1" baseline="30000" dirty="0"/>
              <a:t>-</a:t>
            </a:r>
            <a:r>
              <a:rPr lang="en-US" b="1" dirty="0"/>
              <a:t> → µ</a:t>
            </a:r>
            <a:r>
              <a:rPr lang="en-US" b="1" baseline="30000" dirty="0"/>
              <a:t>+</a:t>
            </a:r>
            <a:r>
              <a:rPr lang="en-US" b="1" dirty="0"/>
              <a:t>µ</a:t>
            </a:r>
            <a:r>
              <a:rPr lang="en-US" b="1" baseline="30000" dirty="0"/>
              <a:t>-</a:t>
            </a:r>
            <a:r>
              <a:rPr lang="en-US" b="1" dirty="0"/>
              <a:t> </a:t>
            </a:r>
            <a:endParaRPr lang="en-US" baseline="30000" dirty="0"/>
          </a:p>
          <a:p>
            <a:r>
              <a:rPr lang="en-US" dirty="0"/>
              <a:t>New technique for muon – pion separation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Fit to helicity angle distribution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Exploit different spins (µ = 1/2, π = 0)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Simultaneous measurement of </a:t>
            </a:r>
            <a:r>
              <a:rPr lang="en-US" b="1" dirty="0">
                <a:solidFill>
                  <a:srgbClr val="009051"/>
                </a:solidFill>
              </a:rPr>
              <a:t>µµ𝛾(𝛾) </a:t>
            </a:r>
            <a:r>
              <a:rPr lang="en-US" dirty="0"/>
              <a:t>and</a:t>
            </a:r>
            <a:r>
              <a:rPr lang="en-US" b="1" dirty="0"/>
              <a:t> </a:t>
            </a:r>
            <a:r>
              <a:rPr lang="en-US" b="1" dirty="0">
                <a:solidFill>
                  <a:srgbClr val="002060"/>
                </a:solidFill>
              </a:rPr>
              <a:t>ππ𝛾(𝛾)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BB8FC-3479-EDF6-2FE4-E274584FA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30/06/2026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F6645-8C18-9017-0DB3-08F65DF08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 Form Factor: Status and Perspectives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3A085-8EAF-2703-67D2-F4AF7D5A9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1148EE-A387-DEE0-CF73-4DACCAB3F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201" y="3187292"/>
            <a:ext cx="3213400" cy="27543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8E9067-3730-BBF6-B178-C01CE04E3A6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F0F6"/>
              </a:clrFrom>
              <a:clrTo>
                <a:srgbClr val="EAF0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25527" y="2248463"/>
            <a:ext cx="1549400" cy="901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6D0EED-E146-1B07-B45D-2753A9CDDA13}"/>
              </a:ext>
            </a:extLst>
          </p:cNvPr>
          <p:cNvSpPr txBox="1"/>
          <p:nvPr/>
        </p:nvSpPr>
        <p:spPr>
          <a:xfrm rot="1321432">
            <a:off x="7010960" y="2066378"/>
            <a:ext cx="1998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Blind Analysis</a:t>
            </a:r>
          </a:p>
        </p:txBody>
      </p:sp>
    </p:spTree>
    <p:extLst>
      <p:ext uri="{BB962C8B-B14F-4D97-AF65-F5344CB8AC3E}">
        <p14:creationId xmlns:p14="http://schemas.microsoft.com/office/powerpoint/2010/main" val="3021267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814B6-F55F-60FB-F903-355F8E43A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69F3B-9055-4A8C-A755-C5D578534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</a:t>
            </a:r>
            <a:r>
              <a:rPr lang="en-US" dirty="0" err="1"/>
              <a:t>BaBar</a:t>
            </a:r>
            <a:r>
              <a:rPr lang="en-US" dirty="0"/>
              <a:t>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1D98A-FBD1-2018-835C-90A3E182C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Preliminary results </a:t>
            </a:r>
            <a:r>
              <a:rPr lang="en-US" dirty="0"/>
              <a:t>presented at Lepton Photon 2025 </a:t>
            </a:r>
            <a:r>
              <a:rPr lang="en-US" sz="1200" dirty="0">
                <a:solidFill>
                  <a:srgbClr val="00B0F0"/>
                </a:solidFill>
              </a:rPr>
              <a:t>[arXiv:2601.16587]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Full </a:t>
            </a:r>
            <a:r>
              <a:rPr lang="en-US" dirty="0" err="1">
                <a:solidFill>
                  <a:schemeClr val="bg1"/>
                </a:solidFill>
              </a:rPr>
              <a:t>BaBar</a:t>
            </a:r>
            <a:r>
              <a:rPr lang="en-US" dirty="0">
                <a:solidFill>
                  <a:schemeClr val="bg1"/>
                </a:solidFill>
              </a:rPr>
              <a:t> data set:  460 fb</a:t>
            </a:r>
            <a:r>
              <a:rPr lang="en-US" baseline="30000" dirty="0">
                <a:solidFill>
                  <a:schemeClr val="bg1"/>
                </a:solidFill>
              </a:rPr>
              <a:t>-1</a:t>
            </a:r>
            <a:r>
              <a:rPr lang="en-US" dirty="0">
                <a:solidFill>
                  <a:schemeClr val="bg1"/>
                </a:solidFill>
              </a:rPr>
              <a:t>@ </a:t>
            </a:r>
            <a:r>
              <a:rPr lang="en-US" dirty="0" err="1">
                <a:solidFill>
                  <a:schemeClr val="bg1"/>
                </a:solidFill>
              </a:rPr>
              <a:t>ϒ</a:t>
            </a:r>
            <a:r>
              <a:rPr lang="en-US" dirty="0">
                <a:solidFill>
                  <a:schemeClr val="bg1"/>
                </a:solidFill>
              </a:rPr>
              <a:t>(4S)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Normalization to </a:t>
            </a:r>
            <a:r>
              <a:rPr lang="en-US" b="1" dirty="0" err="1">
                <a:solidFill>
                  <a:schemeClr val="bg1"/>
                </a:solidFill>
              </a:rPr>
              <a:t>e</a:t>
            </a:r>
            <a:r>
              <a:rPr lang="en-US" b="1" baseline="30000" dirty="0" err="1">
                <a:solidFill>
                  <a:schemeClr val="bg1"/>
                </a:solidFill>
              </a:rPr>
              <a:t>+</a:t>
            </a:r>
            <a:r>
              <a:rPr lang="en-US" b="1" dirty="0" err="1">
                <a:solidFill>
                  <a:schemeClr val="bg1"/>
                </a:solidFill>
              </a:rPr>
              <a:t>e</a:t>
            </a:r>
            <a:r>
              <a:rPr lang="en-US" b="1" baseline="30000" dirty="0">
                <a:solidFill>
                  <a:schemeClr val="bg1"/>
                </a:solidFill>
              </a:rPr>
              <a:t>-</a:t>
            </a:r>
            <a:r>
              <a:rPr lang="en-US" b="1" dirty="0">
                <a:solidFill>
                  <a:schemeClr val="bg1"/>
                </a:solidFill>
              </a:rPr>
              <a:t> → µ</a:t>
            </a:r>
            <a:r>
              <a:rPr lang="en-US" b="1" baseline="30000" dirty="0">
                <a:solidFill>
                  <a:schemeClr val="bg1"/>
                </a:solidFill>
              </a:rPr>
              <a:t>+</a:t>
            </a:r>
            <a:r>
              <a:rPr lang="en-US" b="1" dirty="0">
                <a:solidFill>
                  <a:schemeClr val="bg1"/>
                </a:solidFill>
              </a:rPr>
              <a:t>µ</a:t>
            </a:r>
            <a:r>
              <a:rPr lang="en-US" b="1" baseline="30000" dirty="0">
                <a:solidFill>
                  <a:schemeClr val="bg1"/>
                </a:solidFill>
              </a:rPr>
              <a:t>-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endParaRPr lang="en-US" baseline="300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New technique for muon – pion separation</a:t>
            </a:r>
          </a:p>
          <a:p>
            <a:pPr marL="201168" lvl="1" indent="0">
              <a:buNone/>
            </a:pPr>
            <a:r>
              <a:rPr lang="en-US" dirty="0">
                <a:solidFill>
                  <a:schemeClr val="bg1"/>
                </a:solidFill>
              </a:rPr>
              <a:t>Fit to helicity angle distribution</a:t>
            </a:r>
          </a:p>
          <a:p>
            <a:pPr marL="201168" lvl="1" indent="0">
              <a:buNone/>
            </a:pPr>
            <a:r>
              <a:rPr lang="en-US" dirty="0">
                <a:solidFill>
                  <a:schemeClr val="bg1"/>
                </a:solidFill>
              </a:rPr>
              <a:t>Exploit different spins (µ = 1/2, π = 0) </a:t>
            </a:r>
          </a:p>
          <a:p>
            <a:pPr marL="201168" lvl="1" indent="0">
              <a:buNone/>
            </a:pPr>
            <a:r>
              <a:rPr lang="en-US" dirty="0">
                <a:solidFill>
                  <a:schemeClr val="bg1"/>
                </a:solidFill>
              </a:rPr>
              <a:t>Simultaneous measurement of </a:t>
            </a:r>
            <a:r>
              <a:rPr lang="en-US" b="1" dirty="0">
                <a:solidFill>
                  <a:schemeClr val="bg1"/>
                </a:solidFill>
              </a:rPr>
              <a:t>µµ𝛾(𝛾) </a:t>
            </a:r>
            <a:r>
              <a:rPr lang="en-US" dirty="0">
                <a:solidFill>
                  <a:schemeClr val="bg1"/>
                </a:solidFill>
              </a:rPr>
              <a:t>and</a:t>
            </a:r>
            <a:r>
              <a:rPr lang="en-US" b="1" dirty="0">
                <a:solidFill>
                  <a:schemeClr val="bg1"/>
                </a:solidFill>
              </a:rPr>
              <a:t> ππ𝛾(𝛾)</a:t>
            </a:r>
          </a:p>
          <a:p>
            <a:pPr marL="0">
              <a:lnSpc>
                <a:spcPct val="150000"/>
              </a:lnSpc>
              <a:buNone/>
            </a:pPr>
            <a:r>
              <a:rPr lang="en-US" b="1" dirty="0"/>
              <a:t>QED test accuracy: 0.5%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5D2FFB-A68C-A5B8-9789-974ECE85D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30/06/2026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2E1D5F-A182-D5E3-6349-6FCBCA9A7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 Form Factor: Status and Perspectives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D9551-5861-1E79-2330-E041204EC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9C2BB3-A29F-E349-5B40-B3A66FF73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201" y="3187292"/>
            <a:ext cx="3213400" cy="27543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5A2F52-1ADC-DC81-B6DB-B003D9783CA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F0F6"/>
              </a:clrFrom>
              <a:clrTo>
                <a:srgbClr val="EAF0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25527" y="2248463"/>
            <a:ext cx="1549400" cy="901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F5DE9B-E043-89F2-A09C-E1186E788143}"/>
              </a:ext>
            </a:extLst>
          </p:cNvPr>
          <p:cNvSpPr txBox="1"/>
          <p:nvPr/>
        </p:nvSpPr>
        <p:spPr>
          <a:xfrm rot="1321432">
            <a:off x="7010960" y="2066378"/>
            <a:ext cx="1998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Blind Analysis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29307A-544B-226F-A580-0CF8D4A1F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521" y="1788587"/>
            <a:ext cx="3555477" cy="272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78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7B3F7-7E32-9E70-DE7A-7CA8DCC57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E4C88-3FEA-0354-36A9-C8CB648DD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</a:t>
            </a:r>
            <a:r>
              <a:rPr lang="en-US" dirty="0" err="1"/>
              <a:t>BaBar</a:t>
            </a:r>
            <a:r>
              <a:rPr lang="en-US" dirty="0"/>
              <a:t>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96677-AC9F-0ED9-C8D3-531AF69B7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047" y="1420843"/>
            <a:ext cx="7906042" cy="483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Preliminary results </a:t>
            </a:r>
            <a:r>
              <a:rPr lang="en-US" dirty="0"/>
              <a:t>presented at Lepton Photon 2025 </a:t>
            </a:r>
            <a:r>
              <a:rPr lang="en-US" sz="1200" dirty="0">
                <a:solidFill>
                  <a:srgbClr val="00B0F0"/>
                </a:solidFill>
              </a:rPr>
              <a:t>[arXiv:2601.16587]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Full </a:t>
            </a:r>
            <a:r>
              <a:rPr lang="en-US" dirty="0" err="1">
                <a:solidFill>
                  <a:schemeClr val="bg1"/>
                </a:solidFill>
              </a:rPr>
              <a:t>BaBar</a:t>
            </a:r>
            <a:r>
              <a:rPr lang="en-US" dirty="0">
                <a:solidFill>
                  <a:schemeClr val="bg1"/>
                </a:solidFill>
              </a:rPr>
              <a:t> data set:  460 fb</a:t>
            </a:r>
            <a:r>
              <a:rPr lang="en-US" baseline="30000" dirty="0">
                <a:solidFill>
                  <a:schemeClr val="bg1"/>
                </a:solidFill>
              </a:rPr>
              <a:t>-1</a:t>
            </a:r>
            <a:r>
              <a:rPr lang="en-US" dirty="0">
                <a:solidFill>
                  <a:schemeClr val="bg1"/>
                </a:solidFill>
              </a:rPr>
              <a:t>@ </a:t>
            </a:r>
            <a:r>
              <a:rPr lang="en-US" dirty="0" err="1">
                <a:solidFill>
                  <a:schemeClr val="bg1"/>
                </a:solidFill>
              </a:rPr>
              <a:t>ϒ</a:t>
            </a:r>
            <a:r>
              <a:rPr lang="en-US" dirty="0">
                <a:solidFill>
                  <a:schemeClr val="bg1"/>
                </a:solidFill>
              </a:rPr>
              <a:t>(4S)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Normalization to </a:t>
            </a:r>
            <a:r>
              <a:rPr lang="en-US" b="1" dirty="0" err="1">
                <a:solidFill>
                  <a:schemeClr val="bg1"/>
                </a:solidFill>
              </a:rPr>
              <a:t>e</a:t>
            </a:r>
            <a:r>
              <a:rPr lang="en-US" b="1" baseline="30000" dirty="0" err="1">
                <a:solidFill>
                  <a:schemeClr val="bg1"/>
                </a:solidFill>
              </a:rPr>
              <a:t>+</a:t>
            </a:r>
            <a:r>
              <a:rPr lang="en-US" b="1" dirty="0" err="1">
                <a:solidFill>
                  <a:schemeClr val="bg1"/>
                </a:solidFill>
              </a:rPr>
              <a:t>e</a:t>
            </a:r>
            <a:r>
              <a:rPr lang="en-US" b="1" baseline="30000" dirty="0">
                <a:solidFill>
                  <a:schemeClr val="bg1"/>
                </a:solidFill>
              </a:rPr>
              <a:t>-</a:t>
            </a:r>
            <a:r>
              <a:rPr lang="en-US" b="1" dirty="0">
                <a:solidFill>
                  <a:schemeClr val="bg1"/>
                </a:solidFill>
              </a:rPr>
              <a:t> → µ</a:t>
            </a:r>
            <a:r>
              <a:rPr lang="en-US" b="1" baseline="30000" dirty="0">
                <a:solidFill>
                  <a:schemeClr val="bg1"/>
                </a:solidFill>
              </a:rPr>
              <a:t>+</a:t>
            </a:r>
            <a:r>
              <a:rPr lang="en-US" b="1" dirty="0">
                <a:solidFill>
                  <a:schemeClr val="bg1"/>
                </a:solidFill>
              </a:rPr>
              <a:t>µ</a:t>
            </a:r>
            <a:r>
              <a:rPr lang="en-US" b="1" baseline="30000" dirty="0">
                <a:solidFill>
                  <a:schemeClr val="bg1"/>
                </a:solidFill>
              </a:rPr>
              <a:t>-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endParaRPr lang="en-US" baseline="300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New technique for muon – pion separation</a:t>
            </a:r>
          </a:p>
          <a:p>
            <a:pPr marL="201168" lvl="1" indent="0">
              <a:buNone/>
            </a:pPr>
            <a:r>
              <a:rPr lang="en-US" dirty="0">
                <a:solidFill>
                  <a:schemeClr val="bg1"/>
                </a:solidFill>
              </a:rPr>
              <a:t>Fit to helicity angle distribution</a:t>
            </a:r>
          </a:p>
          <a:p>
            <a:pPr marL="201168" lvl="1" indent="0">
              <a:buNone/>
            </a:pPr>
            <a:r>
              <a:rPr lang="en-US" dirty="0">
                <a:solidFill>
                  <a:schemeClr val="bg1"/>
                </a:solidFill>
              </a:rPr>
              <a:t>Exploit different spins (µ = 1/2, π = 0) </a:t>
            </a:r>
          </a:p>
          <a:p>
            <a:pPr marL="201168" lvl="1" indent="0">
              <a:buNone/>
            </a:pPr>
            <a:r>
              <a:rPr lang="en-US" dirty="0">
                <a:solidFill>
                  <a:schemeClr val="bg1"/>
                </a:solidFill>
              </a:rPr>
              <a:t>Simultaneous measurement of </a:t>
            </a:r>
            <a:r>
              <a:rPr lang="en-US" b="1" dirty="0">
                <a:solidFill>
                  <a:schemeClr val="bg1"/>
                </a:solidFill>
              </a:rPr>
              <a:t>µµ𝛾(𝛾) </a:t>
            </a:r>
            <a:r>
              <a:rPr lang="en-US" dirty="0">
                <a:solidFill>
                  <a:schemeClr val="bg1"/>
                </a:solidFill>
              </a:rPr>
              <a:t>and</a:t>
            </a:r>
            <a:r>
              <a:rPr lang="en-US" b="1" dirty="0">
                <a:solidFill>
                  <a:schemeClr val="bg1"/>
                </a:solidFill>
              </a:rPr>
              <a:t> ππ𝛾(𝛾)</a:t>
            </a:r>
          </a:p>
          <a:p>
            <a:pPr marL="0">
              <a:lnSpc>
                <a:spcPct val="150000"/>
              </a:lnSpc>
              <a:buNone/>
            </a:pPr>
            <a:r>
              <a:rPr lang="en-US" b="1" dirty="0">
                <a:solidFill>
                  <a:schemeClr val="bg1"/>
                </a:solidFill>
              </a:rPr>
              <a:t>QED test accuracy: 0.5% </a:t>
            </a:r>
          </a:p>
          <a:p>
            <a:pPr marL="0">
              <a:lnSpc>
                <a:spcPct val="150000"/>
              </a:lnSpc>
              <a:buNone/>
            </a:pPr>
            <a:r>
              <a:rPr lang="en-US" b="1" dirty="0"/>
              <a:t> Pion FF in agreement with published result!</a:t>
            </a:r>
          </a:p>
          <a:p>
            <a:pPr marL="0" algn="ctr">
              <a:lnSpc>
                <a:spcPct val="150000"/>
              </a:lnSpc>
              <a:buNone/>
            </a:pPr>
            <a:r>
              <a:rPr lang="en-US" dirty="0"/>
              <a:t>a</a:t>
            </a:r>
            <a:r>
              <a:rPr lang="en-US" baseline="-25000" dirty="0"/>
              <a:t>µ</a:t>
            </a:r>
            <a:r>
              <a:rPr lang="en-US" baseline="30000" dirty="0"/>
              <a:t>ππ</a:t>
            </a:r>
            <a:r>
              <a:rPr lang="en-US" dirty="0"/>
              <a:t>(0.5 -1.4 GeV) =  4562(28)  vs  4556(33)  (x 10</a:t>
            </a:r>
            <a:r>
              <a:rPr lang="en-US" baseline="30000" dirty="0"/>
              <a:t>-11</a:t>
            </a:r>
            <a:r>
              <a:rPr lang="en-US" dirty="0"/>
              <a:t>)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08295-BABD-20F2-1010-D660AA0EC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30/06/2026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5D88A-C280-4433-C4A4-45D631A4E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 Form Factor: Status and Perspectives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C9ED8-D7AB-99D7-EB8C-0825076A4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1D6C0A-3E1F-D81B-7B5C-D0E65CD4F767}"/>
              </a:ext>
            </a:extLst>
          </p:cNvPr>
          <p:cNvSpPr txBox="1"/>
          <p:nvPr/>
        </p:nvSpPr>
        <p:spPr>
          <a:xfrm rot="1321432">
            <a:off x="7010960" y="2066378"/>
            <a:ext cx="1998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Blind Analysis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77C0CA-F16D-959E-1A45-1406C6990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720" y="1898359"/>
            <a:ext cx="4077598" cy="30824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8054E5-06A5-86AE-4CC7-B623F8253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53" y="1898359"/>
            <a:ext cx="4108213" cy="306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49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6C966-67B5-6875-8095-B324D6C24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comes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236E1-517D-7CD1-1B34-3F71C1CF5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 BESIII: 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New measurements on-going 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Aiming to achieve a final accuracy of </a:t>
            </a:r>
            <a:r>
              <a:rPr lang="en-US" i="1" dirty="0"/>
              <a:t>O</a:t>
            </a:r>
            <a:r>
              <a:rPr lang="en-US" dirty="0"/>
              <a:t>(0.5%) 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First results, with O(0.7%) accuracy, expected soon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 Belle II: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Analysis of 427 fb</a:t>
            </a:r>
            <a:r>
              <a:rPr lang="en-US" baseline="30000" dirty="0"/>
              <a:t>-1</a:t>
            </a:r>
            <a:r>
              <a:rPr lang="en-US" dirty="0"/>
              <a:t> on-going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BaBar</a:t>
            </a:r>
            <a:r>
              <a:rPr lang="en-US" dirty="0"/>
              <a:t> 2009 approach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Aim to </a:t>
            </a:r>
            <a:r>
              <a:rPr lang="en-US" i="1" dirty="0"/>
              <a:t>O(</a:t>
            </a:r>
            <a:r>
              <a:rPr lang="en-US" dirty="0"/>
              <a:t>0.5%) accuracy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 KLOE(-</a:t>
            </a:r>
            <a:r>
              <a:rPr lang="en-US" dirty="0" err="1"/>
              <a:t>nxt</a:t>
            </a:r>
            <a:r>
              <a:rPr lang="en-US" dirty="0"/>
              <a:t>): </a:t>
            </a:r>
            <a:r>
              <a:rPr lang="en-US" sz="1400" dirty="0">
                <a:solidFill>
                  <a:srgbClr val="00B0F0"/>
                </a:solidFill>
              </a:rPr>
              <a:t>[L. </a:t>
            </a:r>
            <a:r>
              <a:rPr lang="en-US" sz="1400" dirty="0" err="1">
                <a:solidFill>
                  <a:srgbClr val="00B0F0"/>
                </a:solidFill>
              </a:rPr>
              <a:t>Punzi@</a:t>
            </a:r>
            <a:r>
              <a:rPr lang="en-US" sz="1400" dirty="0" err="1">
                <a:solidFill>
                  <a:srgbClr val="2998E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PhiPsi</a:t>
            </a:r>
            <a:r>
              <a:rPr lang="en-US" sz="1400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2026</a:t>
            </a:r>
            <a:r>
              <a:rPr lang="en-US" sz="1400" dirty="0">
                <a:solidFill>
                  <a:srgbClr val="00B0F0"/>
                </a:solidFill>
              </a:rPr>
              <a:t>]</a:t>
            </a:r>
            <a:endParaRPr lang="en-US" sz="1000" dirty="0">
              <a:solidFill>
                <a:srgbClr val="00B0F0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dirty="0"/>
              <a:t>Analysis of full KLOE data set (2 fb</a:t>
            </a:r>
            <a:r>
              <a:rPr lang="en-US" baseline="30000" dirty="0"/>
              <a:t>-1</a:t>
            </a:r>
            <a:r>
              <a:rPr lang="en-US" dirty="0"/>
              <a:t> vs 0.25 fb</a:t>
            </a:r>
            <a:r>
              <a:rPr lang="en-US" baseline="30000" dirty="0"/>
              <a:t>-1</a:t>
            </a:r>
            <a:r>
              <a:rPr lang="en-US" dirty="0"/>
              <a:t>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Aimed accuracy 0.4%, of which 0.2% from theory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BBEA4-4572-CFE6-3F3B-A9A344DDF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30/06/2026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BF0C6-7146-F39D-5F72-0BC5B066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 Form Factor: Status and Perspectives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F1D66-F10A-FC42-53BB-5457CBA22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DB0B95-74ED-E77B-05A9-8EC35826D668}"/>
              </a:ext>
            </a:extLst>
          </p:cNvPr>
          <p:cNvSpPr txBox="1"/>
          <p:nvPr/>
        </p:nvSpPr>
        <p:spPr>
          <a:xfrm>
            <a:off x="1475675" y="1424413"/>
            <a:ext cx="25779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00B0F0"/>
                </a:solidFill>
              </a:rPr>
              <a:t>[</a:t>
            </a:r>
            <a:r>
              <a:rPr lang="en-US" sz="1400" dirty="0" err="1">
                <a:solidFill>
                  <a:srgbClr val="00B0F0"/>
                </a:solidFill>
              </a:rPr>
              <a:t>Phys.Rept</a:t>
            </a:r>
            <a:r>
              <a:rPr lang="en-US" sz="1400" dirty="0">
                <a:solidFill>
                  <a:srgbClr val="00B0F0"/>
                </a:solidFill>
              </a:rPr>
              <a:t>. 1143 (2025) 1-158]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76D4D-306C-DD02-C5EA-89133BD860E7}"/>
              </a:ext>
            </a:extLst>
          </p:cNvPr>
          <p:cNvSpPr txBox="1"/>
          <p:nvPr/>
        </p:nvSpPr>
        <p:spPr>
          <a:xfrm>
            <a:off x="1750062" y="3121223"/>
            <a:ext cx="43457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</a:rPr>
              <a:t>[</a:t>
            </a:r>
            <a:r>
              <a:rPr lang="en-US" sz="1400" b="1" dirty="0">
                <a:solidFill>
                  <a:srgbClr val="00B0F0"/>
                </a:solidFill>
              </a:rPr>
              <a:t>Q. </a:t>
            </a:r>
            <a:r>
              <a:rPr lang="en-US" sz="1400" b="1" dirty="0" err="1">
                <a:solidFill>
                  <a:srgbClr val="00B0F0"/>
                </a:solidFill>
              </a:rPr>
              <a:t>Liu@</a:t>
            </a:r>
            <a:r>
              <a:rPr lang="en-US" sz="1400" b="1" dirty="0" err="1">
                <a:solidFill>
                  <a:srgbClr val="00B0F0"/>
                </a:solidFill>
                <a:hlinkClick r:id="rId3"/>
              </a:rPr>
              <a:t>Muon</a:t>
            </a:r>
            <a:r>
              <a:rPr lang="en-US" sz="1400" b="1" dirty="0">
                <a:solidFill>
                  <a:srgbClr val="00B0F0"/>
                </a:solidFill>
                <a:hlinkClick r:id="rId3"/>
              </a:rPr>
              <a:t> g-2 TI meeting 2025</a:t>
            </a:r>
            <a:r>
              <a:rPr lang="en-US" sz="1400" dirty="0">
                <a:solidFill>
                  <a:srgbClr val="00B0F0"/>
                </a:solidFill>
              </a:rPr>
              <a:t>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B0E7F5-E60E-9E2E-3AC7-7B380CFE1DB0}"/>
              </a:ext>
            </a:extLst>
          </p:cNvPr>
          <p:cNvSpPr txBox="1"/>
          <p:nvPr/>
        </p:nvSpPr>
        <p:spPr>
          <a:xfrm rot="1321432">
            <a:off x="5462604" y="3468972"/>
            <a:ext cx="3435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All blind analyses</a:t>
            </a:r>
          </a:p>
        </p:txBody>
      </p:sp>
    </p:spTree>
    <p:extLst>
      <p:ext uri="{BB962C8B-B14F-4D97-AF65-F5344CB8AC3E}">
        <p14:creationId xmlns:p14="http://schemas.microsoft.com/office/powerpoint/2010/main" val="24836962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C5DF6-7BD6-6821-4AD7-C772A1DDC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6FB04-36A2-90DC-40BE-8BE92ECA0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287" y="1420843"/>
            <a:ext cx="7776316" cy="4557922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Muon g-2 is (still) one of the most promising channels to test the SM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Extremely successful experimental measurement at 0.19 ppm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Now waiting for SM prediction to match the accuracy!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Main limitation from hadronic contribution (HVP): Pion 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Huge effort on-going to understand the origin of the tensions</a:t>
            </a:r>
          </a:p>
          <a:p>
            <a:pPr marL="635508" lvl="1" indent="-342900">
              <a:lnSpc>
                <a:spcPct val="110000"/>
              </a:lnSpc>
            </a:pPr>
            <a:r>
              <a:rPr lang="en-US" sz="2000" dirty="0"/>
              <a:t>Theory: </a:t>
            </a:r>
            <a:r>
              <a:rPr lang="en-US" sz="2000" dirty="0" err="1"/>
              <a:t>RadioMonteCarLow</a:t>
            </a:r>
            <a:r>
              <a:rPr lang="en-US" sz="2000" dirty="0"/>
              <a:t> 2  initiative</a:t>
            </a:r>
          </a:p>
          <a:p>
            <a:pPr marL="635508" lvl="1" indent="-342900">
              <a:lnSpc>
                <a:spcPct val="110000"/>
              </a:lnSpc>
            </a:pPr>
            <a:r>
              <a:rPr lang="en-US" sz="2000" dirty="0"/>
              <a:t>New measurements: SND, </a:t>
            </a:r>
            <a:r>
              <a:rPr lang="en-US" sz="2000" dirty="0" err="1"/>
              <a:t>BaBar</a:t>
            </a:r>
            <a:r>
              <a:rPr lang="en-US" sz="2000" dirty="0"/>
              <a:t>, BESIII, Belle II, KLOE</a:t>
            </a:r>
          </a:p>
          <a:p>
            <a:pPr marL="342900" indent="-342900" algn="ctr"/>
            <a:r>
              <a:rPr lang="en-US" sz="2400" b="1" dirty="0"/>
              <a:t>Preparing for the next step in accuracy!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A7822-5778-2DAB-F76C-689E0CE7F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30/06/2026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53ED0-9AE8-D89D-E876-96EB1C94F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 Form Factor: Status and Perspectives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1309C-191E-737A-F925-CE8E5D27E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5745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F28C165-EB71-B1C8-8996-27E48FD6D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3F713-610E-6550-2749-9CF759611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CMD-3 Analysis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A793F-9CD4-906C-4FB8-978D7E965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265" y="1221314"/>
            <a:ext cx="8181457" cy="506347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Data collected at VEPP-2000 collider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CM : 0.3 &lt; √s &lt; 1.2 GeV 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Three data sets (2013,18,20)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Different data taking conditions</a:t>
            </a:r>
          </a:p>
          <a:p>
            <a:r>
              <a:rPr lang="en-US" dirty="0"/>
              <a:t>Simple selection conditions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Back-to-back topology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Timing</a:t>
            </a:r>
          </a:p>
          <a:p>
            <a:r>
              <a:rPr lang="en-US" dirty="0"/>
              <a:t>Three methods for signal extraction: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Momentum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Energy deposit in </a:t>
            </a:r>
            <a:r>
              <a:rPr lang="en-US" dirty="0" err="1"/>
              <a:t>LXe</a:t>
            </a:r>
            <a:r>
              <a:rPr lang="en-US" dirty="0"/>
              <a:t> calorimeter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Angular distribution</a:t>
            </a:r>
          </a:p>
          <a:p>
            <a:pPr>
              <a:lnSpc>
                <a:spcPct val="120000"/>
              </a:lnSpc>
            </a:pPr>
            <a:r>
              <a:rPr lang="en-US" dirty="0"/>
              <a:t> Careful check of systematic effects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Acceptance, radiative corrections, 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16314-768D-DB78-363D-B768A7BC9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30/06/2026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0ACBC-6A95-94DA-FF88-0AEF3D594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 Form Factor: Status and Perspectives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CE7FA-75C4-466B-1706-733931539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smtClean="0"/>
              <a:t>26</a:t>
            </a:fld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C5957C5-A9FF-F08A-C8E7-001D29C63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930" y="1202226"/>
            <a:ext cx="3307400" cy="227383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7754047-89D8-C6A3-0378-EA37240EC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941" y="4059935"/>
            <a:ext cx="3073379" cy="225582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A8DBA2C-B435-9820-8B48-3DE2F2D9A1B9}"/>
              </a:ext>
            </a:extLst>
          </p:cNvPr>
          <p:cNvGrpSpPr>
            <a:grpSpLocks noChangeAspect="1"/>
          </p:cNvGrpSpPr>
          <p:nvPr/>
        </p:nvGrpSpPr>
        <p:grpSpPr>
          <a:xfrm>
            <a:off x="7520671" y="3941167"/>
            <a:ext cx="1507882" cy="830107"/>
            <a:chOff x="685800" y="1289599"/>
            <a:chExt cx="7772400" cy="4278802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F17DDA7-C135-8A4F-3981-3201D9F01DE2}"/>
                </a:ext>
              </a:extLst>
            </p:cNvPr>
            <p:cNvGrpSpPr/>
            <p:nvPr/>
          </p:nvGrpSpPr>
          <p:grpSpPr>
            <a:xfrm>
              <a:off x="685800" y="1289599"/>
              <a:ext cx="7772400" cy="4278802"/>
              <a:chOff x="685800" y="1289599"/>
              <a:chExt cx="7772400" cy="4278802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5781ADB1-52FE-B7DF-6B28-1AAB69EBF0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85800" y="1289599"/>
                <a:ext cx="7772400" cy="4278802"/>
              </a:xfrm>
              <a:prstGeom prst="rect">
                <a:avLst/>
              </a:prstGeom>
            </p:spPr>
          </p:pic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BC289638-78D6-7C45-5711-C5AA8564B809}"/>
                  </a:ext>
                </a:extLst>
              </p:cNvPr>
              <p:cNvSpPr/>
              <p:nvPr/>
            </p:nvSpPr>
            <p:spPr>
              <a:xfrm>
                <a:off x="5340485" y="3501957"/>
                <a:ext cx="457201" cy="2637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CA2092A-190D-6D10-9034-496EA1EAE946}"/>
                  </a:ext>
                </a:extLst>
              </p:cNvPr>
              <p:cNvSpPr/>
              <p:nvPr/>
            </p:nvSpPr>
            <p:spPr>
              <a:xfrm>
                <a:off x="6977871" y="3457602"/>
                <a:ext cx="457201" cy="2637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0D0FD0A-E8D8-DB41-E379-57F899425418}"/>
                </a:ext>
              </a:extLst>
            </p:cNvPr>
            <p:cNvSpPr/>
            <p:nvPr/>
          </p:nvSpPr>
          <p:spPr>
            <a:xfrm>
              <a:off x="5836596" y="2237712"/>
              <a:ext cx="1128408" cy="2636196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8DFA878-6B91-DC94-667A-C3D1C0721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107" y="8513423"/>
            <a:ext cx="2819400" cy="2006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290AE27-126D-2799-0AED-F01780FD67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7594" y="8602564"/>
            <a:ext cx="3073400" cy="2006600"/>
          </a:xfrm>
          <a:prstGeom prst="rect">
            <a:avLst/>
          </a:prstGeom>
        </p:spPr>
      </p:pic>
      <p:sp>
        <p:nvSpPr>
          <p:cNvPr id="41" name="Bent-Up Arrow 40">
            <a:extLst>
              <a:ext uri="{FF2B5EF4-FFF2-40B4-BE49-F238E27FC236}">
                <a16:creationId xmlns:a16="http://schemas.microsoft.com/office/drawing/2014/main" id="{44409A93-BD8F-C195-EC17-553DF9E9E962}"/>
              </a:ext>
            </a:extLst>
          </p:cNvPr>
          <p:cNvSpPr/>
          <p:nvPr/>
        </p:nvSpPr>
        <p:spPr>
          <a:xfrm rot="5400000" flipV="1">
            <a:off x="7628189" y="4820026"/>
            <a:ext cx="578327" cy="735645"/>
          </a:xfrm>
          <a:prstGeom prst="bentUpArrow">
            <a:avLst>
              <a:gd name="adj1" fmla="val 20708"/>
              <a:gd name="adj2" fmla="val 25000"/>
              <a:gd name="adj3" fmla="val 3509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wn Arrow 41">
            <a:extLst>
              <a:ext uri="{FF2B5EF4-FFF2-40B4-BE49-F238E27FC236}">
                <a16:creationId xmlns:a16="http://schemas.microsoft.com/office/drawing/2014/main" id="{A16680C7-2718-D746-33CB-7668794AA9BB}"/>
              </a:ext>
            </a:extLst>
          </p:cNvPr>
          <p:cNvSpPr/>
          <p:nvPr/>
        </p:nvSpPr>
        <p:spPr>
          <a:xfrm>
            <a:off x="8087434" y="3179349"/>
            <a:ext cx="277944" cy="73564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CF73005-2564-7CCA-4E2B-A0306A18D6D4}"/>
              </a:ext>
            </a:extLst>
          </p:cNvPr>
          <p:cNvSpPr txBox="1"/>
          <p:nvPr/>
        </p:nvSpPr>
        <p:spPr>
          <a:xfrm>
            <a:off x="4066456" y="1107394"/>
            <a:ext cx="32419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0070C0"/>
                </a:solidFill>
              </a:rPr>
              <a:t>[Phys. Rev. D 109, 112002 (2024)]</a:t>
            </a:r>
          </a:p>
        </p:txBody>
      </p:sp>
    </p:spTree>
    <p:extLst>
      <p:ext uri="{BB962C8B-B14F-4D97-AF65-F5344CB8AC3E}">
        <p14:creationId xmlns:p14="http://schemas.microsoft.com/office/powerpoint/2010/main" val="2707363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7361B-4133-0626-698C-90CD558A6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 and Experiment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7F0FC-3FD9-CFD8-6B94-65FA2C5D9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30/06/2026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B91B6-F374-6460-873D-5B160B27A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 Form Factor: Status and Perspectives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017B3-DD22-8481-2894-45EC33210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</a:t>
            </a:fld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C76440F-1CFA-A512-0C2F-F9A53D708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924952"/>
            <a:ext cx="4479815" cy="231124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B6F6E39-74B1-80F9-2847-B1D0E54BC740}"/>
              </a:ext>
            </a:extLst>
          </p:cNvPr>
          <p:cNvGrpSpPr>
            <a:grpSpLocks noChangeAspect="1"/>
          </p:cNvGrpSpPr>
          <p:nvPr/>
        </p:nvGrpSpPr>
        <p:grpSpPr>
          <a:xfrm>
            <a:off x="4109506" y="1345085"/>
            <a:ext cx="1710145" cy="1402592"/>
            <a:chOff x="6925622" y="1336147"/>
            <a:chExt cx="1576539" cy="129301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D9351B5-A87C-FA61-5183-D873E30B2ABC}"/>
                </a:ext>
              </a:extLst>
            </p:cNvPr>
            <p:cNvGrpSpPr/>
            <p:nvPr/>
          </p:nvGrpSpPr>
          <p:grpSpPr>
            <a:xfrm>
              <a:off x="6925622" y="1499572"/>
              <a:ext cx="1576539" cy="1129590"/>
              <a:chOff x="5107820" y="1828800"/>
              <a:chExt cx="2871708" cy="2871708"/>
            </a:xfrm>
          </p:grpSpPr>
          <p:sp>
            <p:nvSpPr>
              <p:cNvPr id="37" name="Down Arrow 36">
                <a:extLst>
                  <a:ext uri="{FF2B5EF4-FFF2-40B4-BE49-F238E27FC236}">
                    <a16:creationId xmlns:a16="http://schemas.microsoft.com/office/drawing/2014/main" id="{71E9C224-FC0E-CCDC-6879-A599BF6DE871}"/>
                  </a:ext>
                </a:extLst>
              </p:cNvPr>
              <p:cNvSpPr/>
              <p:nvPr/>
            </p:nvSpPr>
            <p:spPr>
              <a:xfrm rot="10800000">
                <a:off x="6057900" y="1828800"/>
                <a:ext cx="933450" cy="2509392"/>
              </a:xfrm>
              <a:prstGeom prst="downArrow">
                <a:avLst>
                  <a:gd name="adj1" fmla="val 28274"/>
                  <a:gd name="adj2" fmla="val 55571"/>
                </a:avLst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8" name="Picture 37" descr="A metal object with a round object in the middle&#10;&#10;Description automatically generated">
                <a:extLst>
                  <a:ext uri="{FF2B5EF4-FFF2-40B4-BE49-F238E27FC236}">
                    <a16:creationId xmlns:a16="http://schemas.microsoft.com/office/drawing/2014/main" id="{141A7318-C300-1BFD-CC45-48049BDCC8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07820" y="1828800"/>
                <a:ext cx="2871708" cy="2871708"/>
              </a:xfrm>
              <a:prstGeom prst="rect">
                <a:avLst/>
              </a:prstGeom>
            </p:spPr>
          </p:pic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985DB31-C699-3FCA-1FBB-44862ABB704A}"/>
                </a:ext>
              </a:extLst>
            </p:cNvPr>
            <p:cNvSpPr txBox="1"/>
            <p:nvPr/>
          </p:nvSpPr>
          <p:spPr>
            <a:xfrm>
              <a:off x="7809944" y="1336147"/>
              <a:ext cx="2584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</a:rPr>
                <a:t>B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7906B2E-C963-6B33-E0A9-DCF4DF5FF28F}"/>
              </a:ext>
            </a:extLst>
          </p:cNvPr>
          <p:cNvSpPr txBox="1"/>
          <p:nvPr/>
        </p:nvSpPr>
        <p:spPr>
          <a:xfrm>
            <a:off x="1499789" y="5708533"/>
            <a:ext cx="28057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rgbClr val="FF0000"/>
                </a:solidFill>
              </a:rPr>
              <a:t>(</a:t>
            </a:r>
            <a:r>
              <a:rPr lang="en-US" sz="1400" b="1" i="1" u="none" strike="noStrike" dirty="0" err="1">
                <a:solidFill>
                  <a:srgbClr val="FF0000"/>
                </a:solidFill>
                <a:effectLst/>
              </a:rPr>
              <a:t>Phys.Rev.D</a:t>
            </a:r>
            <a:r>
              <a:rPr lang="en-US" sz="1400" b="1" i="0" u="none" strike="noStrike" dirty="0">
                <a:solidFill>
                  <a:srgbClr val="FF0000"/>
                </a:solidFill>
                <a:effectLst/>
              </a:rPr>
              <a:t> 110 (2024) 3, 032009</a:t>
            </a:r>
            <a:r>
              <a:rPr lang="en-US" sz="1400" b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AA41D17-B97A-70D1-602A-FBD3D6A83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690" y="5387252"/>
            <a:ext cx="3534736" cy="351278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B8D1E3A-62ED-6899-864A-D1BB2CDDEE74}"/>
              </a:ext>
            </a:extLst>
          </p:cNvPr>
          <p:cNvSpPr txBox="1"/>
          <p:nvPr/>
        </p:nvSpPr>
        <p:spPr>
          <a:xfrm>
            <a:off x="305437" y="4027797"/>
            <a:ext cx="4074831" cy="1545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b="1" dirty="0"/>
              <a:t>Measure spin precession frequency:</a:t>
            </a:r>
          </a:p>
          <a:p>
            <a:pPr marL="177800" indent="-177800">
              <a:lnSpc>
                <a:spcPct val="12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Frequency determined by </a:t>
            </a:r>
            <a:r>
              <a:rPr lang="en-US" sz="2000" b="1" dirty="0"/>
              <a:t>a</a:t>
            </a:r>
            <a:r>
              <a:rPr lang="en-US" sz="2000" b="1" baseline="-25000" dirty="0"/>
              <a:t>µ</a:t>
            </a:r>
          </a:p>
          <a:p>
            <a:pPr marL="177800" indent="-177800">
              <a:lnSpc>
                <a:spcPct val="12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Measured at BNL and FNAL</a:t>
            </a:r>
          </a:p>
          <a:p>
            <a:pPr marL="177800" indent="-177800">
              <a:lnSpc>
                <a:spcPct val="12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Precision: 0.19 ppm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9C73422-4B66-66D4-0FF3-28C2B3E660B9}"/>
              </a:ext>
            </a:extLst>
          </p:cNvPr>
          <p:cNvGrpSpPr/>
          <p:nvPr/>
        </p:nvGrpSpPr>
        <p:grpSpPr>
          <a:xfrm>
            <a:off x="554766" y="1358231"/>
            <a:ext cx="3514920" cy="2342388"/>
            <a:chOff x="734727" y="1263534"/>
            <a:chExt cx="3514920" cy="234238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1F8CA25-2658-47C0-CBB0-AC3B62EDA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4727" y="1263534"/>
              <a:ext cx="3514920" cy="2342388"/>
            </a:xfrm>
            <a:prstGeom prst="rect">
              <a:avLst/>
            </a:prstGeom>
          </p:spPr>
        </p:pic>
        <p:sp>
          <p:nvSpPr>
            <p:cNvPr id="7" name="Arc 6">
              <a:extLst>
                <a:ext uri="{FF2B5EF4-FFF2-40B4-BE49-F238E27FC236}">
                  <a16:creationId xmlns:a16="http://schemas.microsoft.com/office/drawing/2014/main" id="{9E74131B-45A5-8F4F-4B8F-0A420A6ACC16}"/>
                </a:ext>
              </a:extLst>
            </p:cNvPr>
            <p:cNvSpPr/>
            <p:nvPr/>
          </p:nvSpPr>
          <p:spPr>
            <a:xfrm>
              <a:off x="1156617" y="1486561"/>
              <a:ext cx="2805781" cy="2018635"/>
            </a:xfrm>
            <a:prstGeom prst="arc">
              <a:avLst>
                <a:gd name="adj1" fmla="val 11249659"/>
                <a:gd name="adj2" fmla="val 10584942"/>
              </a:avLst>
            </a:prstGeom>
            <a:ln w="38100">
              <a:gradFill>
                <a:gsLst>
                  <a:gs pos="49000">
                    <a:schemeClr val="bg2">
                      <a:lumMod val="75000"/>
                    </a:schemeClr>
                  </a:gs>
                  <a:gs pos="0">
                    <a:srgbClr val="0070C0"/>
                  </a:gs>
                  <a:gs pos="94000">
                    <a:srgbClr val="002060"/>
                  </a:gs>
                </a:gsLst>
                <a:lin ang="5400000" scaled="1"/>
              </a:gra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AB5D219-902A-ADF4-E522-09F67794299A}"/>
                </a:ext>
              </a:extLst>
            </p:cNvPr>
            <p:cNvSpPr txBox="1"/>
            <p:nvPr/>
          </p:nvSpPr>
          <p:spPr>
            <a:xfrm>
              <a:off x="981984" y="2279374"/>
              <a:ext cx="356485" cy="400110"/>
            </a:xfrm>
            <a:prstGeom prst="rect">
              <a:avLst/>
            </a:prstGeom>
            <a:solidFill>
              <a:schemeClr val="bg1">
                <a:alpha val="62758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70C0"/>
                  </a:solidFill>
                </a:rPr>
                <a:t>µ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3C01640-8E75-07F6-DED5-CA3A6EC2ABF5}"/>
                </a:ext>
              </a:extLst>
            </p:cNvPr>
            <p:cNvCxnSpPr>
              <a:cxnSpLocks/>
            </p:cNvCxnSpPr>
            <p:nvPr/>
          </p:nvCxnSpPr>
          <p:spPr>
            <a:xfrm>
              <a:off x="1191025" y="2739332"/>
              <a:ext cx="295748" cy="163179"/>
            </a:xfrm>
            <a:prstGeom prst="straightConnector1">
              <a:avLst/>
            </a:prstGeom>
            <a:ln w="25400">
              <a:gradFill>
                <a:gsLst>
                  <a:gs pos="0">
                    <a:srgbClr val="6D00FC"/>
                  </a:gs>
                  <a:gs pos="35000">
                    <a:srgbClr val="E60096"/>
                  </a:gs>
                  <a:gs pos="16000">
                    <a:srgbClr val="C100F8"/>
                  </a:gs>
                  <a:gs pos="100000">
                    <a:srgbClr val="C00000"/>
                  </a:gs>
                </a:gsLst>
                <a:lin ang="5400000" scaled="1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D3E83CF-AF8F-AD76-2EC1-39A84E80BE92}"/>
                </a:ext>
              </a:extLst>
            </p:cNvPr>
            <p:cNvSpPr txBox="1"/>
            <p:nvPr/>
          </p:nvSpPr>
          <p:spPr>
            <a:xfrm>
              <a:off x="1322437" y="2537728"/>
              <a:ext cx="2632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e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506603F-BD47-8A6F-C2AC-2029409BD9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54882" y="3170151"/>
              <a:ext cx="227759" cy="297888"/>
            </a:xfrm>
            <a:prstGeom prst="straightConnector1">
              <a:avLst/>
            </a:prstGeom>
            <a:ln w="25400">
              <a:gradFill>
                <a:gsLst>
                  <a:gs pos="0">
                    <a:srgbClr val="6D00FC"/>
                  </a:gs>
                  <a:gs pos="35000">
                    <a:srgbClr val="E60096"/>
                  </a:gs>
                  <a:gs pos="16000">
                    <a:srgbClr val="C100F8"/>
                  </a:gs>
                  <a:gs pos="100000">
                    <a:srgbClr val="C00000"/>
                  </a:gs>
                </a:gsLst>
                <a:lin ang="5400000" scaled="1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B62A179-34E8-222A-D31A-AC5A9814D4F9}"/>
                </a:ext>
              </a:extLst>
            </p:cNvPr>
            <p:cNvSpPr txBox="1"/>
            <p:nvPr/>
          </p:nvSpPr>
          <p:spPr>
            <a:xfrm>
              <a:off x="2938273" y="3098707"/>
              <a:ext cx="2632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e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664B3E9A-C91D-BBBD-96E8-405CC2841A1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44167" y="2444144"/>
              <a:ext cx="158800" cy="319418"/>
            </a:xfrm>
            <a:prstGeom prst="straightConnector1">
              <a:avLst/>
            </a:prstGeom>
            <a:ln w="25400">
              <a:gradFill>
                <a:gsLst>
                  <a:gs pos="0">
                    <a:srgbClr val="6D00FC"/>
                  </a:gs>
                  <a:gs pos="35000">
                    <a:srgbClr val="E60096"/>
                  </a:gs>
                  <a:gs pos="16000">
                    <a:srgbClr val="C100F8"/>
                  </a:gs>
                  <a:gs pos="100000">
                    <a:srgbClr val="C00000"/>
                  </a:gs>
                </a:gsLst>
                <a:lin ang="5400000" scaled="1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A0AFE90-1B0E-AADA-4D14-8E869DD65427}"/>
                </a:ext>
              </a:extLst>
            </p:cNvPr>
            <p:cNvSpPr txBox="1"/>
            <p:nvPr/>
          </p:nvSpPr>
          <p:spPr>
            <a:xfrm>
              <a:off x="3704347" y="2212343"/>
              <a:ext cx="2632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e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17D689F-1BAE-A82D-B06D-0FC9B24A18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63234" y="1513065"/>
              <a:ext cx="174788" cy="200073"/>
            </a:xfrm>
            <a:prstGeom prst="straightConnector1">
              <a:avLst/>
            </a:prstGeom>
            <a:ln w="25400">
              <a:gradFill>
                <a:gsLst>
                  <a:gs pos="0">
                    <a:srgbClr val="6D00FC"/>
                  </a:gs>
                  <a:gs pos="35000">
                    <a:srgbClr val="E60096"/>
                  </a:gs>
                  <a:gs pos="16000">
                    <a:srgbClr val="C100F8"/>
                  </a:gs>
                  <a:gs pos="100000">
                    <a:srgbClr val="C00000"/>
                  </a:gs>
                </a:gsLst>
                <a:lin ang="5400000" scaled="1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E35CBD5-D6A9-FE91-B717-B5F5567929C7}"/>
                </a:ext>
              </a:extLst>
            </p:cNvPr>
            <p:cNvSpPr txBox="1"/>
            <p:nvPr/>
          </p:nvSpPr>
          <p:spPr>
            <a:xfrm>
              <a:off x="2645277" y="1397790"/>
              <a:ext cx="2632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e</a:t>
              </a:r>
            </a:p>
          </p:txBody>
        </p:sp>
      </p:grpSp>
      <p:sp>
        <p:nvSpPr>
          <p:cNvPr id="55" name="Oval 54">
            <a:extLst>
              <a:ext uri="{FF2B5EF4-FFF2-40B4-BE49-F238E27FC236}">
                <a16:creationId xmlns:a16="http://schemas.microsoft.com/office/drawing/2014/main" id="{4E3C7824-1261-95E5-AB3A-F840585D2998}"/>
              </a:ext>
            </a:extLst>
          </p:cNvPr>
          <p:cNvSpPr/>
          <p:nvPr/>
        </p:nvSpPr>
        <p:spPr>
          <a:xfrm>
            <a:off x="2502547" y="2830203"/>
            <a:ext cx="943702" cy="87493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5D0FA9F-6444-353D-7B58-BDC96E0D7E7A}"/>
              </a:ext>
            </a:extLst>
          </p:cNvPr>
          <p:cNvCxnSpPr>
            <a:cxnSpLocks/>
            <a:stCxn id="55" idx="6"/>
          </p:cNvCxnSpPr>
          <p:nvPr/>
        </p:nvCxnSpPr>
        <p:spPr>
          <a:xfrm>
            <a:off x="3446249" y="3267672"/>
            <a:ext cx="1025582" cy="432947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C2D12195-E331-6FE6-0934-7704717DA28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070492" y="1963197"/>
            <a:ext cx="2173219" cy="71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61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6D615-D10F-214C-A0C3-529594F13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8947F-97A6-74D5-CFB6-A4F7897E6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SM Prediction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38466-80D6-512B-F7B0-10296B393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30/06/2026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88593-F460-159A-6B69-FF8901062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 Form Factor: Status and Perspectives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2A7B9-204E-E3E8-82A0-AE4C05F59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65613F-B865-D593-2745-AA046FF35F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9743"/>
          <a:stretch/>
        </p:blipFill>
        <p:spPr>
          <a:xfrm>
            <a:off x="5225890" y="4473514"/>
            <a:ext cx="1616382" cy="16379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DE04B9-BB86-B606-55BD-6BCD878291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585" t="4301" r="1158" b="-4301"/>
          <a:stretch/>
        </p:blipFill>
        <p:spPr>
          <a:xfrm>
            <a:off x="374540" y="4455625"/>
            <a:ext cx="1616381" cy="169588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032F086-8693-720C-14F5-58E53D333A37}"/>
              </a:ext>
            </a:extLst>
          </p:cNvPr>
          <p:cNvSpPr txBox="1"/>
          <p:nvPr/>
        </p:nvSpPr>
        <p:spPr>
          <a:xfrm>
            <a:off x="2618046" y="3559913"/>
            <a:ext cx="748247" cy="369332"/>
          </a:xfrm>
          <a:prstGeom prst="rect">
            <a:avLst/>
          </a:prstGeom>
          <a:noFill/>
          <a:ln w="25400">
            <a:solidFill>
              <a:srgbClr val="FF9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QCD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244AD5-4985-3F75-1C6E-F5EC21CCF4ED}"/>
              </a:ext>
            </a:extLst>
          </p:cNvPr>
          <p:cNvSpPr txBox="1"/>
          <p:nvPr/>
        </p:nvSpPr>
        <p:spPr>
          <a:xfrm>
            <a:off x="5741955" y="4008654"/>
            <a:ext cx="641472" cy="369332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HVP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F5558D-6A54-BC18-9D0C-CE9983F33FD9}"/>
              </a:ext>
            </a:extLst>
          </p:cNvPr>
          <p:cNvSpPr txBox="1"/>
          <p:nvPr/>
        </p:nvSpPr>
        <p:spPr>
          <a:xfrm>
            <a:off x="861995" y="4010912"/>
            <a:ext cx="641472" cy="369332"/>
          </a:xfrm>
          <a:prstGeom prst="rect">
            <a:avLst/>
          </a:prstGeom>
          <a:noFill/>
          <a:ln w="25400">
            <a:solidFill>
              <a:srgbClr val="01A5A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HLbL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BDF2840-076D-2D8E-7AD2-F27ABCFD4C18}"/>
              </a:ext>
            </a:extLst>
          </p:cNvPr>
          <p:cNvGrpSpPr/>
          <p:nvPr/>
        </p:nvGrpSpPr>
        <p:grpSpPr>
          <a:xfrm>
            <a:off x="290006" y="1338359"/>
            <a:ext cx="5718683" cy="1865662"/>
            <a:chOff x="290006" y="1338359"/>
            <a:chExt cx="5718683" cy="18656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274C5C8-E9DE-56CD-1233-9165CD5B8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-100000" contrast="-100000"/>
            </a:blip>
            <a:srcRect/>
            <a:stretch/>
          </p:blipFill>
          <p:spPr>
            <a:xfrm>
              <a:off x="1680939" y="2031147"/>
              <a:ext cx="782330" cy="45579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F46E7EA-7937-BFAC-A5A4-EF799D5C8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0006" y="1748741"/>
              <a:ext cx="1434693" cy="14552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8404663-71CD-2EAE-26A9-81AD7BDDD28E}"/>
                </a:ext>
              </a:extLst>
            </p:cNvPr>
            <p:cNvSpPr txBox="1"/>
            <p:nvPr/>
          </p:nvSpPr>
          <p:spPr>
            <a:xfrm>
              <a:off x="721342" y="1381007"/>
              <a:ext cx="748247" cy="369332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QED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8C0BC8F-FC0A-5492-778A-BF479C0BB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9899" t="-3461" r="35779" b="3461"/>
            <a:stretch/>
          </p:blipFill>
          <p:spPr>
            <a:xfrm>
              <a:off x="3437661" y="1602309"/>
              <a:ext cx="1535372" cy="1601712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1C2754C-A286-6799-A766-47D9DBE38924}"/>
                </a:ext>
              </a:extLst>
            </p:cNvPr>
            <p:cNvSpPr/>
            <p:nvPr/>
          </p:nvSpPr>
          <p:spPr>
            <a:xfrm>
              <a:off x="2763990" y="2068015"/>
              <a:ext cx="487680" cy="46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</a:rPr>
                <a:t>+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ED74E80-A654-B9AB-5483-691D4F41E571}"/>
                </a:ext>
              </a:extLst>
            </p:cNvPr>
            <p:cNvSpPr txBox="1"/>
            <p:nvPr/>
          </p:nvSpPr>
          <p:spPr>
            <a:xfrm>
              <a:off x="3863591" y="1382654"/>
              <a:ext cx="748247" cy="369332"/>
            </a:xfrm>
            <a:prstGeom prst="rect">
              <a:avLst/>
            </a:prstGeom>
            <a:noFill/>
            <a:ln w="2540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EW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769A30A-14B6-BA9D-AE08-22E6219DF703}"/>
                </a:ext>
              </a:extLst>
            </p:cNvPr>
            <p:cNvSpPr txBox="1"/>
            <p:nvPr/>
          </p:nvSpPr>
          <p:spPr>
            <a:xfrm>
              <a:off x="1508178" y="1338359"/>
              <a:ext cx="12558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99.993%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D2F20E1-89A7-8870-A1A9-735C2824F136}"/>
                </a:ext>
              </a:extLst>
            </p:cNvPr>
            <p:cNvSpPr txBox="1"/>
            <p:nvPr/>
          </p:nvSpPr>
          <p:spPr>
            <a:xfrm>
              <a:off x="4577563" y="1374751"/>
              <a:ext cx="14311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0.0002%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CE69B8F1-6807-40C2-0DB7-8C801082B052}"/>
              </a:ext>
            </a:extLst>
          </p:cNvPr>
          <p:cNvSpPr txBox="1"/>
          <p:nvPr/>
        </p:nvSpPr>
        <p:spPr>
          <a:xfrm>
            <a:off x="5333621" y="2511791"/>
            <a:ext cx="25779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rgbClr val="0070C0"/>
                </a:solidFill>
              </a:rPr>
              <a:t>(</a:t>
            </a:r>
            <a:r>
              <a:rPr lang="en-US" sz="1400" b="1" dirty="0" err="1">
                <a:solidFill>
                  <a:srgbClr val="0070C0"/>
                </a:solidFill>
              </a:rPr>
              <a:t>Phys.Rept</a:t>
            </a:r>
            <a:r>
              <a:rPr lang="en-US" sz="1400" b="1" dirty="0">
                <a:solidFill>
                  <a:srgbClr val="0070C0"/>
                </a:solidFill>
              </a:rPr>
              <a:t>. 1143 (2025) 1-158)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7F7C36-D96B-E31F-FB3F-85915232B800}"/>
              </a:ext>
            </a:extLst>
          </p:cNvPr>
          <p:cNvSpPr txBox="1"/>
          <p:nvPr/>
        </p:nvSpPr>
        <p:spPr>
          <a:xfrm>
            <a:off x="3356026" y="3554195"/>
            <a:ext cx="1255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0.006%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0D3940-FC1C-3970-FEDB-F45536001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3033" y="2098428"/>
            <a:ext cx="3776317" cy="360000"/>
          </a:xfrm>
          <a:prstGeom prst="rect">
            <a:avLst/>
          </a:prstGeom>
          <a:ln w="25400">
            <a:solidFill>
              <a:srgbClr val="9437FF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2C831B9-1BFE-E1B6-CE5F-829F206BA3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0921" y="4787211"/>
            <a:ext cx="2872653" cy="360000"/>
          </a:xfrm>
          <a:prstGeom prst="rect">
            <a:avLst/>
          </a:prstGeom>
          <a:ln w="25400">
            <a:solidFill>
              <a:srgbClr val="01A5AB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32061E0-0A57-B8BE-370D-E1F2E0346BF4}"/>
              </a:ext>
            </a:extLst>
          </p:cNvPr>
          <p:cNvSpPr txBox="1"/>
          <p:nvPr/>
        </p:nvSpPr>
        <p:spPr>
          <a:xfrm>
            <a:off x="2176392" y="5167569"/>
            <a:ext cx="25779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rgbClr val="0070C0"/>
                </a:solidFill>
              </a:rPr>
              <a:t>(</a:t>
            </a:r>
            <a:r>
              <a:rPr lang="en-US" sz="1400" b="1" dirty="0" err="1">
                <a:solidFill>
                  <a:srgbClr val="0070C0"/>
                </a:solidFill>
              </a:rPr>
              <a:t>Phys.Rept</a:t>
            </a:r>
            <a:r>
              <a:rPr lang="en-US" sz="1400" b="1" dirty="0">
                <a:solidFill>
                  <a:srgbClr val="0070C0"/>
                </a:solidFill>
              </a:rPr>
              <a:t>. 1143 (2025) 1-158)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C979DE0-FB3A-AC66-55D9-A2DC4BA5AA08}"/>
              </a:ext>
            </a:extLst>
          </p:cNvPr>
          <p:cNvSpPr/>
          <p:nvPr/>
        </p:nvSpPr>
        <p:spPr>
          <a:xfrm>
            <a:off x="6883987" y="4552016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1828663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B8FC5-C4A9-8808-3026-781278ACC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SM Prediction: HVP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3F937-08FB-22DE-9A1A-E8EE3C220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30/06/2026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AD29A-A75F-2ADD-9C91-BB64D67F3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 Form Factor: Status and Perspectives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E2F29-900C-7572-0090-4F2D5DEFD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5D380B-111C-D594-B31C-9AC108601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379" y="1391937"/>
            <a:ext cx="2895290" cy="15877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40807D-6663-D6B7-97B2-221DF5883A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1849754" y="1243307"/>
            <a:ext cx="3258640" cy="646496"/>
          </a:xfrm>
          <a:prstGeom prst="rect">
            <a:avLst/>
          </a:prstGeom>
          <a:solidFill>
            <a:schemeClr val="bg1">
              <a:alpha val="30000"/>
            </a:schemeClr>
          </a:solidFill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8594C9F-E0E9-4636-AC79-2DB75B7E8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6" y="3143828"/>
            <a:ext cx="3119342" cy="12732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D87EA57-6662-432B-EC30-CB28E9699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2246" y="4773324"/>
            <a:ext cx="3063323" cy="125127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8110FCE-847F-2609-9D95-BFA5AA319FF4}"/>
              </a:ext>
            </a:extLst>
          </p:cNvPr>
          <p:cNvSpPr txBox="1"/>
          <p:nvPr/>
        </p:nvSpPr>
        <p:spPr>
          <a:xfrm>
            <a:off x="5441871" y="1174007"/>
            <a:ext cx="3052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9051"/>
                </a:solidFill>
              </a:rPr>
              <a:t>Dispersive evaluation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D2B3A5-F197-DAC8-349C-01DF164222EB}"/>
              </a:ext>
            </a:extLst>
          </p:cNvPr>
          <p:cNvSpPr txBox="1"/>
          <p:nvPr/>
        </p:nvSpPr>
        <p:spPr>
          <a:xfrm>
            <a:off x="5820839" y="5913340"/>
            <a:ext cx="3052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Lattice QCD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70D9CFE-3165-7B2C-102F-AFDF1E602FAD}"/>
              </a:ext>
            </a:extLst>
          </p:cNvPr>
          <p:cNvGrpSpPr/>
          <p:nvPr/>
        </p:nvGrpSpPr>
        <p:grpSpPr>
          <a:xfrm>
            <a:off x="4394342" y="2944193"/>
            <a:ext cx="4459132" cy="791118"/>
            <a:chOff x="3279063" y="1346002"/>
            <a:chExt cx="4459132" cy="79111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F780AA9-C750-0C6A-33A8-2670AA5B7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3279063" y="1346002"/>
              <a:ext cx="4459132" cy="483300"/>
            </a:xfrm>
            <a:prstGeom prst="rect">
              <a:avLst/>
            </a:prstGeom>
            <a:ln w="25400">
              <a:solidFill>
                <a:srgbClr val="00B050"/>
              </a:solidFill>
            </a:ln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DD87657-3491-E96C-36E1-EDE634931B78}"/>
                </a:ext>
              </a:extLst>
            </p:cNvPr>
            <p:cNvSpPr txBox="1"/>
            <p:nvPr/>
          </p:nvSpPr>
          <p:spPr>
            <a:xfrm>
              <a:off x="4191100" y="1829343"/>
              <a:ext cx="254331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sz="1400" b="1" dirty="0">
                  <a:solidFill>
                    <a:srgbClr val="00B050"/>
                  </a:solidFill>
                </a:rPr>
                <a:t>(</a:t>
              </a:r>
              <a:r>
                <a:rPr lang="en-US" sz="1400" b="1" dirty="0" err="1">
                  <a:solidFill>
                    <a:srgbClr val="00B050"/>
                  </a:solidFill>
                </a:rPr>
                <a:t>Phys.Rept</a:t>
              </a:r>
              <a:r>
                <a:rPr lang="en-US" sz="1400" b="1" dirty="0">
                  <a:solidFill>
                    <a:srgbClr val="00B050"/>
                  </a:solidFill>
                </a:rPr>
                <a:t>. 887 (2020) 1-166)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B3943DB-1752-AB4B-B607-EA3B0E78BA82}"/>
              </a:ext>
            </a:extLst>
          </p:cNvPr>
          <p:cNvGrpSpPr/>
          <p:nvPr/>
        </p:nvGrpSpPr>
        <p:grpSpPr>
          <a:xfrm>
            <a:off x="4394341" y="3920609"/>
            <a:ext cx="4459132" cy="814877"/>
            <a:chOff x="806062" y="7338634"/>
            <a:chExt cx="4459132" cy="81487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72CBE7F-FB11-B94D-F5EB-16ADBB663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6062" y="7338634"/>
              <a:ext cx="4459132" cy="435254"/>
            </a:xfrm>
            <a:prstGeom prst="rect">
              <a:avLst/>
            </a:prstGeom>
            <a:ln w="25400">
              <a:solidFill>
                <a:srgbClr val="0070C0"/>
              </a:solidFill>
            </a:ln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2873E3B-72F4-2CD8-943B-5AD85D947C7A}"/>
                </a:ext>
              </a:extLst>
            </p:cNvPr>
            <p:cNvSpPr txBox="1"/>
            <p:nvPr/>
          </p:nvSpPr>
          <p:spPr>
            <a:xfrm>
              <a:off x="1143675" y="7845734"/>
              <a:ext cx="324192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US" sz="1400" b="1" dirty="0">
                  <a:solidFill>
                    <a:srgbClr val="0070C0"/>
                  </a:solidFill>
                </a:rPr>
                <a:t>(</a:t>
              </a:r>
              <a:r>
                <a:rPr lang="en-US" sz="1400" b="1" dirty="0" err="1">
                  <a:solidFill>
                    <a:srgbClr val="0070C0"/>
                  </a:solidFill>
                </a:rPr>
                <a:t>Phys.Rept</a:t>
              </a:r>
              <a:r>
                <a:rPr lang="en-US" sz="1400" b="1" dirty="0">
                  <a:solidFill>
                    <a:srgbClr val="0070C0"/>
                  </a:solidFill>
                </a:rPr>
                <a:t>. 1143 (2025) 1-158)</a:t>
              </a:r>
            </a:p>
          </p:txBody>
        </p:sp>
      </p:grpSp>
      <p:sp>
        <p:nvSpPr>
          <p:cNvPr id="40" name="Bent Arrow 39">
            <a:extLst>
              <a:ext uri="{FF2B5EF4-FFF2-40B4-BE49-F238E27FC236}">
                <a16:creationId xmlns:a16="http://schemas.microsoft.com/office/drawing/2014/main" id="{1A41DCDF-5CE0-D777-08A9-2290195DCFB4}"/>
              </a:ext>
            </a:extLst>
          </p:cNvPr>
          <p:cNvSpPr/>
          <p:nvPr/>
        </p:nvSpPr>
        <p:spPr>
          <a:xfrm>
            <a:off x="1422822" y="1787998"/>
            <a:ext cx="3428325" cy="1297126"/>
          </a:xfrm>
          <a:prstGeom prst="bentArrow">
            <a:avLst/>
          </a:prstGeom>
          <a:solidFill>
            <a:srgbClr val="00905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Bent Arrow 40">
            <a:extLst>
              <a:ext uri="{FF2B5EF4-FFF2-40B4-BE49-F238E27FC236}">
                <a16:creationId xmlns:a16="http://schemas.microsoft.com/office/drawing/2014/main" id="{65CCE8E1-39FD-F9BB-9B82-97A9C87E8543}"/>
              </a:ext>
            </a:extLst>
          </p:cNvPr>
          <p:cNvSpPr/>
          <p:nvPr/>
        </p:nvSpPr>
        <p:spPr>
          <a:xfrm flipV="1">
            <a:off x="1383067" y="4442721"/>
            <a:ext cx="3428325" cy="1570104"/>
          </a:xfrm>
          <a:prstGeom prst="bent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b" anchorCtr="0"/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1E4EC94-2E51-7F67-DF3A-5DA24B58947C}"/>
              </a:ext>
            </a:extLst>
          </p:cNvPr>
          <p:cNvSpPr txBox="1"/>
          <p:nvPr/>
        </p:nvSpPr>
        <p:spPr>
          <a:xfrm>
            <a:off x="2385581" y="5422642"/>
            <a:ext cx="2038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Discretization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70FCC75-61AA-AEAC-9B40-118BE241D34B}"/>
              </a:ext>
            </a:extLst>
          </p:cNvPr>
          <p:cNvSpPr txBox="1"/>
          <p:nvPr/>
        </p:nvSpPr>
        <p:spPr>
          <a:xfrm>
            <a:off x="2266169" y="1919155"/>
            <a:ext cx="2425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Optical Theorem</a:t>
            </a:r>
          </a:p>
        </p:txBody>
      </p:sp>
    </p:spTree>
    <p:extLst>
      <p:ext uri="{BB962C8B-B14F-4D97-AF65-F5344CB8AC3E}">
        <p14:creationId xmlns:p14="http://schemas.microsoft.com/office/powerpoint/2010/main" val="3530429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B496F-7D5C-CC7C-C6BF-B4D0A35B3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HVP Puzzle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383CA-75C5-0DD5-9B36-0981F211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30/06/2026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5867C-0DE5-F6D2-DD9A-DEE7EFB13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 Form Factor: Status and Perspectives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43AFF-6A52-D33B-0B67-495DD58A8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E8482C4-9909-514C-5251-2CAB340C4872}"/>
              </a:ext>
            </a:extLst>
          </p:cNvPr>
          <p:cNvGrpSpPr/>
          <p:nvPr/>
        </p:nvGrpSpPr>
        <p:grpSpPr>
          <a:xfrm>
            <a:off x="4118612" y="1132906"/>
            <a:ext cx="5617707" cy="3009836"/>
            <a:chOff x="2065867" y="1791407"/>
            <a:chExt cx="5617707" cy="300983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CD3F50A-882C-BA78-AA80-A1A514E1F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2065867" y="1810439"/>
              <a:ext cx="4815384" cy="299080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555F65B-6A86-EC17-39E9-3882D633D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462" t="8918" r="3523" b="59821"/>
            <a:stretch>
              <a:fillRect/>
            </a:stretch>
          </p:blipFill>
          <p:spPr>
            <a:xfrm>
              <a:off x="2232536" y="2081102"/>
              <a:ext cx="4479012" cy="92592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E146BC5-B230-08A3-CE4D-E78B809EC949}"/>
                </a:ext>
              </a:extLst>
            </p:cNvPr>
            <p:cNvSpPr txBox="1"/>
            <p:nvPr/>
          </p:nvSpPr>
          <p:spPr>
            <a:xfrm>
              <a:off x="3599300" y="1791407"/>
              <a:ext cx="254331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sz="1200" b="1" dirty="0">
                  <a:solidFill>
                    <a:srgbClr val="00B050"/>
                  </a:solidFill>
                </a:rPr>
                <a:t>(</a:t>
              </a:r>
              <a:r>
                <a:rPr lang="en-US" sz="1200" b="1" dirty="0" err="1">
                  <a:solidFill>
                    <a:srgbClr val="00B050"/>
                  </a:solidFill>
                </a:rPr>
                <a:t>Phys.Rept</a:t>
              </a:r>
              <a:r>
                <a:rPr lang="en-US" sz="1200" b="1" dirty="0">
                  <a:solidFill>
                    <a:srgbClr val="00B050"/>
                  </a:solidFill>
                </a:rPr>
                <a:t>. 887 (2020) 1-166)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40E2AD0-6AE5-2868-1FE7-A19062440178}"/>
                </a:ext>
              </a:extLst>
            </p:cNvPr>
            <p:cNvSpPr txBox="1"/>
            <p:nvPr/>
          </p:nvSpPr>
          <p:spPr>
            <a:xfrm>
              <a:off x="4441646" y="4498307"/>
              <a:ext cx="324192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US" sz="1200" b="1" dirty="0">
                  <a:solidFill>
                    <a:srgbClr val="0070C0"/>
                  </a:solidFill>
                </a:rPr>
                <a:t>(</a:t>
              </a:r>
              <a:r>
                <a:rPr lang="en-US" sz="1200" b="1" dirty="0" err="1">
                  <a:solidFill>
                    <a:srgbClr val="0070C0"/>
                  </a:solidFill>
                </a:rPr>
                <a:t>Phys.Rept</a:t>
              </a:r>
              <a:r>
                <a:rPr lang="en-US" sz="1200" b="1" dirty="0">
                  <a:solidFill>
                    <a:srgbClr val="0070C0"/>
                  </a:solidFill>
                </a:rPr>
                <a:t>. 1143 (2025) 1-158)</a:t>
              </a:r>
            </a:p>
          </p:txBody>
        </p:sp>
      </p:grp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E01FB95D-8D94-A40C-0D05-FA0DB51955F7}"/>
              </a:ext>
            </a:extLst>
          </p:cNvPr>
          <p:cNvCxnSpPr>
            <a:cxnSpLocks/>
          </p:cNvCxnSpPr>
          <p:nvPr/>
        </p:nvCxnSpPr>
        <p:spPr>
          <a:xfrm flipV="1">
            <a:off x="3838470" y="2223762"/>
            <a:ext cx="1128790" cy="76745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A5178FDE-8B09-3E64-4DFE-AE30E7BAFF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3453"/>
          <a:stretch>
            <a:fillRect/>
          </a:stretch>
        </p:blipFill>
        <p:spPr>
          <a:xfrm>
            <a:off x="2568311" y="1233040"/>
            <a:ext cx="1633635" cy="120419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C1E3F64-6701-B507-FC0F-E5B57B361589}"/>
              </a:ext>
            </a:extLst>
          </p:cNvPr>
          <p:cNvSpPr txBox="1"/>
          <p:nvPr/>
        </p:nvSpPr>
        <p:spPr>
          <a:xfrm>
            <a:off x="178655" y="2139926"/>
            <a:ext cx="516418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/>
              <a:t>White Paper 2020 (WP20)</a:t>
            </a:r>
          </a:p>
          <a:p>
            <a:pPr marL="177800" indent="-1778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/>
              <a:t>Tension between data sets</a:t>
            </a:r>
            <a:endParaRPr lang="en-US" baseline="30000" dirty="0"/>
          </a:p>
          <a:p>
            <a:pPr marL="177800" indent="-1778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/>
              <a:t>Underestimation of systematics?</a:t>
            </a:r>
          </a:p>
          <a:p>
            <a:pPr marL="177800" indent="-1778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b="1" dirty="0"/>
              <a:t>Combination with inflated uncertainty</a:t>
            </a:r>
          </a:p>
          <a:p>
            <a:pPr marL="177800" indent="-1778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b="1" dirty="0"/>
              <a:t>No precise Lattice QCD calculation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71EFFC-954D-4BE4-8EF7-DDF6CA870219}"/>
              </a:ext>
            </a:extLst>
          </p:cNvPr>
          <p:cNvSpPr txBox="1"/>
          <p:nvPr/>
        </p:nvSpPr>
        <p:spPr>
          <a:xfrm>
            <a:off x="822960" y="4047868"/>
            <a:ext cx="424916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CMD-3 Pion FF (2023)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New result published after WP2020</a:t>
            </a:r>
            <a:endParaRPr lang="en-US" baseline="30000" dirty="0">
              <a:solidFill>
                <a:schemeClr val="bg1"/>
              </a:solidFill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Result in strong disagreement to previous measurements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Good agreement with lattice and experimental result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611B11-A97D-2A7F-D8BA-62EDD89F5FF4}"/>
              </a:ext>
            </a:extLst>
          </p:cNvPr>
          <p:cNvSpPr txBox="1"/>
          <p:nvPr/>
        </p:nvSpPr>
        <p:spPr>
          <a:xfrm>
            <a:off x="4885329" y="5014988"/>
            <a:ext cx="42491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White Paper 2025 (WP25)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Pion FF data sets are incompatible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 combination is not possible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Only combination of Lattice QCD results</a:t>
            </a:r>
          </a:p>
        </p:txBody>
      </p:sp>
      <p:sp>
        <p:nvSpPr>
          <p:cNvPr id="29" name="Pie 28">
            <a:extLst>
              <a:ext uri="{FF2B5EF4-FFF2-40B4-BE49-F238E27FC236}">
                <a16:creationId xmlns:a16="http://schemas.microsoft.com/office/drawing/2014/main" id="{A4855234-403F-A428-B062-4DE07993A0DF}"/>
              </a:ext>
            </a:extLst>
          </p:cNvPr>
          <p:cNvSpPr/>
          <p:nvPr/>
        </p:nvSpPr>
        <p:spPr>
          <a:xfrm rot="14101442">
            <a:off x="3114395" y="1479003"/>
            <a:ext cx="959159" cy="941349"/>
          </a:xfrm>
          <a:prstGeom prst="pie">
            <a:avLst>
              <a:gd name="adj1" fmla="val 2140743"/>
              <a:gd name="adj2" fmla="val 17876189"/>
            </a:avLst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C08FE55-135C-771A-A1BD-93C97C050424}"/>
              </a:ext>
            </a:extLst>
          </p:cNvPr>
          <p:cNvSpPr txBox="1"/>
          <p:nvPr/>
        </p:nvSpPr>
        <p:spPr>
          <a:xfrm>
            <a:off x="3482958" y="1919829"/>
            <a:ext cx="910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>
                <a:solidFill>
                  <a:schemeClr val="bg1"/>
                </a:solidFill>
              </a:rPr>
              <a:t>ρ</a:t>
            </a:r>
            <a:r>
              <a:rPr lang="en-US" sz="1200" b="1" dirty="0">
                <a:solidFill>
                  <a:schemeClr val="bg1"/>
                </a:solidFill>
              </a:rPr>
              <a:t>(770)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9C9473-E897-F094-EC40-58F013207FF2}"/>
              </a:ext>
            </a:extLst>
          </p:cNvPr>
          <p:cNvSpPr/>
          <p:nvPr/>
        </p:nvSpPr>
        <p:spPr>
          <a:xfrm>
            <a:off x="6616337" y="3781698"/>
            <a:ext cx="437605" cy="130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941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1B50B-4EF9-822D-49AB-FC7022A0D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954B3-5D57-5EC0-0382-64B871779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HVP Puzzle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159C3-5A23-8B49-EBB5-6E00D9484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30/06/2026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07584-87DD-1283-7B9B-687873DBA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 Form Factor: Status and Perspectives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AEB8B-CDD6-A931-B1EC-BCFF92BF5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71A4E5-3000-1006-D30F-BFA74F170E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384" r="1315" b="64461"/>
          <a:stretch>
            <a:fillRect/>
          </a:stretch>
        </p:blipFill>
        <p:spPr>
          <a:xfrm>
            <a:off x="5587757" y="1172577"/>
            <a:ext cx="3251600" cy="77923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01C4953-5EDA-C144-60B1-9E53B00A0688}"/>
              </a:ext>
            </a:extLst>
          </p:cNvPr>
          <p:cNvSpPr txBox="1"/>
          <p:nvPr/>
        </p:nvSpPr>
        <p:spPr>
          <a:xfrm>
            <a:off x="4885329" y="5014988"/>
            <a:ext cx="42491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White Paper 2025 (WP25)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Pion FF data sets are incompatible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 combination is not possible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Only combination of Lattice QCD results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B89723E-9851-3092-C542-6E90AACEE06E}"/>
              </a:ext>
            </a:extLst>
          </p:cNvPr>
          <p:cNvGrpSpPr>
            <a:grpSpLocks noChangeAspect="1"/>
          </p:cNvGrpSpPr>
          <p:nvPr/>
        </p:nvGrpSpPr>
        <p:grpSpPr>
          <a:xfrm>
            <a:off x="7917353" y="1354355"/>
            <a:ext cx="840278" cy="597458"/>
            <a:chOff x="2568311" y="1233040"/>
            <a:chExt cx="1693600" cy="120419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ED17612-AACB-7AC3-C16A-855C37809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23453"/>
            <a:stretch>
              <a:fillRect/>
            </a:stretch>
          </p:blipFill>
          <p:spPr>
            <a:xfrm>
              <a:off x="2568311" y="1233040"/>
              <a:ext cx="1633635" cy="1204191"/>
            </a:xfrm>
            <a:prstGeom prst="rect">
              <a:avLst/>
            </a:prstGeom>
          </p:spPr>
        </p:pic>
        <p:sp>
          <p:nvSpPr>
            <p:cNvPr id="29" name="Pie 28">
              <a:extLst>
                <a:ext uri="{FF2B5EF4-FFF2-40B4-BE49-F238E27FC236}">
                  <a16:creationId xmlns:a16="http://schemas.microsoft.com/office/drawing/2014/main" id="{F5304654-11A2-B547-10FC-F19F5E2BA2B8}"/>
                </a:ext>
              </a:extLst>
            </p:cNvPr>
            <p:cNvSpPr/>
            <p:nvPr/>
          </p:nvSpPr>
          <p:spPr>
            <a:xfrm rot="14101442">
              <a:off x="3114395" y="1479003"/>
              <a:ext cx="959159" cy="941349"/>
            </a:xfrm>
            <a:prstGeom prst="pie">
              <a:avLst>
                <a:gd name="adj1" fmla="val 2140743"/>
                <a:gd name="adj2" fmla="val 17876189"/>
              </a:avLst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97F889D-E09B-5EE8-D3F1-8E3615763812}"/>
                </a:ext>
              </a:extLst>
            </p:cNvPr>
            <p:cNvSpPr txBox="1"/>
            <p:nvPr/>
          </p:nvSpPr>
          <p:spPr>
            <a:xfrm>
              <a:off x="3350949" y="1914638"/>
              <a:ext cx="910962" cy="347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500" b="1" dirty="0">
                  <a:solidFill>
                    <a:schemeClr val="bg1"/>
                  </a:solidFill>
                </a:rPr>
                <a:t>ρ</a:t>
              </a:r>
              <a:r>
                <a:rPr lang="en-US" sz="500" b="1" dirty="0">
                  <a:solidFill>
                    <a:schemeClr val="bg1"/>
                  </a:solidFill>
                </a:rPr>
                <a:t>(770)</a:t>
              </a: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9024A-2CB7-AE5C-B0FD-48DA963E9EAD}"/>
              </a:ext>
            </a:extLst>
          </p:cNvPr>
          <p:cNvSpPr txBox="1">
            <a:spLocks/>
          </p:cNvSpPr>
          <p:nvPr/>
        </p:nvSpPr>
        <p:spPr>
          <a:xfrm>
            <a:off x="234762" y="1539628"/>
            <a:ext cx="5669884" cy="4693381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Calibri" panose="020F0502020204030204" pitchFamily="34" charset="0"/>
              <a:buNone/>
            </a:pPr>
            <a:r>
              <a:rPr lang="en-US" sz="1800" dirty="0"/>
              <a:t>Initial-State-Radiation technique (ISR)</a:t>
            </a:r>
          </a:p>
          <a:p>
            <a:pPr marL="0" indent="0">
              <a:lnSpc>
                <a:spcPct val="100000"/>
              </a:lnSpc>
              <a:buFont typeface="Calibri" panose="020F0502020204030204" pitchFamily="34" charset="0"/>
              <a:buNone/>
            </a:pPr>
            <a:endParaRPr lang="en-US" sz="1800" dirty="0"/>
          </a:p>
          <a:p>
            <a:pPr marL="0" indent="0">
              <a:lnSpc>
                <a:spcPct val="100000"/>
              </a:lnSpc>
              <a:buNone/>
            </a:pPr>
            <a:endParaRPr lang="en-US" sz="1800" dirty="0"/>
          </a:p>
          <a:p>
            <a:pPr marL="0" indent="0">
              <a:lnSpc>
                <a:spcPct val="200000"/>
              </a:lnSpc>
              <a:buNone/>
            </a:pPr>
            <a:r>
              <a:rPr lang="en-US" sz="1800" b="1" dirty="0"/>
              <a:t>Uncertainty: 0.6% </a:t>
            </a:r>
            <a:r>
              <a:rPr lang="en-US" sz="1800" dirty="0"/>
              <a:t>(on a</a:t>
            </a:r>
            <a:r>
              <a:rPr lang="en-US" sz="1800" baseline="-25000" dirty="0"/>
              <a:t>µ</a:t>
            </a:r>
            <a:r>
              <a:rPr lang="en-US" sz="1800" dirty="0"/>
              <a:t>)</a:t>
            </a:r>
          </a:p>
          <a:p>
            <a:pPr marL="0" indent="0">
              <a:lnSpc>
                <a:spcPct val="100000"/>
              </a:lnSpc>
              <a:buFont typeface="Calibri" panose="020F0502020204030204" pitchFamily="34" charset="0"/>
              <a:buNone/>
            </a:pPr>
            <a:r>
              <a:rPr lang="en-US" sz="1800" dirty="0"/>
              <a:t>Result is a combination of 3 measurements:</a:t>
            </a:r>
          </a:p>
          <a:p>
            <a:pPr lvl="1">
              <a:lnSpc>
                <a:spcPct val="100000"/>
              </a:lnSpc>
            </a:pPr>
            <a:r>
              <a:rPr lang="en-US" b="1" dirty="0"/>
              <a:t>Untagged analysis </a:t>
            </a:r>
            <a:r>
              <a:rPr lang="en-US" dirty="0"/>
              <a:t>of 240 pb</a:t>
            </a:r>
            <a:r>
              <a:rPr lang="en-US" baseline="30000" dirty="0"/>
              <a:t>-1</a:t>
            </a:r>
            <a:r>
              <a:rPr lang="en-US" dirty="0"/>
              <a:t> </a:t>
            </a:r>
            <a:r>
              <a:rPr lang="en-US" b="1" dirty="0"/>
              <a:t>@ </a:t>
            </a:r>
            <a:r>
              <a:rPr lang="en-US" b="1" dirty="0" err="1"/>
              <a:t>m</a:t>
            </a:r>
            <a:r>
              <a:rPr lang="en-US" b="1" baseline="-25000" dirty="0" err="1"/>
              <a:t>Φ</a:t>
            </a:r>
            <a:r>
              <a:rPr lang="en-US" b="1" baseline="-25000" dirty="0"/>
              <a:t> </a:t>
            </a:r>
            <a:r>
              <a:rPr lang="en-US" b="1" dirty="0"/>
              <a:t>(KLOE08)</a:t>
            </a:r>
          </a:p>
          <a:p>
            <a:pPr lvl="1">
              <a:lnSpc>
                <a:spcPct val="100000"/>
              </a:lnSpc>
            </a:pPr>
            <a:r>
              <a:rPr lang="en-US" b="1" dirty="0"/>
              <a:t>Tagged analysis </a:t>
            </a:r>
            <a:r>
              <a:rPr lang="en-US" dirty="0"/>
              <a:t>of  250 pb</a:t>
            </a:r>
            <a:r>
              <a:rPr lang="en-US" baseline="30000" dirty="0"/>
              <a:t>-1</a:t>
            </a:r>
            <a:r>
              <a:rPr lang="en-US" b="1" dirty="0"/>
              <a:t> @ 1 GeV (KLOE10)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KLOE08 with</a:t>
            </a:r>
            <a:r>
              <a:rPr lang="en-US" b="1" dirty="0"/>
              <a:t> normalization to </a:t>
            </a:r>
            <a:r>
              <a:rPr lang="en-US" b="1" dirty="0" err="1"/>
              <a:t>e</a:t>
            </a:r>
            <a:r>
              <a:rPr lang="en-US" b="1" baseline="30000" dirty="0" err="1"/>
              <a:t>+</a:t>
            </a:r>
            <a:r>
              <a:rPr lang="en-US" b="1" dirty="0" err="1"/>
              <a:t>e</a:t>
            </a:r>
            <a:r>
              <a:rPr lang="en-US" b="1" baseline="30000" dirty="0"/>
              <a:t>-</a:t>
            </a:r>
            <a:r>
              <a:rPr lang="en-US" b="1" dirty="0"/>
              <a:t> → µ</a:t>
            </a:r>
            <a:r>
              <a:rPr lang="en-US" b="1" baseline="30000" dirty="0"/>
              <a:t>+</a:t>
            </a:r>
            <a:r>
              <a:rPr lang="en-US" b="1" dirty="0"/>
              <a:t>µ</a:t>
            </a:r>
            <a:r>
              <a:rPr lang="en-US" b="1" baseline="30000" dirty="0"/>
              <a:t>-</a:t>
            </a:r>
            <a:r>
              <a:rPr lang="en-US" b="1" dirty="0"/>
              <a:t> (KLOE12)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Good </a:t>
            </a:r>
            <a:r>
              <a:rPr lang="en-US" sz="1800" b="1" dirty="0"/>
              <a:t>agreement</a:t>
            </a:r>
            <a:r>
              <a:rPr lang="en-US" sz="1800" dirty="0"/>
              <a:t> of </a:t>
            </a:r>
            <a:r>
              <a:rPr lang="en-US" sz="1800" dirty="0" err="1"/>
              <a:t>σ</a:t>
            </a:r>
            <a:r>
              <a:rPr lang="en-US" sz="1800" dirty="0"/>
              <a:t>(</a:t>
            </a:r>
            <a:r>
              <a:rPr lang="en-US" sz="1800" dirty="0" err="1"/>
              <a:t>e</a:t>
            </a:r>
            <a:r>
              <a:rPr lang="en-US" sz="1800" baseline="30000" dirty="0" err="1"/>
              <a:t>+</a:t>
            </a:r>
            <a:r>
              <a:rPr lang="en-US" sz="1800" dirty="0" err="1"/>
              <a:t>e</a:t>
            </a:r>
            <a:r>
              <a:rPr lang="en-US" sz="1800" baseline="30000" dirty="0"/>
              <a:t>-</a:t>
            </a:r>
            <a:r>
              <a:rPr lang="en-US" sz="1800" dirty="0"/>
              <a:t> → µ</a:t>
            </a:r>
            <a:r>
              <a:rPr lang="en-US" sz="1800" baseline="30000" dirty="0"/>
              <a:t>+</a:t>
            </a:r>
            <a:r>
              <a:rPr lang="en-US" sz="1800" dirty="0"/>
              <a:t>µ</a:t>
            </a:r>
            <a:r>
              <a:rPr lang="en-US" sz="1800" baseline="30000" dirty="0"/>
              <a:t>-</a:t>
            </a:r>
            <a:r>
              <a:rPr lang="en-US" sz="1800" dirty="0"/>
              <a:t>) </a:t>
            </a:r>
            <a:r>
              <a:rPr lang="en-US" sz="1800" b="1" dirty="0"/>
              <a:t>to QED </a:t>
            </a:r>
            <a:r>
              <a:rPr lang="en-US" sz="1800" dirty="0"/>
              <a:t>predictions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Event generator: </a:t>
            </a:r>
            <a:r>
              <a:rPr lang="en-US" sz="1800" b="1" dirty="0" err="1"/>
              <a:t>Phokhara</a:t>
            </a:r>
            <a:endParaRPr lang="en-US" sz="1800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6F6E4CC-C120-5107-F6F0-90243D2DC873}"/>
              </a:ext>
            </a:extLst>
          </p:cNvPr>
          <p:cNvSpPr/>
          <p:nvPr/>
        </p:nvSpPr>
        <p:spPr>
          <a:xfrm>
            <a:off x="5904646" y="1718088"/>
            <a:ext cx="955404" cy="1394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A6A4006-D8CD-5BD7-C9F3-EBAC7FD32503}"/>
              </a:ext>
            </a:extLst>
          </p:cNvPr>
          <p:cNvGrpSpPr>
            <a:grpSpLocks noChangeAspect="1"/>
          </p:cNvGrpSpPr>
          <p:nvPr/>
        </p:nvGrpSpPr>
        <p:grpSpPr>
          <a:xfrm>
            <a:off x="459202" y="1856934"/>
            <a:ext cx="1617147" cy="1191347"/>
            <a:chOff x="3976032" y="3513816"/>
            <a:chExt cx="1812828" cy="1335504"/>
          </a:xfrm>
        </p:grpSpPr>
        <p:pic>
          <p:nvPicPr>
            <p:cNvPr id="12" name="Picture 2" descr="page5image33060464">
              <a:extLst>
                <a:ext uri="{FF2B5EF4-FFF2-40B4-BE49-F238E27FC236}">
                  <a16:creationId xmlns:a16="http://schemas.microsoft.com/office/drawing/2014/main" id="{38EB6033-8A5F-BCFD-07FD-9E691BFCD6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6032" y="3513816"/>
              <a:ext cx="1812828" cy="1125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E13562D-8D50-489D-F5C9-ADFA930F2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71276" y="4592193"/>
              <a:ext cx="1222340" cy="257127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6C3CD0A-4C83-BD7F-E4D8-72FB83EAA5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5803" y="2027109"/>
            <a:ext cx="3140122" cy="22473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4B3C71-AE85-BCFB-9719-B5366A35A9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6125" y="2249361"/>
            <a:ext cx="2590800" cy="3712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A2D686-E5FD-4C37-8855-92D571D549E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139113" y="4302451"/>
            <a:ext cx="2287122" cy="1912866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9063C35-C414-586A-E976-F0DAF57155CF}"/>
              </a:ext>
            </a:extLst>
          </p:cNvPr>
          <p:cNvCxnSpPr/>
          <p:nvPr/>
        </p:nvCxnSpPr>
        <p:spPr>
          <a:xfrm>
            <a:off x="2076349" y="2502665"/>
            <a:ext cx="4288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13847E4-6F2C-2DFB-4337-5B28A5662DD2}"/>
              </a:ext>
            </a:extLst>
          </p:cNvPr>
          <p:cNvCxnSpPr>
            <a:cxnSpLocks/>
          </p:cNvCxnSpPr>
          <p:nvPr/>
        </p:nvCxnSpPr>
        <p:spPr>
          <a:xfrm>
            <a:off x="5172124" y="2620654"/>
            <a:ext cx="424939" cy="274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C78F1D7-2BC8-F262-A81C-DE4DFD9DF31E}"/>
              </a:ext>
            </a:extLst>
          </p:cNvPr>
          <p:cNvSpPr txBox="1"/>
          <p:nvPr/>
        </p:nvSpPr>
        <p:spPr>
          <a:xfrm>
            <a:off x="7009910" y="3699961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1000" dirty="0">
                <a:solidFill>
                  <a:srgbClr val="00B0F0"/>
                </a:solidFill>
                <a:effectLst/>
              </a:rPr>
              <a:t>[JHEP 03 (2018) 173]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3DD8FB-8283-C4F3-5A42-3D87EEE210C7}"/>
              </a:ext>
            </a:extLst>
          </p:cNvPr>
          <p:cNvSpPr txBox="1"/>
          <p:nvPr/>
        </p:nvSpPr>
        <p:spPr>
          <a:xfrm>
            <a:off x="6478931" y="4341655"/>
            <a:ext cx="19904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l" rtl="0"/>
            <a:r>
              <a:rPr lang="en-US" sz="1000" b="0" dirty="0">
                <a:solidFill>
                  <a:srgbClr val="00B0F0"/>
                </a:solidFill>
                <a:effectLst/>
              </a:rPr>
              <a:t>[</a:t>
            </a:r>
            <a:r>
              <a:rPr lang="en-US" sz="1000" b="0" dirty="0" err="1">
                <a:solidFill>
                  <a:srgbClr val="00B0F0"/>
                </a:solidFill>
                <a:effectLst/>
              </a:rPr>
              <a:t>Phys.Lett.B</a:t>
            </a:r>
            <a:r>
              <a:rPr lang="en-US" sz="1000" b="0" dirty="0">
                <a:solidFill>
                  <a:srgbClr val="00B0F0"/>
                </a:solidFill>
                <a:effectLst/>
              </a:rPr>
              <a:t> 720 (2013) 336-343]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7EABBB-C2C8-9268-BADA-377BDAC387AD}"/>
              </a:ext>
            </a:extLst>
          </p:cNvPr>
          <p:cNvSpPr txBox="1"/>
          <p:nvPr/>
        </p:nvSpPr>
        <p:spPr>
          <a:xfrm>
            <a:off x="1131233" y="1132868"/>
            <a:ext cx="1890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KLOE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4F615A4-24DF-FD7A-E45A-CA2F62BEC512}"/>
              </a:ext>
            </a:extLst>
          </p:cNvPr>
          <p:cNvSpPr txBox="1"/>
          <p:nvPr/>
        </p:nvSpPr>
        <p:spPr>
          <a:xfrm>
            <a:off x="4396425" y="3676246"/>
            <a:ext cx="135701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1000" dirty="0">
                <a:solidFill>
                  <a:srgbClr val="00B0F0"/>
                </a:solidFill>
                <a:effectLst/>
              </a:rPr>
              <a:t>[JHEP 03 (2018) 173]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AB63EE-07AD-FCD0-D607-5665AE8EBAC6}"/>
              </a:ext>
            </a:extLst>
          </p:cNvPr>
          <p:cNvSpPr txBox="1"/>
          <p:nvPr/>
        </p:nvSpPr>
        <p:spPr>
          <a:xfrm>
            <a:off x="3338500" y="4173863"/>
            <a:ext cx="2928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B0F0"/>
                </a:solidFill>
              </a:rPr>
              <a:t>[</a:t>
            </a:r>
            <a:r>
              <a:rPr lang="en-US" sz="1000" dirty="0" err="1">
                <a:solidFill>
                  <a:srgbClr val="00B0F0"/>
                </a:solidFill>
              </a:rPr>
              <a:t>Phys.Lett.B</a:t>
            </a:r>
            <a:r>
              <a:rPr lang="en-US" sz="1000" dirty="0">
                <a:solidFill>
                  <a:srgbClr val="00B0F0"/>
                </a:solidFill>
              </a:rPr>
              <a:t> 670 (2009)]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9735D01-C4DF-862B-58D1-DF41329E17F8}"/>
              </a:ext>
            </a:extLst>
          </p:cNvPr>
          <p:cNvSpPr txBox="1"/>
          <p:nvPr/>
        </p:nvSpPr>
        <p:spPr>
          <a:xfrm>
            <a:off x="3330408" y="4539849"/>
            <a:ext cx="2928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B0F0"/>
                </a:solidFill>
              </a:rPr>
              <a:t>[</a:t>
            </a:r>
            <a:r>
              <a:rPr lang="en-US" sz="1000" dirty="0" err="1">
                <a:solidFill>
                  <a:srgbClr val="00B0F0"/>
                </a:solidFill>
              </a:rPr>
              <a:t>Phys.Lett.B</a:t>
            </a:r>
            <a:r>
              <a:rPr lang="en-US" sz="1000" dirty="0">
                <a:solidFill>
                  <a:srgbClr val="00B0F0"/>
                </a:solidFill>
              </a:rPr>
              <a:t> 700 (2011)]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37F643F-256E-D836-7075-6B2FBF9B01EE}"/>
              </a:ext>
            </a:extLst>
          </p:cNvPr>
          <p:cNvSpPr txBox="1"/>
          <p:nvPr/>
        </p:nvSpPr>
        <p:spPr>
          <a:xfrm>
            <a:off x="3330408" y="4932179"/>
            <a:ext cx="2928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B0F0"/>
                </a:solidFill>
              </a:rPr>
              <a:t>[</a:t>
            </a:r>
            <a:r>
              <a:rPr lang="en-US" sz="1000" dirty="0" err="1">
                <a:solidFill>
                  <a:srgbClr val="00B0F0"/>
                </a:solidFill>
              </a:rPr>
              <a:t>Phys.Lett.B</a:t>
            </a:r>
            <a:r>
              <a:rPr lang="en-US" sz="1000" dirty="0">
                <a:solidFill>
                  <a:srgbClr val="00B0F0"/>
                </a:solidFill>
              </a:rPr>
              <a:t> 720 (2013)]</a:t>
            </a:r>
          </a:p>
        </p:txBody>
      </p:sp>
    </p:spTree>
    <p:extLst>
      <p:ext uri="{BB962C8B-B14F-4D97-AF65-F5344CB8AC3E}">
        <p14:creationId xmlns:p14="http://schemas.microsoft.com/office/powerpoint/2010/main" val="3217779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D447A-247A-D077-471F-05E7AC128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D3008-DF8A-38E6-06D0-624ECF16D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HVP Puzzle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ADD14-F39F-5D60-5116-286211CF4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30/06/2026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694C8-9B0C-2047-EF40-A50D32FD3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 Form Factor: Status and Perspectives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F8DB7-81B3-85A2-7158-C44ADF00D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7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372B35-0FF2-E93C-B8BF-A328B3F350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384" r="1315" b="64461"/>
          <a:stretch>
            <a:fillRect/>
          </a:stretch>
        </p:blipFill>
        <p:spPr>
          <a:xfrm>
            <a:off x="5587757" y="1172577"/>
            <a:ext cx="3251600" cy="77923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8FC28C7-AA01-C032-4051-6DE2C1750228}"/>
              </a:ext>
            </a:extLst>
          </p:cNvPr>
          <p:cNvSpPr txBox="1"/>
          <p:nvPr/>
        </p:nvSpPr>
        <p:spPr>
          <a:xfrm>
            <a:off x="4885329" y="5014988"/>
            <a:ext cx="42491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White Paper 2025 (WP25)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Pion FF data sets are incompatible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 combination is not possible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Only combination of Lattice QCD results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F295525-D43E-4D65-A2AE-021998D293E9}"/>
              </a:ext>
            </a:extLst>
          </p:cNvPr>
          <p:cNvGrpSpPr>
            <a:grpSpLocks noChangeAspect="1"/>
          </p:cNvGrpSpPr>
          <p:nvPr/>
        </p:nvGrpSpPr>
        <p:grpSpPr>
          <a:xfrm>
            <a:off x="7917353" y="1354355"/>
            <a:ext cx="840278" cy="597458"/>
            <a:chOff x="2568311" y="1233040"/>
            <a:chExt cx="1693600" cy="120419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E856EC5-3840-06F7-9807-671E1CDF5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23453"/>
            <a:stretch>
              <a:fillRect/>
            </a:stretch>
          </p:blipFill>
          <p:spPr>
            <a:xfrm>
              <a:off x="2568311" y="1233040"/>
              <a:ext cx="1633635" cy="1204191"/>
            </a:xfrm>
            <a:prstGeom prst="rect">
              <a:avLst/>
            </a:prstGeom>
          </p:spPr>
        </p:pic>
        <p:sp>
          <p:nvSpPr>
            <p:cNvPr id="29" name="Pie 28">
              <a:extLst>
                <a:ext uri="{FF2B5EF4-FFF2-40B4-BE49-F238E27FC236}">
                  <a16:creationId xmlns:a16="http://schemas.microsoft.com/office/drawing/2014/main" id="{3A574EB3-90B6-D363-54C4-91B15F3295F6}"/>
                </a:ext>
              </a:extLst>
            </p:cNvPr>
            <p:cNvSpPr/>
            <p:nvPr/>
          </p:nvSpPr>
          <p:spPr>
            <a:xfrm rot="14101442">
              <a:off x="3114395" y="1479003"/>
              <a:ext cx="959159" cy="941349"/>
            </a:xfrm>
            <a:prstGeom prst="pie">
              <a:avLst>
                <a:gd name="adj1" fmla="val 2140743"/>
                <a:gd name="adj2" fmla="val 17876189"/>
              </a:avLst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48BD363-F8C3-5A4E-DD00-7F16DD79DDC1}"/>
                </a:ext>
              </a:extLst>
            </p:cNvPr>
            <p:cNvSpPr txBox="1"/>
            <p:nvPr/>
          </p:nvSpPr>
          <p:spPr>
            <a:xfrm>
              <a:off x="3350949" y="1914638"/>
              <a:ext cx="910962" cy="347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500" b="1" dirty="0">
                  <a:solidFill>
                    <a:schemeClr val="bg1"/>
                  </a:solidFill>
                </a:rPr>
                <a:t>ρ</a:t>
              </a:r>
              <a:r>
                <a:rPr lang="en-US" sz="500" b="1" dirty="0">
                  <a:solidFill>
                    <a:schemeClr val="bg1"/>
                  </a:solidFill>
                </a:rPr>
                <a:t>(770)</a:t>
              </a: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6FD60-C105-D1B8-4E4D-02377E2499B6}"/>
              </a:ext>
            </a:extLst>
          </p:cNvPr>
          <p:cNvSpPr txBox="1">
            <a:spLocks/>
          </p:cNvSpPr>
          <p:nvPr/>
        </p:nvSpPr>
        <p:spPr>
          <a:xfrm>
            <a:off x="304643" y="1653084"/>
            <a:ext cx="5669884" cy="4693381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Calibri" panose="020F0502020204030204" pitchFamily="34" charset="0"/>
              <a:buNone/>
            </a:pPr>
            <a:r>
              <a:rPr lang="en-US" sz="1800" dirty="0"/>
              <a:t>Initial-State-Radiation technique (</a:t>
            </a:r>
            <a:r>
              <a:rPr lang="en-US" sz="1800" b="1" dirty="0"/>
              <a:t>ISR</a:t>
            </a:r>
            <a:r>
              <a:rPr lang="en-US" sz="1800" dirty="0"/>
              <a:t>)</a:t>
            </a:r>
          </a:p>
          <a:p>
            <a:pPr marL="0" indent="0">
              <a:lnSpc>
                <a:spcPct val="120000"/>
              </a:lnSpc>
              <a:buFont typeface="Calibri" panose="020F0502020204030204" pitchFamily="34" charset="0"/>
              <a:buNone/>
            </a:pPr>
            <a:r>
              <a:rPr lang="en-US" sz="1800" b="1" dirty="0"/>
              <a:t>Tagged analysis </a:t>
            </a:r>
            <a:r>
              <a:rPr lang="en-US" sz="1800" dirty="0"/>
              <a:t>(ISR photon at large angle)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/>
              <a:t>232 fb</a:t>
            </a:r>
            <a:r>
              <a:rPr lang="en-US" sz="1800" baseline="30000" dirty="0"/>
              <a:t>-1</a:t>
            </a:r>
            <a:r>
              <a:rPr lang="en-US" sz="1800" dirty="0"/>
              <a:t> @ </a:t>
            </a:r>
            <a:r>
              <a:rPr lang="en-US" sz="1800" dirty="0" err="1"/>
              <a:t>ϒ</a:t>
            </a:r>
            <a:r>
              <a:rPr lang="en-US" sz="1800" dirty="0"/>
              <a:t>(4S)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/>
              <a:t>Normalization to </a:t>
            </a:r>
            <a:r>
              <a:rPr lang="en-US" sz="1800" b="1" dirty="0" err="1"/>
              <a:t>e</a:t>
            </a:r>
            <a:r>
              <a:rPr lang="en-US" sz="1800" b="1" baseline="30000" dirty="0" err="1"/>
              <a:t>+</a:t>
            </a:r>
            <a:r>
              <a:rPr lang="en-US" sz="1800" b="1" dirty="0" err="1"/>
              <a:t>e</a:t>
            </a:r>
            <a:r>
              <a:rPr lang="en-US" sz="1800" b="1" baseline="30000" dirty="0"/>
              <a:t>-</a:t>
            </a:r>
            <a:r>
              <a:rPr lang="en-US" sz="1800" b="1" dirty="0"/>
              <a:t> → µ</a:t>
            </a:r>
            <a:r>
              <a:rPr lang="en-US" sz="1800" b="1" baseline="30000" dirty="0"/>
              <a:t>+</a:t>
            </a:r>
            <a:r>
              <a:rPr lang="en-US" sz="1800" b="1" dirty="0"/>
              <a:t>µ</a:t>
            </a:r>
            <a:r>
              <a:rPr lang="en-US" sz="1800" b="1" baseline="30000" dirty="0"/>
              <a:t>-</a:t>
            </a:r>
            <a:r>
              <a:rPr lang="en-US" sz="1800" b="1" dirty="0"/>
              <a:t>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b="1" dirty="0"/>
              <a:t>Uncertainty: 0.7% </a:t>
            </a:r>
            <a:r>
              <a:rPr lang="en-US" sz="1800" dirty="0"/>
              <a:t>(on a</a:t>
            </a:r>
            <a:r>
              <a:rPr lang="en-US" sz="1800" baseline="-25000" dirty="0"/>
              <a:t>µ</a:t>
            </a:r>
            <a:r>
              <a:rPr lang="en-US" sz="1800" dirty="0"/>
              <a:t>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/>
              <a:t>Analysis built to </a:t>
            </a:r>
            <a:r>
              <a:rPr lang="en-US" sz="1800" b="1" dirty="0"/>
              <a:t>accept µµ𝛾(𝛾), ππ𝛾(𝛾) </a:t>
            </a:r>
            <a:r>
              <a:rPr lang="en-US" sz="1800" dirty="0"/>
              <a:t>events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/>
              <a:t>Good </a:t>
            </a:r>
            <a:r>
              <a:rPr lang="en-US" sz="1800" b="1" dirty="0"/>
              <a:t>agreement</a:t>
            </a:r>
            <a:r>
              <a:rPr lang="en-US" sz="1800" dirty="0"/>
              <a:t> of </a:t>
            </a:r>
            <a:r>
              <a:rPr lang="en-US" sz="1800" dirty="0" err="1"/>
              <a:t>σ</a:t>
            </a:r>
            <a:r>
              <a:rPr lang="en-US" sz="1800" dirty="0"/>
              <a:t>(</a:t>
            </a:r>
            <a:r>
              <a:rPr lang="en-US" sz="1800" dirty="0" err="1"/>
              <a:t>e</a:t>
            </a:r>
            <a:r>
              <a:rPr lang="en-US" sz="1800" baseline="30000" dirty="0" err="1"/>
              <a:t>+</a:t>
            </a:r>
            <a:r>
              <a:rPr lang="en-US" sz="1800" dirty="0" err="1"/>
              <a:t>e</a:t>
            </a:r>
            <a:r>
              <a:rPr lang="en-US" sz="1800" baseline="30000" dirty="0"/>
              <a:t>-</a:t>
            </a:r>
            <a:r>
              <a:rPr lang="en-US" sz="1800" dirty="0"/>
              <a:t> → µ</a:t>
            </a:r>
            <a:r>
              <a:rPr lang="en-US" sz="1800" baseline="30000" dirty="0"/>
              <a:t>+</a:t>
            </a:r>
            <a:r>
              <a:rPr lang="en-US" sz="1800" dirty="0"/>
              <a:t>µ</a:t>
            </a:r>
            <a:r>
              <a:rPr lang="en-US" sz="1800" baseline="30000" dirty="0"/>
              <a:t>-</a:t>
            </a:r>
            <a:r>
              <a:rPr lang="en-US" sz="1800" dirty="0"/>
              <a:t>) </a:t>
            </a:r>
            <a:r>
              <a:rPr lang="en-US" sz="1800" b="1" dirty="0"/>
              <a:t>to QED </a:t>
            </a:r>
            <a:r>
              <a:rPr lang="en-US" sz="1800" dirty="0"/>
              <a:t>predictions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/>
              <a:t>Event generator: </a:t>
            </a:r>
            <a:r>
              <a:rPr lang="en-US" sz="1800" b="1" dirty="0" err="1"/>
              <a:t>AfkQED</a:t>
            </a:r>
            <a:r>
              <a:rPr lang="en-US" sz="1800" b="1" dirty="0"/>
              <a:t> + corrections from </a:t>
            </a:r>
            <a:r>
              <a:rPr lang="en-US" sz="1800" b="1" dirty="0" err="1"/>
              <a:t>Phokhara</a:t>
            </a:r>
            <a:endParaRPr lang="en-US" sz="1800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E4BD155-AF20-64BC-437F-980014110CD9}"/>
              </a:ext>
            </a:extLst>
          </p:cNvPr>
          <p:cNvSpPr/>
          <p:nvPr/>
        </p:nvSpPr>
        <p:spPr>
          <a:xfrm>
            <a:off x="6350952" y="1622477"/>
            <a:ext cx="955404" cy="1394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AE5450-A0D5-BC13-B977-7B5B815C6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3179" y="2041127"/>
            <a:ext cx="3826468" cy="215441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7F51872-1875-26BF-83F1-0FE7A3EA8C1C}"/>
              </a:ext>
            </a:extLst>
          </p:cNvPr>
          <p:cNvSpPr txBox="1"/>
          <p:nvPr/>
        </p:nvSpPr>
        <p:spPr>
          <a:xfrm>
            <a:off x="6743647" y="3850089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1000" dirty="0">
                <a:solidFill>
                  <a:srgbClr val="00B0F0"/>
                </a:solidFill>
                <a:effectLst/>
              </a:rPr>
              <a:t>[Phys. Rev. Lett. 103 (2009)]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4DA83E-F60A-8826-022A-FA4EA4B25ECC}"/>
              </a:ext>
            </a:extLst>
          </p:cNvPr>
          <p:cNvSpPr txBox="1"/>
          <p:nvPr/>
        </p:nvSpPr>
        <p:spPr>
          <a:xfrm>
            <a:off x="6478931" y="4341655"/>
            <a:ext cx="19904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l" rtl="0"/>
            <a:r>
              <a:rPr lang="en-US" sz="1000" b="0" dirty="0">
                <a:solidFill>
                  <a:srgbClr val="00B0F0"/>
                </a:solidFill>
                <a:effectLst/>
              </a:rPr>
              <a:t>[</a:t>
            </a:r>
            <a:r>
              <a:rPr lang="en-US" sz="1000" b="0" dirty="0" err="1">
                <a:solidFill>
                  <a:srgbClr val="00B0F0"/>
                </a:solidFill>
                <a:effectLst/>
              </a:rPr>
              <a:t>Phys.Lett.B</a:t>
            </a:r>
            <a:r>
              <a:rPr lang="en-US" sz="1000" b="0" dirty="0">
                <a:solidFill>
                  <a:srgbClr val="00B0F0"/>
                </a:solidFill>
                <a:effectLst/>
              </a:rPr>
              <a:t> 720 (2013) 336-343]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EFC465D-D2A5-9D10-D6CC-39866FADEF6B}"/>
              </a:ext>
            </a:extLst>
          </p:cNvPr>
          <p:cNvSpPr txBox="1"/>
          <p:nvPr/>
        </p:nvSpPr>
        <p:spPr>
          <a:xfrm>
            <a:off x="1249353" y="1148698"/>
            <a:ext cx="1890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</a:rPr>
              <a:t>BaBar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868032-1703-E684-A9F4-47CD93A293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3178" y="4204091"/>
            <a:ext cx="3890145" cy="730394"/>
          </a:xfrm>
          <a:prstGeom prst="rect">
            <a:avLst/>
          </a:prstGeom>
        </p:spPr>
      </p:pic>
      <p:pic>
        <p:nvPicPr>
          <p:cNvPr id="22" name="Picture 2" descr="page5image33060464">
            <a:extLst>
              <a:ext uri="{FF2B5EF4-FFF2-40B4-BE49-F238E27FC236}">
                <a16:creationId xmlns:a16="http://schemas.microsoft.com/office/drawing/2014/main" id="{A5E42A81-90E5-5429-7AB3-1495A272E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073" y="1192174"/>
            <a:ext cx="1293466" cy="80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210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79E58-A252-D0E4-FDC0-920741823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1586C-8DBD-1447-8D0E-229DB854F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HVP Puzzle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8BF57-D19A-D739-F3F6-E01A88920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30/06/2026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34C21-4D4F-FF95-2338-F06F684EC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Pion Form Factor: Status and Perspectives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9AED0-84F8-7D92-0EBE-46740138A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B07151-3C57-B6BB-82D8-CF3441A48209}"/>
              </a:ext>
            </a:extLst>
          </p:cNvPr>
          <p:cNvGrpSpPr/>
          <p:nvPr/>
        </p:nvGrpSpPr>
        <p:grpSpPr>
          <a:xfrm>
            <a:off x="4118612" y="1132906"/>
            <a:ext cx="5617707" cy="3009737"/>
            <a:chOff x="4118612" y="1132906"/>
            <a:chExt cx="5617707" cy="300973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9E42C43-1264-6DE6-7982-BFA8ADDC874D}"/>
                </a:ext>
              </a:extLst>
            </p:cNvPr>
            <p:cNvGrpSpPr/>
            <p:nvPr/>
          </p:nvGrpSpPr>
          <p:grpSpPr>
            <a:xfrm>
              <a:off x="4118612" y="1152037"/>
              <a:ext cx="4815384" cy="2990606"/>
              <a:chOff x="2065867" y="1810538"/>
              <a:chExt cx="4815384" cy="299060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67B0C09-72BE-4A8D-7388-B43BCD24A0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/>
            </p:blipFill>
            <p:spPr>
              <a:xfrm>
                <a:off x="2065867" y="1810538"/>
                <a:ext cx="4815384" cy="2990606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FC9EE4F-E1FF-CCB0-FAF8-9EDFAE4E36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3462" t="8919" r="3523" b="49270"/>
              <a:stretch>
                <a:fillRect/>
              </a:stretch>
            </p:blipFill>
            <p:spPr>
              <a:xfrm>
                <a:off x="2232536" y="2081101"/>
                <a:ext cx="4479012" cy="1238417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264BEB-5630-707D-54B2-D51467744E89}"/>
                </a:ext>
              </a:extLst>
            </p:cNvPr>
            <p:cNvSpPr txBox="1"/>
            <p:nvPr/>
          </p:nvSpPr>
          <p:spPr>
            <a:xfrm>
              <a:off x="5652045" y="1132906"/>
              <a:ext cx="254331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sz="1200" b="1" dirty="0">
                  <a:solidFill>
                    <a:srgbClr val="00B050"/>
                  </a:solidFill>
                </a:rPr>
                <a:t>(</a:t>
              </a:r>
              <a:r>
                <a:rPr lang="en-US" sz="1200" b="1" dirty="0" err="1">
                  <a:solidFill>
                    <a:srgbClr val="00B050"/>
                  </a:solidFill>
                </a:rPr>
                <a:t>Phys.Rept</a:t>
              </a:r>
              <a:r>
                <a:rPr lang="en-US" sz="1200" b="1" dirty="0">
                  <a:solidFill>
                    <a:srgbClr val="00B050"/>
                  </a:solidFill>
                </a:rPr>
                <a:t>. 887 (2020) 1-166)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288B2FA-4435-4DC6-0196-59CBABB1DFF6}"/>
                </a:ext>
              </a:extLst>
            </p:cNvPr>
            <p:cNvSpPr txBox="1"/>
            <p:nvPr/>
          </p:nvSpPr>
          <p:spPr>
            <a:xfrm>
              <a:off x="6494391" y="3839806"/>
              <a:ext cx="324192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US" sz="1200" b="1" dirty="0">
                  <a:solidFill>
                    <a:srgbClr val="0070C0"/>
                  </a:solidFill>
                </a:rPr>
                <a:t>(</a:t>
              </a:r>
              <a:r>
                <a:rPr lang="en-US" sz="1200" b="1" dirty="0" err="1">
                  <a:solidFill>
                    <a:srgbClr val="0070C0"/>
                  </a:solidFill>
                </a:rPr>
                <a:t>Phys.Rept</a:t>
              </a:r>
              <a:r>
                <a:rPr lang="en-US" sz="1200" b="1" dirty="0">
                  <a:solidFill>
                    <a:srgbClr val="0070C0"/>
                  </a:solidFill>
                </a:rPr>
                <a:t>. 1143 (2025) 1-158)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E5A236D6-6C2A-21DE-2A8A-F27B15F0E8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3453"/>
          <a:stretch>
            <a:fillRect/>
          </a:stretch>
        </p:blipFill>
        <p:spPr>
          <a:xfrm>
            <a:off x="2568311" y="1233040"/>
            <a:ext cx="1633635" cy="120419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751DBD7-EFD6-AE87-1A29-78FFF4CF169A}"/>
              </a:ext>
            </a:extLst>
          </p:cNvPr>
          <p:cNvSpPr txBox="1"/>
          <p:nvPr/>
        </p:nvSpPr>
        <p:spPr>
          <a:xfrm>
            <a:off x="178655" y="2139926"/>
            <a:ext cx="516418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/>
              <a:t>White Paper 2020 (WP20)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/>
              <a:t>Tension between data sets</a:t>
            </a:r>
            <a:endParaRPr lang="en-US" baseline="30000" dirty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/>
              <a:t>Underestimation of systematics?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b="1" dirty="0"/>
              <a:t>Combination with inflated uncertainty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b="1" dirty="0"/>
              <a:t>No precise Lattice QCD calculation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AB2661-FF56-93DF-F254-FFB2C52E5199}"/>
              </a:ext>
            </a:extLst>
          </p:cNvPr>
          <p:cNvSpPr txBox="1"/>
          <p:nvPr/>
        </p:nvSpPr>
        <p:spPr>
          <a:xfrm>
            <a:off x="822960" y="4047868"/>
            <a:ext cx="424916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CMD-3 Pion FF (2023)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/>
              <a:t>New result published after WP2020</a:t>
            </a:r>
            <a:endParaRPr lang="en-US" baseline="30000" dirty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/>
              <a:t>Result in strong disagreement to previous measurements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b="1" dirty="0"/>
              <a:t>Good agreement with experimental result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07402A3-EAA3-D2A2-8AEE-422D01C6C06D}"/>
              </a:ext>
            </a:extLst>
          </p:cNvPr>
          <p:cNvSpPr txBox="1"/>
          <p:nvPr/>
        </p:nvSpPr>
        <p:spPr>
          <a:xfrm>
            <a:off x="4885329" y="5014988"/>
            <a:ext cx="42491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White Paper 2025 (WP25)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Pion FF data sets are incompatible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 combination is not possible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Only combination of Lattice QCD results</a:t>
            </a:r>
          </a:p>
        </p:txBody>
      </p:sp>
      <p:sp>
        <p:nvSpPr>
          <p:cNvPr id="33" name="Pie 32">
            <a:extLst>
              <a:ext uri="{FF2B5EF4-FFF2-40B4-BE49-F238E27FC236}">
                <a16:creationId xmlns:a16="http://schemas.microsoft.com/office/drawing/2014/main" id="{7FEA2A87-565F-8A73-2D49-EA8B38B2B622}"/>
              </a:ext>
            </a:extLst>
          </p:cNvPr>
          <p:cNvSpPr/>
          <p:nvPr/>
        </p:nvSpPr>
        <p:spPr>
          <a:xfrm rot="14101442">
            <a:off x="3114395" y="1479003"/>
            <a:ext cx="959159" cy="941349"/>
          </a:xfrm>
          <a:prstGeom prst="pie">
            <a:avLst>
              <a:gd name="adj1" fmla="val 2140743"/>
              <a:gd name="adj2" fmla="val 17876189"/>
            </a:avLst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DBC124B1-BC30-90C4-BA42-7668E3C0E4EB}"/>
              </a:ext>
            </a:extLst>
          </p:cNvPr>
          <p:cNvCxnSpPr>
            <a:cxnSpLocks/>
          </p:cNvCxnSpPr>
          <p:nvPr/>
        </p:nvCxnSpPr>
        <p:spPr>
          <a:xfrm flipV="1">
            <a:off x="3728920" y="2466065"/>
            <a:ext cx="2431183" cy="154703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317F5B6A-D5E1-1A67-483A-20EF7E7589AF}"/>
              </a:ext>
            </a:extLst>
          </p:cNvPr>
          <p:cNvSpPr txBox="1"/>
          <p:nvPr/>
        </p:nvSpPr>
        <p:spPr>
          <a:xfrm>
            <a:off x="3482958" y="1919829"/>
            <a:ext cx="910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>
                <a:solidFill>
                  <a:schemeClr val="bg1"/>
                </a:solidFill>
              </a:rPr>
              <a:t>ρ</a:t>
            </a:r>
            <a:r>
              <a:rPr lang="en-US" sz="1200" b="1" dirty="0">
                <a:solidFill>
                  <a:schemeClr val="bg1"/>
                </a:solidFill>
              </a:rPr>
              <a:t>(770)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148769-8D2C-80AE-AD9A-EE50F1462F05}"/>
              </a:ext>
            </a:extLst>
          </p:cNvPr>
          <p:cNvSpPr/>
          <p:nvPr/>
        </p:nvSpPr>
        <p:spPr>
          <a:xfrm>
            <a:off x="6616337" y="3781698"/>
            <a:ext cx="437605" cy="130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5262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75D399F0-946B-AE41-B17A-1B6EA8A9CE60}" vid="{B4DD18F7-97ED-9F44-B836-4EBFE6AF7F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5252</TotalTime>
  <Words>2400</Words>
  <Application>Microsoft Macintosh PowerPoint</Application>
  <PresentationFormat>On-screen Show (4:3)</PresentationFormat>
  <Paragraphs>434</Paragraphs>
  <Slides>27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Retrospect</vt:lpstr>
      <vt:lpstr>Status and Prospects for the Measurement of the Pion Vector Form Factor</vt:lpstr>
      <vt:lpstr>The Muon Anomaly</vt:lpstr>
      <vt:lpstr>Theory and Experiment</vt:lpstr>
      <vt:lpstr>The SM Prediction</vt:lpstr>
      <vt:lpstr>The SM Prediction: HVP</vt:lpstr>
      <vt:lpstr>The HVP Puzzle</vt:lpstr>
      <vt:lpstr>The HVP Puzzle</vt:lpstr>
      <vt:lpstr>The HVP Puzzle</vt:lpstr>
      <vt:lpstr>The HVP Puzzle</vt:lpstr>
      <vt:lpstr>CMD-3 Analysis Strategy</vt:lpstr>
      <vt:lpstr>CMD-3 Analysis Strategy</vt:lpstr>
      <vt:lpstr>CMD-3 Analysis Strategy</vt:lpstr>
      <vt:lpstr>CMD-3: Result and Comparisons </vt:lpstr>
      <vt:lpstr>The HVP Puzzle</vt:lpstr>
      <vt:lpstr>The HVP Puzzle</vt:lpstr>
      <vt:lpstr> How to clarify the picture?</vt:lpstr>
      <vt:lpstr>Radiative Corrections</vt:lpstr>
      <vt:lpstr>Radiative Corrections</vt:lpstr>
      <vt:lpstr>News from SND</vt:lpstr>
      <vt:lpstr>News from SND</vt:lpstr>
      <vt:lpstr>News from SND</vt:lpstr>
      <vt:lpstr>New BaBar Measurement</vt:lpstr>
      <vt:lpstr>New BaBar Measurement</vt:lpstr>
      <vt:lpstr>New BaBar Measurement</vt:lpstr>
      <vt:lpstr>What comes next?</vt:lpstr>
      <vt:lpstr>Conclusion</vt:lpstr>
      <vt:lpstr>CMD-3 Analysis Strategy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Aliberti, Riccardo</dc:creator>
  <cp:lastModifiedBy>Aliberti, Riccardo</cp:lastModifiedBy>
  <cp:revision>34</cp:revision>
  <dcterms:created xsi:type="dcterms:W3CDTF">2026-06-19T09:36:22Z</dcterms:created>
  <dcterms:modified xsi:type="dcterms:W3CDTF">2026-06-29T22:20:30Z</dcterms:modified>
</cp:coreProperties>
</file>