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4" r:id="rId2"/>
    <p:sldId id="732" r:id="rId3"/>
    <p:sldId id="790" r:id="rId4"/>
    <p:sldId id="803" r:id="rId5"/>
    <p:sldId id="791" r:id="rId6"/>
    <p:sldId id="768" r:id="rId7"/>
    <p:sldId id="757" r:id="rId8"/>
    <p:sldId id="661" r:id="rId9"/>
    <p:sldId id="660" r:id="rId10"/>
    <p:sldId id="769" r:id="rId11"/>
    <p:sldId id="772" r:id="rId12"/>
    <p:sldId id="770" r:id="rId13"/>
    <p:sldId id="794" r:id="rId14"/>
    <p:sldId id="800" r:id="rId15"/>
    <p:sldId id="763" r:id="rId16"/>
    <p:sldId id="764" r:id="rId17"/>
    <p:sldId id="802" r:id="rId18"/>
    <p:sldId id="776" r:id="rId19"/>
    <p:sldId id="622" r:id="rId20"/>
    <p:sldId id="259" r:id="rId21"/>
    <p:sldId id="600" r:id="rId22"/>
    <p:sldId id="793" r:id="rId23"/>
    <p:sldId id="804" r:id="rId24"/>
    <p:sldId id="806" r:id="rId25"/>
    <p:sldId id="805" r:id="rId2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333399"/>
    <a:srgbClr val="669900"/>
    <a:srgbClr val="CC0099"/>
    <a:srgbClr val="990099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/>
    <p:restoredTop sz="93641" autoAdjust="0"/>
  </p:normalViewPr>
  <p:slideViewPr>
    <p:cSldViewPr>
      <p:cViewPr>
        <p:scale>
          <a:sx n="150" d="100"/>
          <a:sy n="15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37F4D1-E0A6-2646-9503-6FE7FFE78C2A}" type="datetimeFigureOut">
              <a:rPr lang="en-US"/>
              <a:pPr>
                <a:defRPr/>
              </a:pPr>
              <a:t>9/14/24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1ED88B-DECC-CC4D-A965-B74D4A09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buClr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DB69E7-5A1A-C647-9EBB-3D585CE95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8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FEB3F60-5944-264A-83E7-E1A2945FFCD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1493E9B-5C49-F244-8155-E5275C784CD7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9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2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2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0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B7A8FC-AAA7-5C4F-9BEA-A6AFCBC8C460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0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B7A8FC-AAA7-5C4F-9BEA-A6AFCBC8C460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4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B7A8FC-AAA7-5C4F-9BEA-A6AFCBC8C460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B7A8FC-AAA7-5C4F-9BEA-A6AFCBC8C460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7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B7A8FC-AAA7-5C4F-9BEA-A6AFCBC8C460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3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329A2FE-134A-564F-B7ED-539B4F43F8D2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B69E7-5A1A-C647-9EBB-3D585CE957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D558C84-07D3-5848-9F3F-26FE8C3E1F36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3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4D69-396E-2F4E-A04F-AE164EE98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92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5C1F-39F8-1D4A-93DC-CB84D024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14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7716-589D-FB49-B7F1-E67B0A63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795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D328-5145-194E-A04C-3EB5450C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411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242A-D363-214B-B7BD-6EF54A1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941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B851-792D-594E-B694-769FE61AB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921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BF83-3A6E-F24F-8348-F4A1C377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585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5F237-E358-1146-999E-2137AC91E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557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AA75-58F3-9740-9E99-426E077B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B742-E8DD-4D4E-B229-B0A88ED4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82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52D8-7B90-194F-8B54-3745FA63A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3959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87B5-88BA-CF40-8B9A-8883402A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492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9927-9EF0-8F48-9A7E-7C3230643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4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EE32-22B7-CE47-8B11-DAA78DD70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95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E102-3CD9-964A-85A0-3BA935646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27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0084B-A39F-994C-926E-805E0EE5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63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5B06-606B-684D-ADB4-23D85BAA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1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Briscoe/Gasparian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Krakow 2024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C82E7-ECDC-0B45-8B39-A35507CA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1992808"/>
            <a:ext cx="7848599" cy="181719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1600" dirty="0">
                <a:latin typeface="Arial Narrow" charset="0"/>
              </a:rPr>
              <a:t>A. </a:t>
            </a:r>
            <a:r>
              <a:rPr lang="en-US" sz="1600" dirty="0" err="1">
                <a:latin typeface="Arial Narrow" charset="0"/>
              </a:rPr>
              <a:t>Gasparian</a:t>
            </a:r>
            <a:r>
              <a:rPr lang="en-US" sz="1600" dirty="0">
                <a:latin typeface="Arial Narrow" charset="0"/>
              </a:rPr>
              <a:t> (author)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1200" dirty="0">
                <a:latin typeface="Arial Narrow" charset="0"/>
              </a:rPr>
              <a:t>NC A&amp;T State University, NC USA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1200" dirty="0">
              <a:latin typeface="Arial Narrow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1600" dirty="0">
                <a:latin typeface="Arial Narrow" charset="0"/>
              </a:rPr>
              <a:t>Presented by William Briscoe (GWU)</a:t>
            </a:r>
            <a:endParaRPr lang="en-US" sz="1800" dirty="0">
              <a:latin typeface="Arial Narrow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1600" dirty="0">
                <a:latin typeface="Arial Narrow" charset="0"/>
              </a:rPr>
              <a:t>for the </a:t>
            </a:r>
            <a:r>
              <a:rPr lang="en-US" sz="1600" dirty="0" err="1">
                <a:latin typeface="Arial Narrow" charset="0"/>
              </a:rPr>
              <a:t>PRad</a:t>
            </a:r>
            <a:r>
              <a:rPr lang="en-US" sz="1600" dirty="0">
                <a:latin typeface="Arial Narrow" charset="0"/>
              </a:rPr>
              <a:t>/X17 collaboration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1200" dirty="0">
              <a:latin typeface="Arial Narrow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1600" dirty="0">
                <a:latin typeface="Arial Narrow" charset="0"/>
              </a:rPr>
              <a:t>Co-spokespersons: A. </a:t>
            </a:r>
            <a:r>
              <a:rPr lang="en-US" sz="1600" dirty="0" err="1">
                <a:latin typeface="Arial Narrow" charset="0"/>
              </a:rPr>
              <a:t>Gasparian</a:t>
            </a:r>
            <a:r>
              <a:rPr lang="en-US" sz="1600" dirty="0">
                <a:latin typeface="Arial Narrow" charset="0"/>
              </a:rPr>
              <a:t>, D. Dutta, H. Gao, N. </a:t>
            </a:r>
            <a:r>
              <a:rPr lang="en-US" sz="1600" dirty="0" err="1">
                <a:latin typeface="Arial Narrow" charset="0"/>
              </a:rPr>
              <a:t>Liyanage</a:t>
            </a:r>
            <a:r>
              <a:rPr lang="en-US" sz="1600" dirty="0">
                <a:latin typeface="Arial Narrow" charset="0"/>
              </a:rPr>
              <a:t>, T. Hague, C. Peng, R. </a:t>
            </a:r>
            <a:r>
              <a:rPr lang="en-US" sz="1600" dirty="0" err="1">
                <a:latin typeface="Arial Narrow" charset="0"/>
              </a:rPr>
              <a:t>Paremuzyan</a:t>
            </a:r>
            <a:endParaRPr lang="en-US" sz="1600" dirty="0">
              <a:latin typeface="Arial Narro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2DF6F-F382-3A20-EDEC-58FFC19443C2}"/>
              </a:ext>
            </a:extLst>
          </p:cNvPr>
          <p:cNvSpPr txBox="1"/>
          <p:nvPr/>
        </p:nvSpPr>
        <p:spPr>
          <a:xfrm>
            <a:off x="685801" y="426303"/>
            <a:ext cx="8077200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905F5"/>
                </a:solidFill>
                <a:latin typeface="Arial Narrow" panose="020B0604020202020204" pitchFamily="34" charset="0"/>
                <a:ea typeface="+mn-lt"/>
                <a:cs typeface="Arial Narrow" panose="020B0604020202020204" pitchFamily="34" charset="0"/>
              </a:rPr>
              <a:t>Search for New Hidden Sector Particles in the 3-60 MeV Mass Range: </a:t>
            </a:r>
          </a:p>
          <a:p>
            <a:pPr algn="ctr"/>
            <a:r>
              <a:rPr lang="en-US" sz="2400" dirty="0">
                <a:solidFill>
                  <a:srgbClr val="0905F5"/>
                </a:solidFill>
                <a:latin typeface="Arial Narrow" panose="020B0604020202020204" pitchFamily="34" charset="0"/>
                <a:ea typeface="+mn-lt"/>
                <a:cs typeface="Arial Narrow" panose="020B0604020202020204" pitchFamily="34" charset="0"/>
              </a:rPr>
              <a:t>Focusing on the Hypothetical X17 Particle</a:t>
            </a:r>
          </a:p>
          <a:p>
            <a:pPr algn="ctr"/>
            <a:r>
              <a:rPr lang="en-US" sz="2000" dirty="0">
                <a:latin typeface="Arial Narrow" charset="0"/>
              </a:rPr>
              <a:t>(</a:t>
            </a:r>
            <a:r>
              <a:rPr lang="en-US" sz="2000" dirty="0" err="1">
                <a:latin typeface="Arial Narrow" charset="0"/>
              </a:rPr>
              <a:t>JLab</a:t>
            </a:r>
            <a:r>
              <a:rPr lang="en-US" sz="2000" dirty="0">
                <a:latin typeface="Arial Narrow" charset="0"/>
              </a:rPr>
              <a:t> Experiment E12-21-003)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1"/>
            <a:ext cx="7098030" cy="53339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Geometrical Acceptance and Detection Efficiency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34200" y="6340475"/>
            <a:ext cx="2057400" cy="365125"/>
          </a:xfrm>
        </p:spPr>
        <p:txBody>
          <a:bodyPr/>
          <a:lstStyle/>
          <a:p>
            <a:r>
              <a:rPr lang="en-US" sz="1000" dirty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/>
              <p:nvPr/>
            </p:nvSpPr>
            <p:spPr>
              <a:xfrm>
                <a:off x="152400" y="644604"/>
                <a:ext cx="8077200" cy="11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Trigger configuration:</a:t>
                </a: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total energy sum in calorimeter: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Σ</m:t>
                    </m:r>
                  </m:oMath>
                </a14:m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-25000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clust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0.7xE</a:t>
                </a:r>
                <a:r>
                  <a:rPr lang="en-US" baseline="-25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beam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at least 3 clusters 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in PbWO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calorimeter; 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Energy in each cluster: 30 MeV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&lt;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sz="16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-250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clust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&lt;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0.8xE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beam 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rejects elastically scattered electrons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44604"/>
                <a:ext cx="8077200" cy="1162434"/>
              </a:xfrm>
              <a:prstGeom prst="rect">
                <a:avLst/>
              </a:prstGeom>
              <a:blipFill>
                <a:blip r:embed="rId2"/>
                <a:stretch>
                  <a:fillRect l="-157" t="-215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8262E7-15F1-9F4A-9DFB-7BF75C5C6782}"/>
                  </a:ext>
                </a:extLst>
              </p:cNvPr>
              <p:cNvSpPr txBox="1"/>
              <p:nvPr/>
            </p:nvSpPr>
            <p:spPr>
              <a:xfrm>
                <a:off x="152400" y="1922383"/>
                <a:ext cx="4875559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Large phase space for virtual photons,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*: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energy 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range of</a:t>
                </a:r>
                <a:r>
                  <a:rPr 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sz="1600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*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≈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[0.2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−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0.8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] </a:t>
                </a:r>
                <a:r>
                  <a:rPr lang="en-US" sz="1600" dirty="0" err="1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-25000" dirty="0" err="1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beam</a:t>
                </a:r>
                <a:r>
                  <a:rPr 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; 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latin typeface="Arial Narrow" panose="020B0604020202020204" pitchFamily="34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angular</m:t>
                    </m:r>
                    <m:r>
                      <m:rPr>
                        <m:nor/>
                      </m:rPr>
                      <a:rPr lang="en-US" sz="1600" dirty="0">
                        <a:latin typeface="Arial Narrow" panose="020B0604020202020204" pitchFamily="34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latin typeface="Arial Narrow" panose="020B0604020202020204" pitchFamily="34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range</m:t>
                    </m:r>
                    <m:r>
                      <a:rPr lang="de-DE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of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𝜗</m:t>
                    </m:r>
                  </m:oMath>
                </a14:m>
                <a:r>
                  <a:rPr lang="en-US" sz="1600" baseline="-25000" dirty="0">
                    <a:ea typeface="Cambria Math" panose="02040503050406030204" pitchFamily="18" charset="0"/>
                    <a:cs typeface="Arial Narrow" panose="020B0604020202020204" pitchFamily="34" charset="0"/>
                  </a:rPr>
                  <a:t>e’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≈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[0.4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16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-- 3.7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0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].             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provides X-particle production with a wide energy spread in the forward solid angle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8262E7-15F1-9F4A-9DFB-7BF75C5C6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22383"/>
                <a:ext cx="4875559" cy="1354217"/>
              </a:xfrm>
              <a:prstGeom prst="rect">
                <a:avLst/>
              </a:prstGeom>
              <a:blipFill>
                <a:blip r:embed="rId3"/>
                <a:stretch>
                  <a:fillRect l="-260" t="-1852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3D1F0B-256C-394A-A99A-7C268D15FF09}"/>
              </a:ext>
            </a:extLst>
          </p:cNvPr>
          <p:cNvSpPr txBox="1"/>
          <p:nvPr/>
        </p:nvSpPr>
        <p:spPr>
          <a:xfrm>
            <a:off x="228600" y="3516630"/>
            <a:ext cx="4495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Target to detector distance: L = 7.5 m provides a good (</a:t>
            </a:r>
            <a:r>
              <a:rPr lang="en-US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integrated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 detection efficiency in the      [3 - 60] MeV range.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FF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E</a:t>
            </a:r>
            <a:r>
              <a:rPr lang="en-US" sz="1600" baseline="-25000" dirty="0">
                <a:solidFill>
                  <a:srgbClr val="0000FF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e</a:t>
            </a:r>
            <a:r>
              <a:rPr lang="en-US" sz="1600" dirty="0">
                <a:solidFill>
                  <a:srgbClr val="0000FF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 = 2.2 and 3.3 GeV were </a:t>
            </a:r>
            <a:r>
              <a:rPr lang="en-US" sz="1600" dirty="0"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chosen</a:t>
            </a:r>
            <a:r>
              <a:rPr lang="en-US" sz="1600" dirty="0">
                <a:solidFill>
                  <a:schemeClr val="tx1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 for relative ease of scheduling during </a:t>
            </a:r>
            <a:r>
              <a:rPr lang="en-US" sz="1600" dirty="0"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CEBAF low-energy runs</a:t>
            </a:r>
            <a:r>
              <a:rPr lang="en-US" sz="1600" dirty="0">
                <a:solidFill>
                  <a:schemeClr val="tx1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. (There are limits in energy to each experimental hall at JLAB.)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B85AAC-6023-C24D-9546-ECC7107C2A53}"/>
              </a:ext>
            </a:extLst>
          </p:cNvPr>
          <p:cNvCxnSpPr>
            <a:cxnSpLocks/>
          </p:cNvCxnSpPr>
          <p:nvPr/>
        </p:nvCxnSpPr>
        <p:spPr>
          <a:xfrm>
            <a:off x="4724400" y="3751184"/>
            <a:ext cx="3810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1F29E91-078A-F541-B952-910FB829C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098030" cy="53339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Experimental Resolutions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5723"/>
            <a:ext cx="2057400" cy="365125"/>
          </a:xfrm>
        </p:spPr>
        <p:txBody>
          <a:bodyPr/>
          <a:lstStyle/>
          <a:p>
            <a:r>
              <a:rPr lang="en-US" sz="1000" dirty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/>
              <p:nvPr/>
            </p:nvSpPr>
            <p:spPr>
              <a:xfrm>
                <a:off x="228600" y="3733800"/>
                <a:ext cx="4953000" cy="1664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0000FF"/>
                    </a:solidFill>
                    <a:latin typeface="Arial Narrow" panose="020B0606020202030204" pitchFamily="34" charset="0"/>
                    <a:cs typeface="Arial Narrow" panose="020B0604020202020204" pitchFamily="34" charset="0"/>
                  </a:rPr>
                  <a:t>Coplanarity</a:t>
                </a:r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 (between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e</m:t>
                        </m:r>
                        <m:r>
                          <a:rPr lang="en-US" b="0" i="0" baseline="-25000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  and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baseline="-25000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e+</a:t>
                </a:r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  <a:cs typeface="Arial Narrow" panose="020B0604020202020204" pitchFamily="34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baseline="-25000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e-</a:t>
                </a:r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 ) vectors):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ϑ</m:t>
                    </m:r>
                    <m:r>
                      <a:rPr lang="en-US" b="0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φ</m:t>
                    </m:r>
                  </m:oMath>
                </a14:m>
                <a:r>
                  <a:rPr lang="en-US" baseline="-25000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 Narrow" panose="020B0604020202020204" pitchFamily="34" charset="0"/>
                  </a:rPr>
                  <a:t>= 0.9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6020202030204" pitchFamily="34" charset="0"/>
                    <a:cs typeface="Arial Narrow" panose="020B0604020202020204" pitchFamily="34" charset="0"/>
                  </a:rPr>
                  <a:t>0</a:t>
                </a:r>
                <a:r>
                  <a:rPr lang="en-US" dirty="0">
                    <a:latin typeface="Arial Narrow" panose="020B0606020202030204" pitchFamily="34" charset="0"/>
                    <a:cs typeface="Arial Narrow" panose="020B0604020202020204" pitchFamily="34" charset="0"/>
                  </a:rPr>
                  <a:t>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latin typeface="Arial Narrow" panose="020B0606020202030204" pitchFamily="34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important selection criterion for </a:t>
                </a:r>
                <a:r>
                  <a:rPr lang="en-US" sz="1600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multi-channel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and 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accidental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events;</a:t>
                </a:r>
                <a:endParaRPr lang="en-US" sz="1600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critical cut at low-mass range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(see next slides)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4953000" cy="1664815"/>
              </a:xfrm>
              <a:prstGeom prst="rect">
                <a:avLst/>
              </a:prstGeom>
              <a:blipFill>
                <a:blip r:embed="rId2"/>
                <a:stretch>
                  <a:fillRect l="-256" t="-758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B85AAC-6023-C24D-9546-ECC7107C2A53}"/>
              </a:ext>
            </a:extLst>
          </p:cNvPr>
          <p:cNvCxnSpPr>
            <a:cxnSpLocks/>
          </p:cNvCxnSpPr>
          <p:nvPr/>
        </p:nvCxnSpPr>
        <p:spPr>
          <a:xfrm>
            <a:off x="4953000" y="1371600"/>
            <a:ext cx="573795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364032-0728-3046-AC3D-FE2484CD7855}"/>
              </a:ext>
            </a:extLst>
          </p:cNvPr>
          <p:cNvCxnSpPr>
            <a:cxnSpLocks/>
          </p:cNvCxnSpPr>
          <p:nvPr/>
        </p:nvCxnSpPr>
        <p:spPr>
          <a:xfrm>
            <a:off x="5105400" y="4038600"/>
            <a:ext cx="5334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C04954-D826-FB4C-807E-2FF941DEE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3048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B4097-8466-CF47-BBED-855D1E085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62153"/>
            <a:ext cx="3062447" cy="3062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C55CB6-61F1-D04F-BCE6-A174E75C9B60}"/>
                  </a:ext>
                </a:extLst>
              </p:cNvPr>
              <p:cNvSpPr txBox="1"/>
              <p:nvPr/>
            </p:nvSpPr>
            <p:spPr>
              <a:xfrm>
                <a:off x="152400" y="609600"/>
                <a:ext cx="4953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Good energy resolution of PbWO</a:t>
                </a:r>
                <a:r>
                  <a:rPr lang="en-US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4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calorimeter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(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2.6% @ E=1 GeV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 and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m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target provide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powerful energy selection cut in this experiment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(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∆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E = 47 MeV @ 3.3 GeV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beam)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C55CB6-61F1-D04F-BCE6-A174E75C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"/>
                <a:ext cx="4953000" cy="1446550"/>
              </a:xfrm>
              <a:prstGeom prst="rect">
                <a:avLst/>
              </a:prstGeom>
              <a:blipFill>
                <a:blip r:embed="rId5"/>
                <a:stretch>
                  <a:fillRect l="-256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5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1"/>
            <a:ext cx="7098030" cy="53339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Experimental Resolutions (</a:t>
            </a:r>
            <a:r>
              <a:rPr lang="en-US" sz="2400" dirty="0">
                <a:solidFill>
                  <a:srgbClr val="C00000"/>
                </a:solidFill>
                <a:latin typeface="Arial Narrow"/>
                <a:ea typeface="Helvetica" charset="0"/>
                <a:cs typeface="Arial Narrow"/>
              </a:rPr>
              <a:t>invariant mass </a:t>
            </a:r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Arial Narrow"/>
                <a:ea typeface="Helvetica" charset="0"/>
                <a:cs typeface="Arial Narrow"/>
              </a:rPr>
              <a:t>vertex plane</a:t>
            </a:r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5723"/>
            <a:ext cx="2057400" cy="365125"/>
          </a:xfrm>
        </p:spPr>
        <p:txBody>
          <a:bodyPr/>
          <a:lstStyle/>
          <a:p>
            <a:r>
              <a:rPr lang="en-US" sz="1000" dirty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/>
              <p:nvPr/>
            </p:nvSpPr>
            <p:spPr>
              <a:xfrm>
                <a:off x="228600" y="813532"/>
                <a:ext cx="4876800" cy="1624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Invariant mass reconstruction (in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two ways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):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with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vertex, GEMs and PbWO</a:t>
                </a:r>
                <a:r>
                  <a:rPr lang="en-US" sz="1600" baseline="-250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calorimeter,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𝜎</m:t>
                    </m:r>
                  </m:oMath>
                </a14:m>
                <a:r>
                  <a:rPr lang="en-US" sz="1600" baseline="-250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m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&lt; 0.5 MeV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for X17 particle;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with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GEMs and PbWO</a:t>
                </a:r>
                <a:r>
                  <a:rPr lang="en-US" sz="1600" baseline="-250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calorimeter (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no vertex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).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U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sed to check if the “peak events” are coming from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the target.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13532"/>
                <a:ext cx="4876800" cy="1624868"/>
              </a:xfrm>
              <a:prstGeom prst="rect">
                <a:avLst/>
              </a:prstGeom>
              <a:blipFill>
                <a:blip r:embed="rId2"/>
                <a:stretch>
                  <a:fillRect l="-260" t="-155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B85AAC-6023-C24D-9546-ECC7107C2A53}"/>
              </a:ext>
            </a:extLst>
          </p:cNvPr>
          <p:cNvCxnSpPr>
            <a:cxnSpLocks/>
          </p:cNvCxnSpPr>
          <p:nvPr/>
        </p:nvCxnSpPr>
        <p:spPr>
          <a:xfrm>
            <a:off x="4439093" y="1447800"/>
            <a:ext cx="9144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364032-0728-3046-AC3D-FE2484CD7855}"/>
              </a:ext>
            </a:extLst>
          </p:cNvPr>
          <p:cNvCxnSpPr>
            <a:cxnSpLocks/>
          </p:cNvCxnSpPr>
          <p:nvPr/>
        </p:nvCxnSpPr>
        <p:spPr>
          <a:xfrm>
            <a:off x="4686300" y="1828800"/>
            <a:ext cx="1333500" cy="8382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830F299-847C-CD4D-89CD-4A27557F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4800"/>
            <a:ext cx="3581400" cy="3581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A194A2-5A57-9841-8AD1-1DF3799E2523}"/>
              </a:ext>
            </a:extLst>
          </p:cNvPr>
          <p:cNvSpPr txBox="1"/>
          <p:nvPr/>
        </p:nvSpPr>
        <p:spPr>
          <a:xfrm>
            <a:off x="152400" y="3039070"/>
            <a:ext cx="510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The two GEM planes (with PbWO</a:t>
            </a:r>
            <a:r>
              <a:rPr lang="en-US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 will effectively discriminate events not originating from the target </a:t>
            </a:r>
          </a:p>
          <a:p>
            <a:pPr>
              <a:buClr>
                <a:srgbClr val="C00000"/>
              </a:buClr>
              <a:buSzPct val="75000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    (</a:t>
            </a:r>
            <a:r>
              <a:rPr lang="en-US" i="1" dirty="0">
                <a:latin typeface="Arial Narrow" panose="020B0604020202020204" pitchFamily="34" charset="0"/>
                <a:cs typeface="Arial Narrow" panose="020B0604020202020204" pitchFamily="34" charset="0"/>
              </a:rPr>
              <a:t>e.g.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from the vacuum chamber exit window).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DFAD41-18DC-814D-A0EB-94FDE733D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3048000" cy="2895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E89A39-3295-8548-B2CB-8D47AB28753E}"/>
              </a:ext>
            </a:extLst>
          </p:cNvPr>
          <p:cNvCxnSpPr>
            <a:cxnSpLocks/>
          </p:cNvCxnSpPr>
          <p:nvPr/>
        </p:nvCxnSpPr>
        <p:spPr>
          <a:xfrm>
            <a:off x="5029200" y="3886200"/>
            <a:ext cx="2667000" cy="144780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0B14D9-08FF-544C-A13A-C14D486E32DA}"/>
              </a:ext>
            </a:extLst>
          </p:cNvPr>
          <p:cNvSpPr txBox="1"/>
          <p:nvPr/>
        </p:nvSpPr>
        <p:spPr>
          <a:xfrm>
            <a:off x="228600" y="4514671"/>
            <a:ext cx="487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75000"/>
              <a:defRPr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However, in  this experiment the GEMs are not designed to measure the “decay length”. </a:t>
            </a:r>
          </a:p>
          <a:p>
            <a:pPr>
              <a:buClr>
                <a:srgbClr val="C00000"/>
              </a:buClr>
              <a:buSzPct val="75000"/>
              <a:defRPr/>
            </a:pPr>
            <a:r>
              <a:rPr lang="en-US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Thus, this is not a “displaced vertex” search.</a:t>
            </a:r>
          </a:p>
        </p:txBody>
      </p:sp>
    </p:spTree>
    <p:extLst>
      <p:ext uri="{BB962C8B-B14F-4D97-AF65-F5344CB8AC3E}">
        <p14:creationId xmlns:p14="http://schemas.microsoft.com/office/powerpoint/2010/main" val="147695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0"/>
            <a:ext cx="7098030" cy="609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Physics Background Simulations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D487EA6-E2C0-5442-91AA-EB280AD76216}" type="slidenum">
              <a:rPr lang="en-US" sz="1000" smtClean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13</a:t>
            </a:fld>
            <a:endParaRPr lang="en-US" sz="1000" dirty="0"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726A96A-8C9F-6C4A-82D1-A2F070A65E7D}"/>
              </a:ext>
            </a:extLst>
          </p:cNvPr>
          <p:cNvSpPr txBox="1">
            <a:spLocks/>
          </p:cNvSpPr>
          <p:nvPr/>
        </p:nvSpPr>
        <p:spPr>
          <a:xfrm>
            <a:off x="152400" y="762000"/>
            <a:ext cx="6477000" cy="22129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SzPct val="90000"/>
              <a:buFont typeface="Wingdings" charset="0"/>
              <a:buChar char="§"/>
            </a:pPr>
            <a:r>
              <a:rPr lang="en-US" sz="1800" kern="0" dirty="0">
                <a:latin typeface="Arial Narrow" charset="0"/>
              </a:rPr>
              <a:t>Physics background was simulated in </a:t>
            </a:r>
            <a:r>
              <a:rPr lang="en-US" sz="1800" kern="0" dirty="0">
                <a:solidFill>
                  <a:srgbClr val="0000FF"/>
                </a:solidFill>
                <a:latin typeface="Arial Narrow" charset="0"/>
              </a:rPr>
              <a:t>two different </a:t>
            </a:r>
            <a:r>
              <a:rPr lang="en-US" sz="1800" kern="0" dirty="0">
                <a:latin typeface="Arial Narrow" charset="0"/>
              </a:rPr>
              <a:t>ways</a:t>
            </a:r>
            <a:r>
              <a:rPr lang="en-US" sz="1800" kern="0" dirty="0">
                <a:solidFill>
                  <a:srgbClr val="C00000"/>
                </a:solidFill>
                <a:latin typeface="Arial Narrow" charset="0"/>
              </a:rPr>
              <a:t>:</a:t>
            </a:r>
            <a:endParaRPr lang="en-US" sz="1800" kern="0" dirty="0">
              <a:latin typeface="Arial Narrow" charset="0"/>
            </a:endParaRPr>
          </a:p>
          <a:p>
            <a:pPr marL="800100" lvl="1" indent="-342900">
              <a:buClr>
                <a:srgbClr val="002060"/>
              </a:buClr>
              <a:buSzPct val="75000"/>
              <a:buFont typeface="+mj-lt"/>
              <a:buAutoNum type="arabicParenR"/>
            </a:pPr>
            <a:r>
              <a:rPr lang="en-US" sz="1600" kern="0" dirty="0">
                <a:latin typeface="Arial Narrow" charset="0"/>
              </a:rPr>
              <a:t>Using a GEANT4</a:t>
            </a:r>
            <a:r>
              <a:rPr lang="en-US" sz="1600" kern="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600" kern="0" dirty="0">
                <a:latin typeface="Arial Narrow" charset="0"/>
              </a:rPr>
              <a:t>based MC simulation package.</a:t>
            </a:r>
          </a:p>
          <a:p>
            <a:pPr marL="800100" lvl="1" indent="-342900">
              <a:buClr>
                <a:srgbClr val="002060"/>
              </a:buClr>
              <a:buSzPct val="75000"/>
              <a:buFont typeface="+mj-lt"/>
              <a:buAutoNum type="arabicParenR"/>
            </a:pPr>
            <a:r>
              <a:rPr lang="en-US" sz="1600" kern="0" dirty="0">
                <a:solidFill>
                  <a:srgbClr val="FF0000"/>
                </a:solidFill>
                <a:latin typeface="Arial Narrow" charset="0"/>
              </a:rPr>
              <a:t>Using the MADGRAPH5</a:t>
            </a:r>
            <a:r>
              <a:rPr lang="en-US" sz="1600" kern="0" dirty="0">
                <a:latin typeface="Arial Narrow" charset="0"/>
              </a:rPr>
              <a:t> </a:t>
            </a:r>
            <a:r>
              <a:rPr lang="en-US" sz="1600" kern="0" dirty="0">
                <a:solidFill>
                  <a:srgbClr val="0000FF"/>
                </a:solidFill>
                <a:latin typeface="Arial Narrow" charset="0"/>
              </a:rPr>
              <a:t>EM event generator </a:t>
            </a:r>
            <a:r>
              <a:rPr lang="en-US" sz="1600" kern="0" dirty="0">
                <a:latin typeface="Arial Narrow" charset="0"/>
              </a:rPr>
              <a:t>and GEANT4 for secondary interaction while tracking included processes such as:</a:t>
            </a:r>
          </a:p>
          <a:p>
            <a:pPr marL="1200150" lvl="2" indent="-342900">
              <a:buClr>
                <a:srgbClr val="002060"/>
              </a:buClr>
              <a:buSzPct val="75000"/>
              <a:buFont typeface="+mj-lt"/>
              <a:buAutoNum type="alphaLcParenR"/>
            </a:pPr>
            <a:r>
              <a:rPr lang="en-US" sz="1500" kern="0" dirty="0">
                <a:solidFill>
                  <a:srgbClr val="0000FF"/>
                </a:solidFill>
                <a:latin typeface="Arial Narrow" charset="0"/>
              </a:rPr>
              <a:t>Bethe-</a:t>
            </a:r>
            <a:r>
              <a:rPr lang="en-US" sz="1500" kern="0" dirty="0" err="1">
                <a:solidFill>
                  <a:srgbClr val="0000FF"/>
                </a:solidFill>
                <a:latin typeface="Arial Narrow" charset="0"/>
              </a:rPr>
              <a:t>Heitler</a:t>
            </a:r>
            <a:endParaRPr lang="en-US" sz="1500" kern="0" dirty="0">
              <a:solidFill>
                <a:srgbClr val="0000FF"/>
              </a:solidFill>
              <a:latin typeface="Arial Narrow" charset="0"/>
            </a:endParaRPr>
          </a:p>
          <a:p>
            <a:pPr marL="1200150" lvl="2" indent="-342900">
              <a:buClr>
                <a:srgbClr val="002060"/>
              </a:buClr>
              <a:buSzPct val="75000"/>
              <a:buFont typeface="+mj-lt"/>
              <a:buAutoNum type="alphaLcParenR"/>
            </a:pPr>
            <a:r>
              <a:rPr lang="en-US" sz="1500" kern="0" dirty="0">
                <a:solidFill>
                  <a:srgbClr val="0000FF"/>
                </a:solidFill>
                <a:latin typeface="Arial Narrow" charset="0"/>
              </a:rPr>
              <a:t>Radiative and</a:t>
            </a:r>
          </a:p>
          <a:p>
            <a:pPr marL="1200150" lvl="2" indent="-342900">
              <a:buClr>
                <a:srgbClr val="002060"/>
              </a:buClr>
              <a:buSzPct val="75000"/>
              <a:buFont typeface="+mj-lt"/>
              <a:buAutoNum type="alphaLcParenR"/>
            </a:pPr>
            <a:r>
              <a:rPr lang="en-US" sz="1500" kern="0" dirty="0">
                <a:solidFill>
                  <a:srgbClr val="0000FF"/>
                </a:solidFill>
                <a:latin typeface="Arial Narrow" charset="0"/>
              </a:rPr>
              <a:t>Interference between them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6">
                <a:extLst>
                  <a:ext uri="{FF2B5EF4-FFF2-40B4-BE49-F238E27FC236}">
                    <a16:creationId xmlns:a16="http://schemas.microsoft.com/office/drawing/2014/main" id="{79E1BDC3-6343-5148-BA73-8E1C8042A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88" y="3124200"/>
                <a:ext cx="5891212" cy="1524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100000"/>
                  <a:buFont typeface="+mj-lt"/>
                  <a:buAutoNum type="arabicParenR"/>
                </a:pP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GEANT4</a:t>
                </a:r>
                <a:r>
                  <a:rPr lang="en-US" sz="1600" kern="0" dirty="0">
                    <a:latin typeface="Arial Narrow" charset="0"/>
                  </a:rPr>
                  <a:t> based Monte Carlo background simulations: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 err="1">
                    <a:latin typeface="Arial Narrow" charset="0"/>
                  </a:rPr>
                  <a:t>PRad</a:t>
                </a:r>
                <a:r>
                  <a:rPr lang="en-US" sz="1400" kern="0" dirty="0">
                    <a:latin typeface="Arial Narrow" charset="0"/>
                  </a:rPr>
                  <a:t> experimental setup was adapted for these simulations;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latin typeface="Arial Narrow" charset="0"/>
                  </a:rPr>
                  <a:t>all physics processes activated in GEANT;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latin typeface="Arial Narrow" charset="0"/>
                  </a:rPr>
                  <a:t>large number of beam electrons pass through the target;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latin typeface="Arial Narrow" charset="0"/>
                  </a:rPr>
                  <a:t>events with </a:t>
                </a:r>
                <a:r>
                  <a:rPr lang="en-US" sz="1400" kern="0" dirty="0" err="1">
                    <a:latin typeface="Arial Narrow" charset="0"/>
                  </a:rPr>
                  <a:t>N</a:t>
                </a:r>
                <a:r>
                  <a:rPr lang="en-US" sz="1400" kern="0" baseline="-25000" dirty="0" err="1">
                    <a:latin typeface="Arial Narrow" charset="0"/>
                  </a:rPr>
                  <a:t>cluster</a:t>
                </a:r>
                <a:r>
                  <a:rPr lang="en-US" sz="1400" kern="0" dirty="0"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sz="1400" kern="0" dirty="0">
                    <a:latin typeface="Arial Narrow" charset="0"/>
                  </a:rPr>
                  <a:t>were analyzed in the same way as the signals.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endParaRPr lang="en-US" sz="1600" kern="0" dirty="0">
                  <a:latin typeface="Arial Narrow" charset="0"/>
                </a:endParaRPr>
              </a:p>
            </p:txBody>
          </p:sp>
        </mc:Choice>
        <mc:Fallback>
          <p:sp>
            <p:nvSpPr>
              <p:cNvPr id="13" name="Text Placeholder 6">
                <a:extLst>
                  <a:ext uri="{FF2B5EF4-FFF2-40B4-BE49-F238E27FC236}">
                    <a16:creationId xmlns:a16="http://schemas.microsoft.com/office/drawing/2014/main" id="{79E1BDC3-6343-5148-BA73-8E1C8042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3124200"/>
                <a:ext cx="5891212" cy="1524000"/>
              </a:xfrm>
              <a:prstGeom prst="rect">
                <a:avLst/>
              </a:prstGeom>
              <a:blipFill>
                <a:blip r:embed="rId2"/>
                <a:stretch>
                  <a:fillRect l="-43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F7594D-E1C3-A214-ABFB-BC268A3AFBB9}"/>
              </a:ext>
            </a:extLst>
          </p:cNvPr>
          <p:cNvSpPr/>
          <p:nvPr/>
        </p:nvSpPr>
        <p:spPr>
          <a:xfrm>
            <a:off x="144985" y="4876800"/>
            <a:ext cx="5951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90000"/>
              <a:buFont typeface="+mj-lt"/>
              <a:buAutoNum type="arabicParenR" startAt="2"/>
            </a:pPr>
            <a:r>
              <a:rPr lang="en-US" kern="0" dirty="0">
                <a:solidFill>
                  <a:srgbClr val="C00000"/>
                </a:solidFill>
                <a:latin typeface="Arial Narrow" charset="0"/>
              </a:rPr>
              <a:t>MadGraph5</a:t>
            </a:r>
            <a:r>
              <a:rPr lang="en-US" kern="0" dirty="0">
                <a:latin typeface="Arial Narrow" charset="0"/>
              </a:rPr>
              <a:t> EM event generator-based background simulations: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sz="1600" kern="0" dirty="0">
                <a:latin typeface="Arial Narrow" charset="0"/>
              </a:rPr>
              <a:t>  yield large statistics (~2M) for </a:t>
            </a:r>
            <a:r>
              <a:rPr lang="en-US" sz="1600" kern="0" dirty="0">
                <a:solidFill>
                  <a:srgbClr val="C00000"/>
                </a:solidFill>
                <a:latin typeface="Arial Narrow" charset="0"/>
              </a:rPr>
              <a:t>trident events</a:t>
            </a:r>
            <a:r>
              <a:rPr lang="en-US" sz="1600" kern="0" dirty="0">
                <a:latin typeface="Arial Narrow" charset="0"/>
              </a:rPr>
              <a:t>;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sz="1600" kern="0" dirty="0">
                <a:latin typeface="Arial Narrow" charset="0"/>
              </a:rPr>
              <a:t>  these events were fed into the GEANT MC simulation package;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sz="1600" kern="0" dirty="0">
                <a:latin typeface="Arial Narrow" charset="0"/>
              </a:rPr>
              <a:t>  same analysis procedure was applied for these events as above.</a:t>
            </a:r>
            <a:endParaRPr lang="en-US" kern="0" dirty="0">
              <a:latin typeface="Arial Narrow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050A0-AC2B-0644-11B1-5E53A5D5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09" y="2967087"/>
            <a:ext cx="1673691" cy="1147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C3AE6-6BEE-9281-68D4-DD287ABD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007" y="4724400"/>
            <a:ext cx="1545793" cy="1271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26F5E-B568-BF11-C392-4BA2F85D4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028432"/>
            <a:ext cx="1595082" cy="1105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7FB47D-D75A-B538-FCF5-67D2A35E4FD8}"/>
              </a:ext>
            </a:extLst>
          </p:cNvPr>
          <p:cNvSpPr txBox="1"/>
          <p:nvPr/>
        </p:nvSpPr>
        <p:spPr>
          <a:xfrm>
            <a:off x="7510072" y="2133600"/>
            <a:ext cx="12529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X production 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E1C01-E435-681C-DFF8-4A01524217EC}"/>
              </a:ext>
            </a:extLst>
          </p:cNvPr>
          <p:cNvSpPr txBox="1"/>
          <p:nvPr/>
        </p:nvSpPr>
        <p:spPr>
          <a:xfrm>
            <a:off x="7738672" y="4191000"/>
            <a:ext cx="9481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Rad tridents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109BC-BE33-FF9B-E8A0-8DF6EAFB564B}"/>
              </a:ext>
            </a:extLst>
          </p:cNvPr>
          <p:cNvSpPr txBox="1"/>
          <p:nvPr/>
        </p:nvSpPr>
        <p:spPr>
          <a:xfrm>
            <a:off x="7738672" y="6019800"/>
            <a:ext cx="94812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Bethe-</a:t>
            </a:r>
            <a:r>
              <a:rPr lang="en-US" sz="1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Heitler</a:t>
            </a:r>
            <a:r>
              <a:rPr lang="en-US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6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C89C6B9-C828-D575-B5ED-D5795F070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58029" y="1689420"/>
            <a:ext cx="5809772" cy="3873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-1"/>
                <a:ext cx="7624015" cy="1292545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Physics Background Simulations</a:t>
                </a:r>
                <a:br>
                  <a:rPr lang="en-US" sz="24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</a:br>
                <a:r>
                  <a:rPr lang="en-US" sz="2200" dirty="0">
                    <a:solidFill>
                      <a:schemeClr val="tx1"/>
                    </a:solidFill>
                    <a:latin typeface="Arial Narrow"/>
                    <a:ea typeface="Helvetica" charset="0"/>
                    <a:cs typeface="Arial Narrow"/>
                  </a:rPr>
                  <a:t>(fit and scaled to beam time, with coupling constant</a:t>
                </a:r>
                <a:r>
                  <a:rPr lang="en-US" sz="22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baseline="30000" dirty="0">
                    <a:solidFill>
                      <a:srgbClr val="C00000"/>
                    </a:solidFill>
                    <a:latin typeface="Arial Narrow" pitchFamily="34" charset="0"/>
                  </a:rPr>
                  <a:t>2</a:t>
                </a:r>
                <a:r>
                  <a:rPr lang="en-US" sz="2200" b="1" dirty="0">
                    <a:solidFill>
                      <a:srgbClr val="C00000"/>
                    </a:solidFill>
                    <a:latin typeface="Arial Narrow" pitchFamily="34" charset="0"/>
                  </a:rPr>
                  <a:t> = 1.0x10</a:t>
                </a:r>
                <a:r>
                  <a:rPr lang="en-US" sz="2200" b="1" baseline="30000" dirty="0">
                    <a:solidFill>
                      <a:srgbClr val="C00000"/>
                    </a:solidFill>
                    <a:latin typeface="Arial Narrow" pitchFamily="34" charset="0"/>
                  </a:rPr>
                  <a:t>-6</a:t>
                </a:r>
                <a:r>
                  <a:rPr lang="en-US" sz="22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 )</a:t>
                </a:r>
                <a:br>
                  <a:rPr lang="en-US" sz="22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</a:br>
                <a:r>
                  <a:rPr lang="en-US" sz="22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(</a:t>
                </a:r>
                <a:r>
                  <a:rPr lang="en-US" sz="2200" dirty="0">
                    <a:solidFill>
                      <a:srgbClr val="0000FF"/>
                    </a:solidFill>
                    <a:latin typeface="Arial Narrow" pitchFamily="34" charset="0"/>
                  </a:rPr>
                  <a:t>for illustration purposes only</a:t>
                </a:r>
                <a:r>
                  <a:rPr lang="en-US" sz="22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-1"/>
                <a:ext cx="7624015" cy="1292545"/>
              </a:xfrm>
              <a:blipFill>
                <a:blip r:embed="rId3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D487EA6-E2C0-5442-91AA-EB280AD76216}" type="slidenum">
              <a:rPr lang="en-US" sz="1000" smtClean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14</a:t>
            </a:fld>
            <a:endParaRPr lang="en-US" sz="1000" dirty="0"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7FDBB30-EDC9-5AA7-7FE3-D5BD71B870BE}"/>
              </a:ext>
            </a:extLst>
          </p:cNvPr>
          <p:cNvSpPr txBox="1">
            <a:spLocks/>
          </p:cNvSpPr>
          <p:nvPr/>
        </p:nvSpPr>
        <p:spPr>
          <a:xfrm>
            <a:off x="76200" y="3048000"/>
            <a:ext cx="4114800" cy="3505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SzPct val="75000"/>
              <a:buFont typeface="Wingdings" charset="0"/>
              <a:buChar char="§"/>
            </a:pPr>
            <a:endParaRPr lang="en-US" sz="1800" kern="0" dirty="0">
              <a:latin typeface="Arial Narro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91CD49-7436-10CD-8BC1-2137BEF69C71}"/>
                  </a:ext>
                </a:extLst>
              </p:cNvPr>
              <p:cNvSpPr txBox="1"/>
              <p:nvPr/>
            </p:nvSpPr>
            <p:spPr>
              <a:xfrm>
                <a:off x="32545" y="2152233"/>
                <a:ext cx="3286477" cy="252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700" dirty="0">
                    <a:latin typeface="Arial Narrow" panose="020B0606020202030204" pitchFamily="34" charset="0"/>
                  </a:rPr>
                  <a:t>The simulated hybrid background </a:t>
                </a:r>
              </a:p>
              <a:p>
                <a:pPr>
                  <a:buClr>
                    <a:srgbClr val="C00000"/>
                  </a:buClr>
                  <a:buSzPct val="75000"/>
                </a:pPr>
                <a:r>
                  <a:rPr lang="en-US" sz="1700" dirty="0">
                    <a:latin typeface="Arial Narrow" panose="020B0606020202030204" pitchFamily="34" charset="0"/>
                  </a:rPr>
                  <a:t>       was scaled to  30 days of beam </a:t>
                </a:r>
              </a:p>
              <a:p>
                <a:pPr>
                  <a:buClr>
                    <a:srgbClr val="C00000"/>
                  </a:buClr>
                  <a:buSzPct val="75000"/>
                </a:pPr>
                <a:r>
                  <a:rPr lang="en-US" sz="1700" dirty="0">
                    <a:latin typeface="Arial Narrow" panose="020B0606020202030204" pitchFamily="34" charset="0"/>
                  </a:rPr>
                  <a:t>       time, with </a:t>
                </a:r>
              </a:p>
              <a:p>
                <a:pPr>
                  <a:buClr>
                    <a:srgbClr val="C00000"/>
                  </a:buClr>
                  <a:buSzPct val="75000"/>
                </a:pPr>
                <a:r>
                  <a:rPr lang="en-US" sz="1700" dirty="0">
                    <a:latin typeface="Arial Narrow" panose="020B0606020202030204" pitchFamily="34" charset="0"/>
                  </a:rPr>
                  <a:t>       </a:t>
                </a:r>
                <a:r>
                  <a:rPr lang="en-US" sz="1700" dirty="0" err="1">
                    <a:latin typeface="Arial Narrow" panose="020B0606020202030204" pitchFamily="34" charset="0"/>
                  </a:rPr>
                  <a:t>I</a:t>
                </a:r>
                <a:r>
                  <a:rPr lang="en-US" sz="1700" baseline="-25000" dirty="0" err="1">
                    <a:latin typeface="Arial Narrow" panose="020B0606020202030204" pitchFamily="34" charset="0"/>
                  </a:rPr>
                  <a:t>e</a:t>
                </a:r>
                <a:r>
                  <a:rPr lang="en-US" sz="1700" dirty="0">
                    <a:latin typeface="Arial Narrow" panose="020B0606020202030204" pitchFamily="34" charset="0"/>
                  </a:rPr>
                  <a:t> = 100 </a:t>
                </a:r>
                <a:r>
                  <a:rPr lang="en-US" sz="1700" dirty="0" err="1">
                    <a:latin typeface="Arial Narrow" panose="020B0606020202030204" pitchFamily="34" charset="0"/>
                  </a:rPr>
                  <a:t>nA</a:t>
                </a:r>
                <a:r>
                  <a:rPr lang="en-US" sz="1700" dirty="0">
                    <a:latin typeface="Arial Narrow" panose="020B0606020202030204" pitchFamily="34" charset="0"/>
                  </a:rPr>
                  <a:t>, 1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700" dirty="0">
                    <a:latin typeface="Arial Narrow" panose="020B0606020202030204" pitchFamily="34" charset="0"/>
                  </a:rPr>
                  <a:t>m 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73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Ta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181</a:t>
                </a:r>
                <a:r>
                  <a:rPr lang="en-US" sz="1700" dirty="0">
                    <a:latin typeface="Arial Narrow" panose="020B0606020202030204" pitchFamily="34" charset="0"/>
                  </a:rPr>
                  <a:t> target</a:t>
                </a:r>
              </a:p>
              <a:p>
                <a:pPr>
                  <a:buClr>
                    <a:srgbClr val="C00000"/>
                  </a:buClr>
                  <a:buSzPct val="75000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</a:pPr>
                <a:endParaRPr lang="en-US" dirty="0">
                  <a:latin typeface="Arial Narrow" panose="020B060602020203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90000"/>
                  <a:buFont typeface="Wingdings" pitchFamily="2" charset="2"/>
                  <a:buChar char="§"/>
                </a:pPr>
                <a:r>
                  <a:rPr lang="en-US" dirty="0">
                    <a:latin typeface="Arial Narrow" panose="020B0606020202030204" pitchFamily="34" charset="0"/>
                  </a:rPr>
                  <a:t>projected signal events with </a:t>
                </a:r>
              </a:p>
              <a:p>
                <a:pPr>
                  <a:buClr>
                    <a:srgbClr val="C00000"/>
                  </a:buClr>
                  <a:buSzPct val="90000"/>
                </a:pPr>
                <a:r>
                  <a:rPr lang="en-US" dirty="0">
                    <a:latin typeface="Arial Narrow" panose="020B0606020202030204" pitchFamily="34" charset="0"/>
                  </a:rPr>
                  <a:t>     coupling constant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 Narrow" pitchFamily="34" charset="0"/>
                  </a:rPr>
                  <a:t> </a:t>
                </a:r>
                <a:r>
                  <a:rPr lang="en-US" b="1" baseline="30000" dirty="0">
                    <a:solidFill>
                      <a:srgbClr val="C00000"/>
                    </a:solidFill>
                    <a:latin typeface="Arial Narrow" pitchFamily="34" charset="0"/>
                  </a:rPr>
                  <a:t>2</a:t>
                </a:r>
                <a:r>
                  <a:rPr lang="en-US" b="1" dirty="0">
                    <a:solidFill>
                      <a:srgbClr val="C00000"/>
                    </a:solidFill>
                    <a:latin typeface="Arial Narrow" pitchFamily="34" charset="0"/>
                  </a:rPr>
                  <a:t> = 1.0x10</a:t>
                </a:r>
                <a:r>
                  <a:rPr lang="en-US" b="1" baseline="30000" dirty="0">
                    <a:solidFill>
                      <a:srgbClr val="C00000"/>
                    </a:solidFill>
                    <a:latin typeface="Arial Narrow" pitchFamily="34" charset="0"/>
                  </a:rPr>
                  <a:t>-6</a:t>
                </a:r>
                <a:r>
                  <a:rPr lang="en-US" b="1" dirty="0">
                    <a:solidFill>
                      <a:srgbClr val="C00000"/>
                    </a:solidFill>
                    <a:latin typeface="Arial Narrow" pitchFamily="34" charset="0"/>
                  </a:rPr>
                  <a:t> </a:t>
                </a:r>
              </a:p>
              <a:p>
                <a:pPr>
                  <a:buClr>
                    <a:srgbClr val="C00000"/>
                  </a:buClr>
                  <a:buSzPct val="90000"/>
                </a:pPr>
                <a:endParaRPr lang="en-US" b="1" dirty="0">
                  <a:solidFill>
                    <a:srgbClr val="C00000"/>
                  </a:solidFill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91CD49-7436-10CD-8BC1-2137BEF69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" y="2152233"/>
                <a:ext cx="3286477" cy="2523768"/>
              </a:xfrm>
              <a:prstGeom prst="rect">
                <a:avLst/>
              </a:prstGeom>
              <a:blipFill>
                <a:blip r:embed="rId4"/>
                <a:stretch>
                  <a:fillRect l="-769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15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0"/>
            <a:ext cx="709803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Estimated Beam Time and Statistics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D487EA6-E2C0-5442-91AA-EB280AD76216}" type="slidenum">
              <a:rPr lang="en-US" sz="1000" smtClean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15</a:t>
            </a:fld>
            <a:endParaRPr lang="en-US" sz="1000" dirty="0"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7">
                <a:extLst>
                  <a:ext uri="{FF2B5EF4-FFF2-40B4-BE49-F238E27FC236}">
                    <a16:creationId xmlns:a16="http://schemas.microsoft.com/office/drawing/2014/main" id="{2F3A72B3-B84F-D64A-98DD-3CBEFC5CD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99" y="685800"/>
                <a:ext cx="7543801" cy="2200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285750" indent="-285750" eaLnBrk="1" hangingPunct="1">
                  <a:buClr>
                    <a:srgbClr val="FF0066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Target: </a:t>
                </a:r>
                <a:r>
                  <a:rPr lang="en-US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73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Ta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181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; thickness: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μ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 (t = 2.4x10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-4 </a:t>
                </a:r>
                <a:r>
                  <a:rPr lang="en-US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r.l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.),     N</a:t>
                </a:r>
                <a:r>
                  <a:rPr lang="en-US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tgt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= 0.56x10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19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atoms/cm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2</a:t>
                </a: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n-US" sz="1700" dirty="0">
                    <a:latin typeface="Arial Narrow" pitchFamily="34" charset="0"/>
                    <a:cs typeface="+mn-cs"/>
                  </a:rPr>
                  <a:t>      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for </a:t>
                </a:r>
                <a:r>
                  <a:rPr lang="en-US" sz="1600" dirty="0" err="1">
                    <a:latin typeface="Arial Narrow" pitchFamily="34" charset="0"/>
                    <a:cs typeface="+mn-cs"/>
                  </a:rPr>
                  <a:t>E</a:t>
                </a:r>
                <a:r>
                  <a:rPr lang="en-US" sz="1600" baseline="-25000" dirty="0" err="1">
                    <a:latin typeface="Arial Narrow" pitchFamily="34" charset="0"/>
                    <a:cs typeface="+mn-cs"/>
                  </a:rPr>
                  <a:t>e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 = 3.3 GeV and </a:t>
                </a:r>
                <a:r>
                  <a:rPr lang="en-US" sz="1600" dirty="0" err="1">
                    <a:latin typeface="Arial Narrow" pitchFamily="34" charset="0"/>
                    <a:cs typeface="+mn-cs"/>
                  </a:rPr>
                  <a:t>I</a:t>
                </a:r>
                <a:r>
                  <a:rPr lang="en-US" sz="1600" baseline="-25000" dirty="0" err="1">
                    <a:latin typeface="Arial Narrow" pitchFamily="34" charset="0"/>
                    <a:cs typeface="+mn-cs"/>
                  </a:rPr>
                  <a:t>e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 = 100 </a:t>
                </a:r>
                <a:r>
                  <a:rPr lang="en-US" sz="1600" dirty="0" err="1">
                    <a:latin typeface="Arial Narrow" pitchFamily="34" charset="0"/>
                    <a:cs typeface="+mn-cs"/>
                  </a:rPr>
                  <a:t>nA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   (N</a:t>
                </a:r>
                <a:r>
                  <a:rPr lang="en-US" sz="1600" i="1" baseline="-25000" dirty="0">
                    <a:latin typeface="Arial Narrow" pitchFamily="34" charset="0"/>
                    <a:cs typeface="+mn-cs"/>
                  </a:rPr>
                  <a:t>e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 = 6.25x10</a:t>
                </a:r>
                <a:r>
                  <a:rPr lang="en-US" sz="1600" baseline="30000" dirty="0">
                    <a:latin typeface="Arial Narrow" pitchFamily="34" charset="0"/>
                    <a:cs typeface="+mn-cs"/>
                  </a:rPr>
                  <a:t>11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  e</a:t>
                </a:r>
                <a:r>
                  <a:rPr lang="en-US" sz="1600" baseline="30000" dirty="0">
                    <a:latin typeface="Arial Narrow" pitchFamily="34" charset="0"/>
                    <a:cs typeface="+mn-cs"/>
                  </a:rPr>
                  <a:t>-</a:t>
                </a:r>
                <a:r>
                  <a:rPr lang="en-US" sz="1600" dirty="0">
                    <a:latin typeface="Arial Narrow" pitchFamily="34" charset="0"/>
                    <a:cs typeface="+mn-cs"/>
                  </a:rPr>
                  <a:t>/s), </a:t>
                </a: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n-US" sz="1700" dirty="0">
                    <a:latin typeface="Arial Narrow" pitchFamily="34" charset="0"/>
                    <a:cs typeface="+mn-cs"/>
                  </a:rPr>
                  <a:t>       </a:t>
                </a:r>
              </a:p>
              <a:p>
                <a:pPr eaLnBrk="1" hangingPunct="1">
                  <a:buClr>
                    <a:srgbClr val="FF0066"/>
                  </a:buClr>
                  <a:buSzPct val="120000"/>
                  <a:defRPr/>
                </a:pPr>
                <a:r>
                  <a:rPr lang="en-US" sz="1700" dirty="0">
                    <a:latin typeface="Arial Narrow" pitchFamily="34" charset="0"/>
                    <a:cs typeface="+mn-cs"/>
                  </a:rPr>
                  <a:t>      Example: the estimated </a:t>
                </a:r>
                <a:r>
                  <a:rPr lang="en-US" sz="1700" dirty="0">
                    <a:solidFill>
                      <a:srgbClr val="0000FF"/>
                    </a:solidFill>
                    <a:latin typeface="Arial Narrow" pitchFamily="34" charset="0"/>
                    <a:cs typeface="+mn-cs"/>
                  </a:rPr>
                  <a:t>X17 production rate (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vs.</a:t>
                </a:r>
                <a:r>
                  <a:rPr lang="en-US" sz="1700" dirty="0">
                    <a:solidFill>
                      <a:srgbClr val="0000FF"/>
                    </a:solidFill>
                    <a:latin typeface="Arial Narrow" pitchFamily="34" charset="0"/>
                    <a:cs typeface="+mn-cs"/>
                  </a:rPr>
                  <a:t> </a:t>
                </a:r>
                <a:r>
                  <a:rPr lang="en-US" sz="1200" dirty="0">
                    <a:latin typeface="Arial Narrow" panose="020B0606020202030204" pitchFamily="34" charset="0"/>
                  </a:rPr>
                  <a:t>J. D. </a:t>
                </a:r>
                <a:r>
                  <a:rPr lang="en-US" sz="1200" dirty="0" err="1">
                    <a:latin typeface="Arial Narrow" panose="020B0606020202030204" pitchFamily="34" charset="0"/>
                  </a:rPr>
                  <a:t>Bjorken</a:t>
                </a:r>
                <a:r>
                  <a:rPr lang="en-US" sz="1200" dirty="0">
                    <a:latin typeface="Arial Narrow" panose="020B0606020202030204" pitchFamily="34" charset="0"/>
                  </a:rPr>
                  <a:t>, et al. Phys. Rev. D, 80:075018. 2009</a:t>
                </a:r>
                <a:r>
                  <a:rPr lang="en-US" sz="1600" dirty="0">
                    <a:latin typeface="Arial Narrow" panose="020B0606020202030204" pitchFamily="34" charset="0"/>
                  </a:rPr>
                  <a:t>)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:</a:t>
                </a: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endParaRPr lang="en-US" sz="1700" dirty="0">
                  <a:latin typeface="Arial Narrow" pitchFamily="34" charset="0"/>
                  <a:cs typeface="+mn-cs"/>
                </a:endParaRP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n-US" sz="1700" dirty="0">
                    <a:latin typeface="Arial Narrow" pitchFamily="34" charset="0"/>
                    <a:cs typeface="+mn-cs"/>
                  </a:rPr>
                  <a:t>       N</a:t>
                </a:r>
                <a:r>
                  <a:rPr lang="en-US" sz="1700" baseline="-25000" dirty="0">
                    <a:latin typeface="Arial Narrow" pitchFamily="34" charset="0"/>
                    <a:cs typeface="+mn-cs"/>
                  </a:rPr>
                  <a:t>X17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</m:oMath>
                </a14:m>
                <a:r>
                  <a:rPr lang="en-US" sz="1700" dirty="0">
                    <a:latin typeface="Arial Narrow" pitchFamily="34" charset="0"/>
                    <a:cs typeface="+mn-cs"/>
                  </a:rPr>
                  <a:t>  N</a:t>
                </a:r>
                <a:r>
                  <a:rPr lang="en-US" sz="1700" baseline="-25000" dirty="0">
                    <a:latin typeface="Arial Narrow" pitchFamily="34" charset="0"/>
                    <a:cs typeface="+mn-cs"/>
                  </a:rPr>
                  <a:t>C 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* N</a:t>
                </a:r>
                <a:r>
                  <a:rPr lang="en-US" sz="1700" baseline="-25000" dirty="0">
                    <a:latin typeface="Arial Narrow" pitchFamily="34" charset="0"/>
                    <a:cs typeface="+mn-cs"/>
                  </a:rPr>
                  <a:t>e 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* t *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lang="en-US" sz="1700" baseline="30000" dirty="0">
                    <a:latin typeface="Arial Narrow" pitchFamily="34" charset="0"/>
                    <a:cs typeface="+mn-cs"/>
                  </a:rPr>
                  <a:t>2 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* (m</a:t>
                </a:r>
                <a:r>
                  <a:rPr lang="en-US" sz="1700" baseline="-25000" dirty="0">
                    <a:latin typeface="Arial Narrow" pitchFamily="34" charset="0"/>
                    <a:cs typeface="+mn-cs"/>
                  </a:rPr>
                  <a:t>e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/m</a:t>
                </a:r>
                <a:r>
                  <a:rPr lang="en-US" sz="1700" baseline="-25000" dirty="0">
                    <a:latin typeface="Arial Narrow" pitchFamily="34" charset="0"/>
                    <a:cs typeface="+mn-cs"/>
                  </a:rPr>
                  <a:t>x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)</a:t>
                </a:r>
                <a:r>
                  <a:rPr lang="en-US" sz="1700" baseline="30000" dirty="0">
                    <a:latin typeface="Arial Narrow" pitchFamily="34" charset="0"/>
                    <a:cs typeface="+mn-cs"/>
                  </a:rPr>
                  <a:t>2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 </a:t>
                </a: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endParaRPr lang="en-US" sz="1700" dirty="0">
                  <a:latin typeface="Arial Narrow" pitchFamily="34" charset="0"/>
                  <a:cs typeface="+mn-cs"/>
                </a:endParaRPr>
              </a:p>
              <a:p>
                <a:pPr eaLnBrk="1" hangingPunct="1">
                  <a:buClr>
                    <a:srgbClr val="FF0066"/>
                  </a:buClr>
                  <a:buSzPct val="120000"/>
                  <a:buFont typeface="Wingdings" pitchFamily="2" charset="2"/>
                  <a:buNone/>
                  <a:defRPr/>
                </a:pPr>
                <a:r>
                  <a:rPr lang="en-US" sz="1700" dirty="0">
                    <a:latin typeface="Arial Narrow" pitchFamily="34" charset="0"/>
                    <a:ea typeface="Cambria Math" panose="02040503050406030204" pitchFamily="18" charset="0"/>
                    <a:cs typeface="+mn-cs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</m:oMath>
                </a14:m>
                <a:r>
                  <a:rPr lang="en-US" sz="1700" dirty="0">
                    <a:latin typeface="Arial Narrow" pitchFamily="34" charset="0"/>
                    <a:cs typeface="+mn-cs"/>
                  </a:rPr>
                  <a:t> </a:t>
                </a:r>
                <a:r>
                  <a:rPr lang="en-US" sz="1700" dirty="0">
                    <a:solidFill>
                      <a:srgbClr val="0000FF"/>
                    </a:solidFill>
                    <a:latin typeface="Arial Narrow" pitchFamily="34" charset="0"/>
                    <a:cs typeface="+mn-cs"/>
                  </a:rPr>
                  <a:t>32 K produced events per 30 days 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7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700" baseline="30000" dirty="0">
                    <a:latin typeface="Arial Narrow" pitchFamily="34" charset="0"/>
                  </a:rPr>
                  <a:t>2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  = 2.3x10</a:t>
                </a:r>
                <a:r>
                  <a:rPr lang="en-US" sz="1700" baseline="30000" dirty="0">
                    <a:latin typeface="Arial Narrow" pitchFamily="34" charset="0"/>
                    <a:cs typeface="+mn-cs"/>
                  </a:rPr>
                  <a:t>-8</a:t>
                </a:r>
                <a:r>
                  <a:rPr lang="en-US" sz="1700" dirty="0">
                    <a:latin typeface="Arial Narrow" pitchFamily="34" charset="0"/>
                    <a:cs typeface="+mn-cs"/>
                  </a:rPr>
                  <a:t>  (</a:t>
                </a:r>
                <a:r>
                  <a:rPr lang="en-US" sz="1700" dirty="0">
                    <a:latin typeface="Arial Narrow" pitchFamily="34" charset="0"/>
                  </a:rPr>
                  <a:t>N</a:t>
                </a:r>
                <a:r>
                  <a:rPr lang="en-US" sz="1700" baseline="-25000" dirty="0">
                    <a:latin typeface="Arial Narrow" pitchFamily="34" charset="0"/>
                  </a:rPr>
                  <a:t>C</a:t>
                </a:r>
                <a:r>
                  <a:rPr lang="en-US" sz="17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latin typeface="Arial Narrow" pitchFamily="34" charset="0"/>
                  </a:rPr>
                  <a:t> 5)</a:t>
                </a:r>
                <a:endParaRPr lang="en-US" sz="1700" dirty="0">
                  <a:latin typeface="Arial Narrow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 Box 47">
                <a:extLst>
                  <a:ext uri="{FF2B5EF4-FFF2-40B4-BE49-F238E27FC236}">
                    <a16:creationId xmlns:a16="http://schemas.microsoft.com/office/drawing/2014/main" id="{2F3A72B3-B84F-D64A-98DD-3CBEFC5CD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99" y="685800"/>
                <a:ext cx="7543801" cy="2200602"/>
              </a:xfrm>
              <a:prstGeom prst="rect">
                <a:avLst/>
              </a:prstGeom>
              <a:blipFill>
                <a:blip r:embed="rId2"/>
                <a:stretch>
                  <a:fillRect l="-168" t="-1724" b="-28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Group 3">
            <a:extLst>
              <a:ext uri="{FF2B5EF4-FFF2-40B4-BE49-F238E27FC236}">
                <a16:creationId xmlns:a16="http://schemas.microsoft.com/office/drawing/2014/main" id="{49C43C29-675A-AE4F-B3FD-A0858929C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97563"/>
              </p:ext>
            </p:extLst>
          </p:nvPr>
        </p:nvGraphicFramePr>
        <p:xfrm>
          <a:off x="533400" y="3276062"/>
          <a:ext cx="3305175" cy="259133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(days)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Setup checkout, calibration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Production at 2.2 GeV, 50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20.0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Production at 3.3 GeV, 100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30.0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Energy change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Empty target runs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5.5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91454" marR="91454" marT="45752" marB="457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F78CCFB-8743-702A-E912-A73692C3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76" y="2886402"/>
            <a:ext cx="5037160" cy="33619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14705-080C-E0E4-F45F-DA1F86FD06FF}"/>
              </a:ext>
            </a:extLst>
          </p:cNvPr>
          <p:cNvCxnSpPr>
            <a:cxnSpLocks/>
          </p:cNvCxnSpPr>
          <p:nvPr/>
        </p:nvCxnSpPr>
        <p:spPr>
          <a:xfrm>
            <a:off x="4724400" y="2886402"/>
            <a:ext cx="1084681" cy="229519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5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D487EA6-E2C0-5442-91AA-EB280AD76216}" type="slidenum">
              <a:rPr lang="en-US" sz="1000" smtClean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16</a:t>
            </a:fld>
            <a:endParaRPr lang="en-US" sz="1000" dirty="0"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6">
                <a:extLst>
                  <a:ext uri="{FF2B5EF4-FFF2-40B4-BE49-F238E27FC236}">
                    <a16:creationId xmlns:a16="http://schemas.microsoft.com/office/drawing/2014/main" id="{ED21DFF0-C8EC-DB4E-806D-34AAE027A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387474"/>
                <a:ext cx="3886200" cy="28797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chemeClr val="tx1"/>
                    </a:solidFill>
                    <a:latin typeface="Arial Narrow" charset="0"/>
                  </a:rPr>
                  <a:t>Invariant mass range: [</a:t>
                </a: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3 -- 60</a:t>
                </a:r>
                <a:r>
                  <a:rPr lang="en-US" sz="1800" kern="0" dirty="0">
                    <a:solidFill>
                      <a:schemeClr val="tx1"/>
                    </a:solidFill>
                    <a:latin typeface="Arial Narrow" charset="0"/>
                  </a:rPr>
                  <a:t>] MeV</a:t>
                </a:r>
              </a:p>
              <a:p>
                <a:pPr marL="0" indent="0">
                  <a:buClr>
                    <a:srgbClr val="C00000"/>
                  </a:buClr>
                  <a:buSzPct val="75000"/>
                  <a:buNone/>
                </a:pPr>
                <a:endParaRPr lang="en-US" sz="1800" kern="0" dirty="0">
                  <a:solidFill>
                    <a:schemeClr val="tx1"/>
                  </a:solidFill>
                  <a:latin typeface="Arial Narrow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chemeClr val="tx1"/>
                    </a:solidFill>
                    <a:latin typeface="Arial Narrow" charset="0"/>
                  </a:rPr>
                  <a:t>Coupling constant: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800" kern="0" baseline="3000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18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≈</m:t>
                    </m:r>
                  </m:oMath>
                </a14:m>
                <a:r>
                  <a:rPr lang="en-US" sz="18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[</a:t>
                </a:r>
                <a:r>
                  <a:rPr lang="en-US" sz="1800" kern="0" dirty="0">
                    <a:solidFill>
                      <a:srgbClr val="0000FF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10</a:t>
                </a:r>
                <a:r>
                  <a:rPr lang="en-US" sz="1800" kern="0" baseline="30000" dirty="0">
                    <a:solidFill>
                      <a:srgbClr val="0000FF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-8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kern="0" dirty="0">
                    <a:solidFill>
                      <a:srgbClr val="0000FF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10</a:t>
                </a:r>
                <a:r>
                  <a:rPr lang="en-US" sz="1800" kern="0" baseline="30000" dirty="0">
                    <a:solidFill>
                      <a:srgbClr val="0000FF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-7</a:t>
                </a:r>
                <a:r>
                  <a:rPr lang="en-US" sz="18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]</a:t>
                </a:r>
              </a:p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endParaRPr lang="en-US" sz="1800" kern="0" dirty="0">
                  <a:solidFill>
                    <a:schemeClr val="tx1"/>
                  </a:solidFill>
                  <a:latin typeface="Arial Narrow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endParaRPr lang="en-US" sz="1800" kern="0" dirty="0">
                  <a:solidFill>
                    <a:schemeClr val="tx1"/>
                  </a:solidFill>
                  <a:latin typeface="Arial Narrow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This proposal uses 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5σ limits 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(discovery criterion per PDG),  while 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2σ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 limit is used in other experiments.</a:t>
                </a:r>
              </a:p>
            </p:txBody>
          </p:sp>
        </mc:Choice>
        <mc:Fallback>
          <p:sp>
            <p:nvSpPr>
              <p:cNvPr id="14" name="Text Placeholder 6">
                <a:extLst>
                  <a:ext uri="{FF2B5EF4-FFF2-40B4-BE49-F238E27FC236}">
                    <a16:creationId xmlns:a16="http://schemas.microsoft.com/office/drawing/2014/main" id="{ED21DFF0-C8EC-DB4E-806D-34AAE027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87474"/>
                <a:ext cx="3886200" cy="2879726"/>
              </a:xfrm>
              <a:prstGeom prst="rect">
                <a:avLst/>
              </a:prstGeom>
              <a:blipFill>
                <a:blip r:embed="rId2"/>
                <a:stretch>
                  <a:fillRect l="-327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888009-83B9-13EF-85EB-F9DC0CE7D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09642"/>
            <a:ext cx="5029200" cy="4757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7ABD9-E1BF-6902-E5E3-5AD4E9904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9" y="4519168"/>
            <a:ext cx="1583962" cy="525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8851625A-003F-1581-3FD1-0325BA66A2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86585" y="0"/>
                <a:ext cx="7098030" cy="6096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4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Physics Reach: Parameter Space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/>
                      </a:rPr>
                      <m:t>𝜀</m:t>
                    </m:r>
                  </m:oMath>
                </a14:m>
                <a:r>
                  <a:rPr lang="en-US" sz="2400" baseline="300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Arial Narrow"/>
                    <a:ea typeface="Helvetica" charset="0"/>
                    <a:cs typeface="Arial Narrow"/>
                  </a:rPr>
                  <a:t> vs. Mass)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8851625A-003F-1581-3FD1-0325BA66A2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6585" y="0"/>
                <a:ext cx="7098030" cy="609600"/>
              </a:xfr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6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0"/>
            <a:ext cx="7098030" cy="609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 Current Status of the Experiment</a:t>
            </a:r>
            <a:r>
              <a:rPr lang="en-US" sz="24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Preparation</a:t>
            </a:r>
            <a:endParaRPr lang="en-US" sz="2400" dirty="0">
              <a:solidFill>
                <a:srgbClr val="0000FF"/>
              </a:solidFill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D487EA6-E2C0-5442-91AA-EB280AD76216}" type="slidenum">
              <a:rPr lang="en-US" sz="1000" smtClean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17</a:t>
            </a:fld>
            <a:endParaRPr lang="en-US" sz="1000" dirty="0">
              <a:latin typeface="Arial Narrow" panose="020B0604020202020204" pitchFamily="34" charset="0"/>
              <a:ea typeface="Helvetica" charset="0"/>
              <a:cs typeface="Arial Narrow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FEB9D-BA78-0C2E-2EB0-BF45A5183464}"/>
              </a:ext>
            </a:extLst>
          </p:cNvPr>
          <p:cNvSpPr txBox="1"/>
          <p:nvPr/>
        </p:nvSpPr>
        <p:spPr>
          <a:xfrm>
            <a:off x="457200" y="1213753"/>
            <a:ext cx="8458200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Conceptual design of all beamline elements (including target) is finalized. </a:t>
            </a:r>
          </a:p>
          <a:p>
            <a:pPr>
              <a:buClr>
                <a:srgbClr val="0905F5"/>
              </a:buClr>
              <a:buSzPct val="75000"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Engineering design is in active progress.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Refurbishment and testing of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calorimeter started summer 2024.</a:t>
            </a:r>
          </a:p>
          <a:p>
            <a:pPr>
              <a:buClr>
                <a:srgbClr val="0905F5"/>
              </a:buClr>
              <a:buSzPct val="75000"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Construction of two GEM detectors is on track at UVa: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construction, late 2024;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cosmic ray tests in JLab, starting Spring 2025.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DAQ electronics procured (based on fADC-250 modules), ready Spring 2025.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Work on cables and other experimental parts underway in Hall B at JLab.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0905F5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Experiment is (very) </a:t>
            </a: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tentatively scheduled for the Fall 2025</a:t>
            </a:r>
            <a:r>
              <a:rPr lang="en-US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31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618" y="13335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Summary and Outlook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18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253D058-8C4B-54D2-7700-20539B03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838199"/>
                <a:ext cx="8229601" cy="465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defRPr/>
                </a:pPr>
                <a:endParaRPr lang="en-US" kern="0" dirty="0">
                  <a:latin typeface="Arial Narrow" pitchFamily="34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latin typeface="Arial Narrow" panose="020B0604020202020204" pitchFamily="34" charset="0"/>
                    <a:ea typeface="ＭＳ Ｐゴシック" pitchFamily="34" charset="-128"/>
                    <a:cs typeface="Arial Narrow" panose="020B0604020202020204" pitchFamily="34" charset="0"/>
                    <a:sym typeface="Symbol" pitchFamily="18" charset="2"/>
                  </a:rPr>
                  <a:t>Cost-effective, mostly ready-to-run experiment based on current </a:t>
                </a:r>
                <a:r>
                  <a:rPr lang="en-US" kern="0" dirty="0" err="1">
                    <a:latin typeface="Arial Narrow" panose="020B0604020202020204" pitchFamily="34" charset="0"/>
                    <a:ea typeface="ＭＳ Ｐゴシック" pitchFamily="34" charset="-128"/>
                    <a:cs typeface="Arial Narrow" panose="020B0604020202020204" pitchFamily="34" charset="0"/>
                    <a:sym typeface="Symbol" pitchFamily="18" charset="2"/>
                  </a:rPr>
                  <a:t>PRad</a:t>
                </a:r>
                <a:r>
                  <a:rPr lang="en-US" kern="0" dirty="0">
                    <a:latin typeface="Arial Narrow" panose="020B0604020202020204" pitchFamily="34" charset="0"/>
                    <a:ea typeface="ＭＳ Ｐゴシック" pitchFamily="34" charset="-128"/>
                    <a:cs typeface="Arial Narrow" panose="020B0604020202020204" pitchFamily="34" charset="0"/>
                    <a:sym typeface="Symbol" pitchFamily="18" charset="2"/>
                  </a:rPr>
                  <a:t>-II apparatus: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  <a:buClr>
                    <a:srgbClr val="0000FF"/>
                  </a:buClr>
                  <a:buSzPct val="75000"/>
                  <a:defRPr/>
                </a:pPr>
                <a:endParaRPr lang="en-US" sz="1600" kern="0" dirty="0">
                  <a:latin typeface="Arial Narrow" pitchFamily="34" charset="0"/>
                  <a:ea typeface="ＭＳ Ｐゴシック" pitchFamily="34" charset="-128"/>
                  <a:cs typeface="Times New Roman" pitchFamily="18" charset="0"/>
                  <a:sym typeface="Symbol" pitchFamily="18" charset="2"/>
                </a:endParaRPr>
              </a:p>
              <a:p>
                <a:pPr marL="800100" lvl="1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0000FF"/>
                  </a:buClr>
                  <a:buSzPct val="75000"/>
                  <a:buFont typeface="+mj-lt"/>
                  <a:buAutoNum type="alphaLcParenR"/>
                  <a:defRPr/>
                </a:pPr>
                <a:r>
                  <a:rPr lang="en-US" sz="16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validate existence/set an upper limit on search for the 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hypothetical X17 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  <a:buClr>
                    <a:srgbClr val="0000FF"/>
                  </a:buClr>
                  <a:buSzPct val="75000"/>
                  <a:defRPr/>
                </a:pP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       particle</a:t>
                </a:r>
                <a:r>
                  <a:rPr lang="en-US" sz="16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≈</m:t>
                    </m:r>
                  </m:oMath>
                </a14:m>
                <a:r>
                  <a:rPr lang="en-US" sz="16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1.9x10</a:t>
                </a:r>
                <a:r>
                  <a:rPr lang="en-US" sz="1600" kern="0" baseline="3000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-8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sensitivity level);</a:t>
                </a:r>
                <a:endParaRPr lang="en-US" sz="1600" kern="0" dirty="0">
                  <a:latin typeface="Arial Narrow" pitchFamily="34" charset="0"/>
                  <a:ea typeface="ＭＳ Ｐゴシック" pitchFamily="34" charset="-128"/>
                  <a:cs typeface="Times New Roman" pitchFamily="18" charset="0"/>
                  <a:sym typeface="Symbol" pitchFamily="18" charset="2"/>
                </a:endParaRPr>
              </a:p>
              <a:p>
                <a:pPr marL="800100" lvl="1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0000FF"/>
                  </a:buClr>
                  <a:buSzPct val="75000"/>
                  <a:buFont typeface="+mj-lt"/>
                  <a:buAutoNum type="alphaLcParenR" startAt="2"/>
                  <a:defRPr/>
                </a:pPr>
                <a:r>
                  <a:rPr lang="en-US" sz="16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search for new hidden sector particles in the [3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÷</m:t>
                    </m:r>
                  </m:oMath>
                </a14:m>
                <a:r>
                  <a:rPr lang="en-US" sz="16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60] MeV mass range.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  <a:buClr>
                    <a:srgbClr val="0000FF"/>
                  </a:buClr>
                  <a:buSzPct val="75000"/>
                  <a:defRPr/>
                </a:pPr>
                <a:endParaRPr lang="en-US" sz="1600" kern="0" dirty="0">
                  <a:latin typeface="Arial Narrow" pitchFamily="34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latin typeface="Arial Narrow" pitchFamily="34" charset="0"/>
                    <a:sym typeface="Symbol" pitchFamily="18" charset="2"/>
                  </a:rPr>
                  <a:t>Non-magnetic electroproduction experiment with </a:t>
                </a:r>
                <a:r>
                  <a:rPr lang="en-US" kern="0" dirty="0">
                    <a:solidFill>
                      <a:srgbClr val="C00000"/>
                    </a:solidFill>
                    <a:latin typeface="Arial Narrow" pitchFamily="34" charset="0"/>
                    <a:sym typeface="Symbol" pitchFamily="18" charset="2"/>
                  </a:rPr>
                  <a:t>detection of all final state particles</a:t>
                </a:r>
                <a:r>
                  <a:rPr lang="en-US" kern="0" dirty="0">
                    <a:solidFill>
                      <a:schemeClr val="tx1"/>
                    </a:solidFill>
                    <a:latin typeface="Arial Narrow" pitchFamily="34" charset="0"/>
                    <a:sym typeface="Symbol" pitchFamily="18" charset="2"/>
                  </a:rPr>
                  <a:t>, </a:t>
                </a:r>
                <a:r>
                  <a:rPr lang="en-US" kern="0" dirty="0">
                    <a:latin typeface="Arial Narrow" pitchFamily="34" charset="0"/>
                    <a:sym typeface="Symbol" pitchFamily="18" charset="2"/>
                  </a:rPr>
                  <a:t>providing tight control of backgrounds, low range in coupling constant:</a:t>
                </a:r>
                <a:r>
                  <a:rPr lang="en-US" sz="18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8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18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≈</m:t>
                    </m:r>
                  </m:oMath>
                </a14:m>
                <a:r>
                  <a:rPr lang="en-US" sz="18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[10</a:t>
                </a:r>
                <a:r>
                  <a:rPr lang="en-US" sz="18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-8</a:t>
                </a:r>
                <a:r>
                  <a:rPr lang="en-US" sz="18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10</a:t>
                </a:r>
                <a:r>
                  <a:rPr lang="en-US" sz="18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-7</a:t>
                </a:r>
                <a:r>
                  <a:rPr lang="en-US" sz="18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]</a:t>
                </a:r>
                <a:r>
                  <a:rPr lang="en-US" sz="1800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en-US" kern="0" dirty="0">
                  <a:latin typeface="Arial Narrow" pitchFamily="34" charset="0"/>
                  <a:sym typeface="Symbol" pitchFamily="18" charset="2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latin typeface="Arial Narrow" pitchFamily="34" charset="0"/>
                    <a:sym typeface="Symbol" pitchFamily="18" charset="2"/>
                  </a:rPr>
                  <a:t>Sensitive to both charged (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and neutral (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decay channels.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defRPr/>
                </a:pPr>
                <a:endParaRPr lang="en-US" dirty="0">
                  <a:solidFill>
                    <a:schemeClr val="tx1"/>
                  </a:solidFill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  <a:sym typeface="Symbol" pitchFamily="18" charset="2"/>
                  </a:rPr>
                  <a:t>Experimental preparations actively underway; complete by Summer of 2025.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defRPr/>
                </a:pPr>
                <a:endParaRPr lang="en-US" kern="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  <a:sym typeface="Symbol" pitchFamily="18" charset="2"/>
                </a:endParaRPr>
              </a:p>
              <a:p>
                <a:pPr marL="285750" indent="-28575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Ready to run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Fall 2025.</a:t>
                </a:r>
                <a:endParaRPr lang="en-US" kern="0" dirty="0">
                  <a:solidFill>
                    <a:srgbClr val="C00000"/>
                  </a:solidFill>
                  <a:latin typeface="Arial Narrow" pitchFamily="34" charset="0"/>
                  <a:sym typeface="Symbol" pitchFamily="18" charset="2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defRPr/>
                </a:pPr>
                <a:endParaRPr lang="en-US" kern="0" dirty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defRPr/>
                </a:pPr>
                <a:endParaRPr lang="en-US" kern="0" dirty="0">
                  <a:solidFill>
                    <a:srgbClr val="0000FF"/>
                  </a:solidFill>
                  <a:latin typeface="Arial Narrow" pitchFamily="34" charset="0"/>
                  <a:sym typeface="Symbol" pitchFamily="18" charset="2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buFont typeface="Wingdings" pitchFamily="2" charset="2"/>
                  <a:buChar char="§"/>
                  <a:defRPr/>
                </a:pPr>
                <a:endParaRPr lang="en-US" dirty="0">
                  <a:solidFill>
                    <a:schemeClr val="tx1"/>
                  </a:solidFill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CC3300"/>
                  </a:buClr>
                  <a:buSzPct val="75000"/>
                  <a:defRPr/>
                </a:pPr>
                <a:endParaRPr lang="en-US" dirty="0">
                  <a:solidFill>
                    <a:schemeClr val="tx1"/>
                  </a:solidFill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253D058-8C4B-54D2-7700-20539B03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838199"/>
                <a:ext cx="8229601" cy="4659869"/>
              </a:xfrm>
              <a:prstGeom prst="rect">
                <a:avLst/>
              </a:prstGeom>
              <a:blipFill>
                <a:blip r:embed="rId3"/>
                <a:stretch>
                  <a:fillRect l="-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9CFA48-5879-2933-9488-118345549565}"/>
              </a:ext>
            </a:extLst>
          </p:cNvPr>
          <p:cNvSpPr txBox="1"/>
          <p:nvPr/>
        </p:nvSpPr>
        <p:spPr>
          <a:xfrm>
            <a:off x="5257800" y="5726668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 Narrow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236692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Backup Slides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49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13DC6-BE68-B049-B07B-8FE841C75156}" type="slidenum">
              <a:rPr lang="en-US" sz="1000">
                <a:latin typeface="Arial Narrow" charset="0"/>
              </a:rPr>
              <a:pPr eaLnBrk="1" hangingPunct="1"/>
              <a:t>19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E26AA3-6FA0-C640-8AD4-865AF60CD82B}" type="slidenum">
              <a:rPr lang="en-US" sz="1000">
                <a:latin typeface="Arial Narrow" charset="0"/>
              </a:rPr>
              <a:pPr eaLnBrk="1" hangingPunct="1"/>
              <a:t>2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Physics Goals of the Experiment</a:t>
            </a:r>
            <a:r>
              <a:rPr lang="en-US" altLang="en-US" sz="2400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sz="2400" dirty="0">
              <a:solidFill>
                <a:srgbClr val="C00000"/>
              </a:solidFill>
              <a:latin typeface="Arial Narrow" charset="0"/>
              <a:cs typeface="Arial Narrow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0E90BD-F134-9248-979E-CFF9B7B98A0C}"/>
                  </a:ext>
                </a:extLst>
              </p:cNvPr>
              <p:cNvSpPr txBox="1"/>
              <p:nvPr/>
            </p:nvSpPr>
            <p:spPr>
              <a:xfrm>
                <a:off x="152400" y="685800"/>
                <a:ext cx="83058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Most of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cosmological observations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suggest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:</m:t>
                    </m:r>
                  </m:oMath>
                </a14:m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The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Universe consist mostly of matter of “unknown origin” called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Dark Matter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(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DM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DM either does not interact with ordinary matter (SM) </a:t>
                </a:r>
                <a:r>
                  <a:rPr lang="en-US" sz="1600" b="1" i="1" u="sng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or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  it interacts weakly (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WIMPs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 and has not been detected to date;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many theoretical models have been generated, and many experimental searches proposed:</a:t>
                </a:r>
              </a:p>
              <a:p>
                <a:pPr marL="1257300" lvl="2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thus far no detection of DM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0E90BD-F134-9248-979E-CFF9B7B9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85800"/>
                <a:ext cx="8305800" cy="1631216"/>
              </a:xfrm>
              <a:prstGeom prst="rect">
                <a:avLst/>
              </a:prstGeom>
              <a:blipFill>
                <a:blip r:embed="rId3"/>
                <a:stretch>
                  <a:fillRect l="-153" t="-232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72EAC1-17D2-2E48-89FE-5625B7A08C16}"/>
                  </a:ext>
                </a:extLst>
              </p:cNvPr>
              <p:cNvSpPr txBox="1"/>
              <p:nvPr/>
            </p:nvSpPr>
            <p:spPr>
              <a:xfrm>
                <a:off x="223684" y="2286000"/>
                <a:ext cx="83058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Assuming DM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can be detected through interactions with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SM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particles and fields.</a:t>
                </a: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Viable theoretical models suggest: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There exist “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intermediate particles/fields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” (portals) between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DM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&amp;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SM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Possible interaction between DM and SM via “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kinetic mixing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” mechanism;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There might exist a U(1) gauge boson (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dark photon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or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X-particle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);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the 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[1</a:t>
                </a:r>
                <a:r>
                  <a:rPr lang="en-US" sz="1600" dirty="0">
                    <a:solidFill>
                      <a:srgbClr val="C00000"/>
                    </a:solidFill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 Narrow" panose="020B0604020202020204" pitchFamily="34" charset="0"/>
                      </a:rPr>
                      <m:t>− 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100] MeV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mass range is a good place to look.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72EAC1-17D2-2E48-89FE-5625B7A0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4" y="2286000"/>
                <a:ext cx="8305800" cy="1631216"/>
              </a:xfrm>
              <a:prstGeom prst="rect">
                <a:avLst/>
              </a:prstGeom>
              <a:blipFill>
                <a:blip r:embed="rId4"/>
                <a:stretch>
                  <a:fillRect t="-1550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207296D-E119-A24A-8A53-77BA0CF2DEBF}"/>
              </a:ext>
            </a:extLst>
          </p:cNvPr>
          <p:cNvSpPr txBox="1"/>
          <p:nvPr/>
        </p:nvSpPr>
        <p:spPr>
          <a:xfrm>
            <a:off x="260555" y="4876800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We propose a </a:t>
            </a: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search for possible hidden-sector particles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in low MeV mass range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We propose using a direct detection method.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262A71-CB42-5848-93C7-6C68BC82A4B8}"/>
                  </a:ext>
                </a:extLst>
              </p:cNvPr>
              <p:cNvSpPr txBox="1"/>
              <p:nvPr/>
            </p:nvSpPr>
            <p:spPr>
              <a:xfrm>
                <a:off x="223684" y="3962400"/>
                <a:ext cx="8305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Recent experimental evidence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: excess </a:t>
                </a:r>
                <a:r>
                  <a:rPr lang="en-US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-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pairs found in excited 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8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Be and 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4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He decay spectra,  </a:t>
                </a:r>
                <a:r>
                  <a:rPr lang="en-US" b="1" i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i.e.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the ATOMKI anomaly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X17 particle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or 5</a:t>
                </a:r>
                <a:r>
                  <a:rPr lang="en-US" baseline="30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th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-force carrier.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requires </a:t>
                </a:r>
                <a:r>
                  <a:rPr lang="en-US" b="1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independent experimental validation</a:t>
                </a:r>
                <a:r>
                  <a:rPr lang="en-US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262A71-CB42-5848-93C7-6C68BC82A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4" y="3962400"/>
                <a:ext cx="8305800" cy="923330"/>
              </a:xfrm>
              <a:prstGeom prst="rect">
                <a:avLst/>
              </a:prstGeom>
              <a:blipFill>
                <a:blip r:embed="rId5"/>
                <a:stretch>
                  <a:fillRect t="-2740" r="-1221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027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98CD3-3122-D5AE-263C-91FB6FC89E8C}"/>
              </a:ext>
            </a:extLst>
          </p:cNvPr>
          <p:cNvSpPr txBox="1"/>
          <p:nvPr/>
        </p:nvSpPr>
        <p:spPr>
          <a:xfrm>
            <a:off x="3394129" y="858703"/>
            <a:ext cx="2352836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05F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X17 Experimental Setup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2836A-704D-4FEB-D35E-620C0B4F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554886"/>
            <a:ext cx="8858250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75BB3F-C12E-4399-6946-F6DFE6A81C27}"/>
              </a:ext>
            </a:extLst>
          </p:cNvPr>
          <p:cNvSpPr txBox="1"/>
          <p:nvPr/>
        </p:nvSpPr>
        <p:spPr>
          <a:xfrm>
            <a:off x="4396333" y="2405452"/>
            <a:ext cx="1560593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PRad</a:t>
            </a:r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 target will be replaced by 1.7 m beam pipe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E3FA7-CE3A-ECFF-AD96-334159F19627}"/>
              </a:ext>
            </a:extLst>
          </p:cNvPr>
          <p:cNvSpPr txBox="1"/>
          <p:nvPr/>
        </p:nvSpPr>
        <p:spPr>
          <a:xfrm>
            <a:off x="5714531" y="2003240"/>
            <a:ext cx="111551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Vacuum chamber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AE589A-4660-CF57-FC6C-5A44706519B3}"/>
              </a:ext>
            </a:extLst>
          </p:cNvPr>
          <p:cNvCxnSpPr/>
          <p:nvPr/>
        </p:nvCxnSpPr>
        <p:spPr>
          <a:xfrm>
            <a:off x="5024866" y="2701392"/>
            <a:ext cx="48719" cy="540583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A02BAC-4D01-EC3A-B8D8-D34C90C17F48}"/>
              </a:ext>
            </a:extLst>
          </p:cNvPr>
          <p:cNvCxnSpPr>
            <a:cxnSpLocks/>
          </p:cNvCxnSpPr>
          <p:nvPr/>
        </p:nvCxnSpPr>
        <p:spPr>
          <a:xfrm flipH="1">
            <a:off x="6080737" y="2190790"/>
            <a:ext cx="208925" cy="854438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309863-8007-72E7-FC00-2D017349C4F6}"/>
              </a:ext>
            </a:extLst>
          </p:cNvPr>
          <p:cNvCxnSpPr>
            <a:cxnSpLocks/>
          </p:cNvCxnSpPr>
          <p:nvPr/>
        </p:nvCxnSpPr>
        <p:spPr>
          <a:xfrm>
            <a:off x="6291471" y="2196911"/>
            <a:ext cx="431030" cy="765807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529AD3-462C-699B-ACE6-D50A6C7EF89A}"/>
              </a:ext>
            </a:extLst>
          </p:cNvPr>
          <p:cNvSpPr txBox="1"/>
          <p:nvPr/>
        </p:nvSpPr>
        <p:spPr>
          <a:xfrm>
            <a:off x="6745318" y="2362503"/>
            <a:ext cx="106898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2 layers of GEM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81DBAB-7433-51EF-5783-B58129EF19D5}"/>
              </a:ext>
            </a:extLst>
          </p:cNvPr>
          <p:cNvCxnSpPr>
            <a:cxnSpLocks/>
          </p:cNvCxnSpPr>
          <p:nvPr/>
        </p:nvCxnSpPr>
        <p:spPr>
          <a:xfrm>
            <a:off x="7345412" y="2550904"/>
            <a:ext cx="322757" cy="486499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6D19E1-2CB1-D6BE-959D-0326B626E418}"/>
              </a:ext>
            </a:extLst>
          </p:cNvPr>
          <p:cNvSpPr txBox="1"/>
          <p:nvPr/>
        </p:nvSpPr>
        <p:spPr>
          <a:xfrm>
            <a:off x="7949046" y="2233395"/>
            <a:ext cx="8462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Hybrid calorimeter (</a:t>
            </a:r>
            <a:r>
              <a:rPr lang="en-US" sz="105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78B77F-5CC4-8279-C518-F21FDC6E7228}"/>
              </a:ext>
            </a:extLst>
          </p:cNvPr>
          <p:cNvCxnSpPr>
            <a:cxnSpLocks/>
          </p:cNvCxnSpPr>
          <p:nvPr/>
        </p:nvCxnSpPr>
        <p:spPr>
          <a:xfrm flipH="1">
            <a:off x="7908458" y="2606105"/>
            <a:ext cx="346158" cy="437792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E1747C-D105-5EB9-0032-C8AD076F32C1}"/>
              </a:ext>
            </a:extLst>
          </p:cNvPr>
          <p:cNvSpPr txBox="1"/>
          <p:nvPr/>
        </p:nvSpPr>
        <p:spPr>
          <a:xfrm>
            <a:off x="3327817" y="1946847"/>
            <a:ext cx="1593641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X17 target will be installed on the harp stick.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EA154E-3A85-2FE8-8A68-E188CF885F31}"/>
              </a:ext>
            </a:extLst>
          </p:cNvPr>
          <p:cNvCxnSpPr>
            <a:cxnSpLocks/>
          </p:cNvCxnSpPr>
          <p:nvPr/>
        </p:nvCxnSpPr>
        <p:spPr>
          <a:xfrm>
            <a:off x="3928711" y="2289162"/>
            <a:ext cx="409419" cy="849755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AC6DC5-DD32-2E88-74A9-6D199F403D0A}"/>
              </a:ext>
            </a:extLst>
          </p:cNvPr>
          <p:cNvSpPr txBox="1"/>
          <p:nvPr/>
        </p:nvSpPr>
        <p:spPr>
          <a:xfrm>
            <a:off x="1535087" y="1728554"/>
            <a:ext cx="1350052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Two collimators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9DB2FF-D636-21CF-0B06-39DDDE47FB64}"/>
              </a:ext>
            </a:extLst>
          </p:cNvPr>
          <p:cNvSpPr txBox="1"/>
          <p:nvPr/>
        </p:nvSpPr>
        <p:spPr>
          <a:xfrm>
            <a:off x="2960558" y="2579714"/>
            <a:ext cx="1097093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Hall-B protection collimator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7506C4-CF18-DC7E-0BCF-87E111429BD0}"/>
              </a:ext>
            </a:extLst>
          </p:cNvPr>
          <p:cNvCxnSpPr>
            <a:cxnSpLocks/>
          </p:cNvCxnSpPr>
          <p:nvPr/>
        </p:nvCxnSpPr>
        <p:spPr>
          <a:xfrm>
            <a:off x="3591430" y="2916874"/>
            <a:ext cx="165830" cy="371944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50C7D5-E972-DB12-4A9E-5426B2148E58}"/>
              </a:ext>
            </a:extLst>
          </p:cNvPr>
          <p:cNvSpPr txBox="1"/>
          <p:nvPr/>
        </p:nvSpPr>
        <p:spPr>
          <a:xfrm>
            <a:off x="430968" y="2556291"/>
            <a:ext cx="14671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rial Narrow" panose="020B0604020202020204" pitchFamily="34" charset="0"/>
                <a:cs typeface="Arial Narrow" panose="020B0604020202020204" pitchFamily="34" charset="0"/>
              </a:rPr>
              <a:t>New collimator will be installed on before the tagger magnet</a:t>
            </a: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42B23B-6DC0-C4F0-DF86-DCB318355C5E}"/>
              </a:ext>
            </a:extLst>
          </p:cNvPr>
          <p:cNvCxnSpPr>
            <a:cxnSpLocks/>
          </p:cNvCxnSpPr>
          <p:nvPr/>
        </p:nvCxnSpPr>
        <p:spPr>
          <a:xfrm>
            <a:off x="2143943" y="1965935"/>
            <a:ext cx="1032448" cy="634272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136814-08D1-07A5-5B25-5FFB83349AE9}"/>
              </a:ext>
            </a:extLst>
          </p:cNvPr>
          <p:cNvCxnSpPr>
            <a:cxnSpLocks/>
          </p:cNvCxnSpPr>
          <p:nvPr/>
        </p:nvCxnSpPr>
        <p:spPr>
          <a:xfrm flipH="1">
            <a:off x="1297935" y="1965936"/>
            <a:ext cx="855376" cy="634271"/>
          </a:xfrm>
          <a:prstGeom prst="straightConnector1">
            <a:avLst/>
          </a:prstGeom>
          <a:ln>
            <a:solidFill>
              <a:srgbClr val="0905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64EBB96-EBE6-A0BC-4A9F-A8624A62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z="1000" smtClean="0">
                <a:latin typeface="Arial Narrow" panose="020B0604020202020204" pitchFamily="34" charset="0"/>
                <a:cs typeface="Arial Narrow" panose="020B0604020202020204" pitchFamily="34" charset="0"/>
              </a:rPr>
              <a:t>20</a:t>
            </a:fld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701025BB-11A6-4899-A10D-F03D4FA1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4020202020204" pitchFamily="34" charset="0"/>
                <a:cs typeface="Arial Narrow" panose="020B0604020202020204" pitchFamily="34" charset="0"/>
              </a:rPr>
              <a:t>Briscoe/Gasparian</a:t>
            </a:r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50A9BCBA-BFCF-C08D-7DF9-AC3B82F8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4020202020204" pitchFamily="34" charset="0"/>
                <a:cs typeface="Arial Narrow" panose="020B0604020202020204" pitchFamily="34" charset="0"/>
              </a:rPr>
              <a:t>Krakow 2024</a:t>
            </a:r>
            <a:endParaRPr lang="en-US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1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Other Similar Experiments/Projects at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sym typeface="Symbol" charset="0"/>
              </a:rPr>
              <a:t>JLab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21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D924F180-DBB4-2D48-96AE-6A5C2C463C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88" y="685800"/>
                <a:ext cx="4595812" cy="159701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HPS</a:t>
                </a:r>
                <a:r>
                  <a:rPr lang="en-US" sz="1800" kern="0" dirty="0">
                    <a:latin typeface="Arial Narrow" charset="0"/>
                  </a:rPr>
                  <a:t> (at </a:t>
                </a:r>
                <a:r>
                  <a:rPr lang="en-US" sz="1800" kern="0" dirty="0" err="1">
                    <a:latin typeface="Arial Narrow" charset="0"/>
                  </a:rPr>
                  <a:t>JLab</a:t>
                </a:r>
                <a:r>
                  <a:rPr lang="en-US" sz="1800" kern="0" dirty="0">
                    <a:latin typeface="Arial Narrow" charset="0"/>
                  </a:rPr>
                  <a:t>)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search for A’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 </a:t>
                </a:r>
                <a:r>
                  <a:rPr lang="en-US" sz="1600" kern="0" dirty="0" err="1">
                    <a:solidFill>
                      <a:schemeClr val="tx1"/>
                    </a:solidFill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solidFill>
                      <a:schemeClr val="tx1"/>
                    </a:solidFill>
                    <a:latin typeface="Arial Narrow" charset="0"/>
                  </a:rPr>
                  <a:t>+</a:t>
                </a:r>
                <a:r>
                  <a:rPr lang="en-US" sz="1600" kern="0" dirty="0" err="1">
                    <a:solidFill>
                      <a:schemeClr val="tx1"/>
                    </a:solidFill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solidFill>
                      <a:schemeClr val="tx1"/>
                    </a:solidFill>
                    <a:latin typeface="Arial Narrow" charset="0"/>
                  </a:rPr>
                  <a:t>- 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 in M</a:t>
                </a:r>
                <a:r>
                  <a:rPr lang="en-US" sz="1600" kern="0" baseline="-25000" dirty="0">
                    <a:solidFill>
                      <a:schemeClr val="tx1"/>
                    </a:solidFill>
                    <a:latin typeface="Arial Narrow" charset="0"/>
                  </a:rPr>
                  <a:t>A’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 = [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20-1000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magnetic spectrometer method;</a:t>
                </a:r>
                <a:endParaRPr lang="en-US" sz="1600" kern="0" dirty="0">
                  <a:solidFill>
                    <a:schemeClr val="tx1"/>
                  </a:solidFill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o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nly </a:t>
                </a:r>
                <a:r>
                  <a:rPr lang="en-US" sz="1600" kern="0" dirty="0" err="1">
                    <a:solidFill>
                      <a:schemeClr val="tx1"/>
                    </a:solidFill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solidFill>
                      <a:schemeClr val="tx1"/>
                    </a:solidFill>
                    <a:latin typeface="Arial Narrow" charset="0"/>
                  </a:rPr>
                  <a:t>+</a:t>
                </a:r>
                <a:r>
                  <a:rPr lang="en-US" sz="1600" kern="0" dirty="0" err="1">
                    <a:solidFill>
                      <a:schemeClr val="tx1"/>
                    </a:solidFill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solidFill>
                      <a:schemeClr val="tx1"/>
                    </a:solidFill>
                    <a:latin typeface="Arial Narrow" charset="0"/>
                  </a:rPr>
                  <a:t>-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  detected, </a:t>
                </a:r>
                <a14:m>
                  <m:oMath xmlns:m="http://schemas.openxmlformats.org/officeDocument/2006/math">
                    <m:r>
                      <a:rPr lang="en-US" sz="16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6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2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10</a:t>
                </a:r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-7 </a:t>
                </a:r>
                <a:r>
                  <a:rPr lang="en-US" sz="1600" kern="0" dirty="0">
                    <a:latin typeface="Arial Narrow" charset="0"/>
                  </a:rPr>
                  <a:t>;</a:t>
                </a:r>
                <a:endParaRPr lang="en-US" sz="1600" kern="0" dirty="0">
                  <a:solidFill>
                    <a:srgbClr val="0000FF"/>
                  </a:solidFill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with 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displaced vertex detection</a:t>
                </a:r>
                <a:r>
                  <a:rPr lang="en-US" sz="1600" kern="0" dirty="0">
                    <a:latin typeface="Arial Narrow" charset="0"/>
                  </a:rPr>
                  <a:t>: 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10</a:t>
                </a:r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-8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2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10</a:t>
                </a:r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-10</a:t>
                </a:r>
                <a:endParaRPr lang="en-US" sz="1600" kern="0" baseline="30000" dirty="0">
                  <a:solidFill>
                    <a:schemeClr val="tx1"/>
                  </a:solidFill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D924F180-DBB4-2D48-96AE-6A5C2C46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685800"/>
                <a:ext cx="4595812" cy="1597014"/>
              </a:xfrm>
              <a:prstGeom prst="rect">
                <a:avLst/>
              </a:prstGeom>
              <a:blipFill>
                <a:blip r:embed="rId3"/>
                <a:stretch>
                  <a:fillRect l="-276" t="-2381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01805"/>
                <a:ext cx="4367212" cy="116059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APEX</a:t>
                </a:r>
                <a:r>
                  <a:rPr lang="en-US" sz="1800" kern="0" dirty="0">
                    <a:latin typeface="Arial Narrow" charset="0"/>
                  </a:rPr>
                  <a:t> (at </a:t>
                </a:r>
                <a:r>
                  <a:rPr lang="en-US" sz="1800" kern="0" dirty="0" err="1">
                    <a:latin typeface="Arial Narrow" charset="0"/>
                  </a:rPr>
                  <a:t>JLab</a:t>
                </a:r>
                <a:r>
                  <a:rPr lang="en-US" sz="1800" kern="0" dirty="0">
                    <a:latin typeface="Arial Narrow" charset="0"/>
                  </a:rPr>
                  <a:t>)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search for A’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 </a:t>
                </a:r>
                <a:r>
                  <a:rPr lang="en-US" sz="1600" kern="0" dirty="0">
                    <a:latin typeface="Arial Narrow" charset="0"/>
                  </a:rPr>
                  <a:t> in M</a:t>
                </a:r>
                <a:r>
                  <a:rPr lang="en-US" sz="1600" kern="0" baseline="-25000" dirty="0">
                    <a:latin typeface="Arial Narrow" charset="0"/>
                  </a:rPr>
                  <a:t>A’</a:t>
                </a:r>
                <a:r>
                  <a:rPr lang="en-US" sz="1600" kern="0" dirty="0">
                    <a:latin typeface="Arial Narrow" charset="0"/>
                  </a:rPr>
                  <a:t> = [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65</a:t>
                </a:r>
                <a14:m>
                  <m:oMath xmlns:m="http://schemas.openxmlformats.org/officeDocument/2006/math">
                    <m:r>
                      <a:rPr lang="en-US" sz="1600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0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525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magnetic spectrometer method;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only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</a:t>
                </a:r>
                <a:r>
                  <a:rPr lang="en-US" sz="1600" kern="0" dirty="0">
                    <a:latin typeface="Arial Narrow" charset="0"/>
                  </a:rPr>
                  <a:t>  detected, </a:t>
                </a:r>
                <a14:m>
                  <m:oMath xmlns:m="http://schemas.openxmlformats.org/officeDocument/2006/math">
                    <m:r>
                      <a:rPr lang="en-US" sz="16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latin typeface="Arial Narrow" charset="0"/>
                  </a:rPr>
                  <a:t>2</a:t>
                </a:r>
                <a:r>
                  <a:rPr lang="en-US" sz="1600" kern="0" dirty="0"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9x10</a:t>
                </a:r>
                <a:r>
                  <a:rPr lang="en-US" sz="1600" kern="0" baseline="30000" dirty="0">
                    <a:latin typeface="Arial Narrow" charset="0"/>
                  </a:rPr>
                  <a:t>-8 </a:t>
                </a:r>
                <a:r>
                  <a:rPr lang="en-US" sz="1600" kern="0" dirty="0">
                    <a:latin typeface="Arial Narrow" charset="0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1805"/>
                <a:ext cx="4367212" cy="1160595"/>
              </a:xfrm>
              <a:prstGeom prst="rect">
                <a:avLst/>
              </a:prstGeom>
              <a:blipFill>
                <a:blip r:embed="rId4"/>
                <a:stretch>
                  <a:fillRect l="-291" t="-217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6">
                <a:extLst>
                  <a:ext uri="{FF2B5EF4-FFF2-40B4-BE49-F238E27FC236}">
                    <a16:creationId xmlns:a16="http://schemas.microsoft.com/office/drawing/2014/main" id="{1C5243A0-D98F-624C-ABD1-89CAA8194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4551230"/>
                <a:ext cx="4367212" cy="131617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 err="1">
                    <a:solidFill>
                      <a:srgbClr val="0000FF"/>
                    </a:solidFill>
                    <a:latin typeface="Arial Narrow" charset="0"/>
                  </a:rPr>
                  <a:t>DarkLight</a:t>
                </a: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 </a:t>
                </a:r>
                <a:r>
                  <a:rPr lang="en-US" sz="1800" kern="0" dirty="0">
                    <a:latin typeface="Arial Narrow" charset="0"/>
                  </a:rPr>
                  <a:t>(discontinued)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search for A’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 </a:t>
                </a:r>
                <a:r>
                  <a:rPr lang="en-US" sz="1600" kern="0" dirty="0">
                    <a:latin typeface="Arial Narrow" charset="0"/>
                  </a:rPr>
                  <a:t> in M</a:t>
                </a:r>
                <a:r>
                  <a:rPr lang="en-US" sz="1600" kern="0" baseline="-25000" dirty="0">
                    <a:latin typeface="Arial Narrow" charset="0"/>
                  </a:rPr>
                  <a:t>A’</a:t>
                </a:r>
                <a:r>
                  <a:rPr lang="en-US" sz="1600" kern="0" dirty="0">
                    <a:latin typeface="Arial Narrow" charset="0"/>
                  </a:rPr>
                  <a:t> = [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10-90</a:t>
                </a:r>
                <a:r>
                  <a:rPr lang="en-US" sz="1600" kern="0" dirty="0"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magnetic spectrometer method;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</a:t>
                </a:r>
                <a:r>
                  <a:rPr lang="en-US" sz="1600" kern="0" dirty="0">
                    <a:latin typeface="Arial Narrow" charset="0"/>
                  </a:rPr>
                  <a:t>  detected, </a:t>
                </a:r>
                <a14:m>
                  <m:oMath xmlns:m="http://schemas.openxmlformats.org/officeDocument/2006/math">
                    <m:r>
                      <a:rPr lang="en-US" sz="1600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2</a:t>
                </a: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3x10</a:t>
                </a:r>
                <a:r>
                  <a:rPr lang="en-US" sz="1600" kern="0" baseline="30000" dirty="0">
                    <a:solidFill>
                      <a:srgbClr val="0000FF"/>
                    </a:solidFill>
                    <a:latin typeface="Arial Narrow" charset="0"/>
                  </a:rPr>
                  <a:t>-7 </a:t>
                </a:r>
                <a:r>
                  <a:rPr lang="en-US" sz="1600" kern="0" dirty="0">
                    <a:latin typeface="Arial Narrow" charset="0"/>
                  </a:rPr>
                  <a:t>;</a:t>
                </a:r>
                <a:endParaRPr lang="en-US" sz="1600" kern="0" dirty="0">
                  <a:solidFill>
                    <a:srgbClr val="0000FF"/>
                  </a:solidFill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endParaRPr lang="en-US" sz="1600" kern="0" dirty="0">
                  <a:solidFill>
                    <a:srgbClr val="C00000"/>
                  </a:solidFill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10" name="Text Placeholder 6">
                <a:extLst>
                  <a:ext uri="{FF2B5EF4-FFF2-40B4-BE49-F238E27FC236}">
                    <a16:creationId xmlns:a16="http://schemas.microsoft.com/office/drawing/2014/main" id="{1C5243A0-D98F-624C-ABD1-89CAA8194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51230"/>
                <a:ext cx="4367212" cy="1316170"/>
              </a:xfrm>
              <a:prstGeom prst="rect">
                <a:avLst/>
              </a:prstGeom>
              <a:blipFill>
                <a:blip r:embed="rId5"/>
                <a:stretch>
                  <a:fillRect l="-291" t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002846-717D-D744-B283-713E969E3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01524"/>
            <a:ext cx="3048000" cy="2727476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9EC6F8E-812C-4848-B730-720A1238E0BA}"/>
              </a:ext>
            </a:extLst>
          </p:cNvPr>
          <p:cNvSpPr txBox="1">
            <a:spLocks/>
          </p:cNvSpPr>
          <p:nvPr/>
        </p:nvSpPr>
        <p:spPr>
          <a:xfrm>
            <a:off x="6224588" y="3503329"/>
            <a:ext cx="2386012" cy="3828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C00000"/>
              </a:buClr>
              <a:buSzPct val="75000"/>
              <a:buNone/>
            </a:pPr>
            <a:r>
              <a:rPr lang="en-US" sz="1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HPS: [hep-ex] arXiv:1807.11530, 2018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C78179-784B-FC43-8FA4-06D840318BE5}"/>
              </a:ext>
            </a:extLst>
          </p:cNvPr>
          <p:cNvCxnSpPr>
            <a:cxnSpLocks/>
          </p:cNvCxnSpPr>
          <p:nvPr/>
        </p:nvCxnSpPr>
        <p:spPr>
          <a:xfrm>
            <a:off x="4648200" y="1143000"/>
            <a:ext cx="83820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6">
                <a:extLst>
                  <a:ext uri="{FF2B5EF4-FFF2-40B4-BE49-F238E27FC236}">
                    <a16:creationId xmlns:a16="http://schemas.microsoft.com/office/drawing/2014/main" id="{09DD1B65-65A1-8A46-B701-F8E10C052B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0" y="4572000"/>
                <a:ext cx="4114800" cy="145283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600" kern="0" dirty="0">
                    <a:latin typeface="Arial Narrow" charset="0"/>
                  </a:rPr>
                  <a:t>The proposed experiment: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non-magnetic, will detect all 3 particles, </a:t>
                </a:r>
                <a:r>
                  <a:rPr lang="en-US" sz="1400" kern="0" dirty="0" err="1">
                    <a:solidFill>
                      <a:srgbClr val="C00000"/>
                    </a:solidFill>
                    <a:latin typeface="Arial Narrow" charset="0"/>
                  </a:rPr>
                  <a:t>e’,e</a:t>
                </a:r>
                <a:r>
                  <a:rPr lang="en-US" sz="1400" kern="0" baseline="30000" dirty="0" err="1">
                    <a:solidFill>
                      <a:srgbClr val="C00000"/>
                    </a:solidFill>
                    <a:latin typeface="Arial Narrow" charset="0"/>
                  </a:rPr>
                  <a:t>+</a:t>
                </a:r>
                <a:r>
                  <a:rPr lang="en-US" sz="1400" kern="0" dirty="0" err="1">
                    <a:solidFill>
                      <a:srgbClr val="C00000"/>
                    </a:solidFill>
                    <a:latin typeface="Arial Narrow" charset="0"/>
                  </a:rPr>
                  <a:t>,e</a:t>
                </a:r>
                <a:r>
                  <a:rPr lang="en-US" sz="1400" kern="0" baseline="30000" dirty="0">
                    <a:solidFill>
                      <a:srgbClr val="C00000"/>
                    </a:solidFill>
                    <a:latin typeface="Arial Narrow" charset="0"/>
                  </a:rPr>
                  <a:t>-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latin typeface="Arial Narrow" charset="0"/>
                  </a:rPr>
                  <a:t>search for </a:t>
                </a: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4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 </a:t>
                </a:r>
                <a:r>
                  <a:rPr lang="en-US" sz="1400" kern="0" dirty="0" err="1">
                    <a:solidFill>
                      <a:srgbClr val="C00000"/>
                    </a:solidFill>
                    <a:latin typeface="Arial Narrow" charset="0"/>
                  </a:rPr>
                  <a:t>e</a:t>
                </a:r>
                <a:r>
                  <a:rPr lang="en-US" sz="1400" kern="0" baseline="30000" dirty="0" err="1">
                    <a:solidFill>
                      <a:srgbClr val="C00000"/>
                    </a:solidFill>
                    <a:latin typeface="Arial Narrow" charset="0"/>
                  </a:rPr>
                  <a:t>+</a:t>
                </a:r>
                <a:r>
                  <a:rPr lang="en-US" sz="1400" kern="0" dirty="0" err="1">
                    <a:solidFill>
                      <a:srgbClr val="C00000"/>
                    </a:solidFill>
                    <a:latin typeface="Arial Narrow" charset="0"/>
                  </a:rPr>
                  <a:t>e</a:t>
                </a:r>
                <a:r>
                  <a:rPr lang="en-US" sz="1400" kern="0" baseline="30000" dirty="0">
                    <a:solidFill>
                      <a:srgbClr val="C00000"/>
                    </a:solidFill>
                    <a:latin typeface="Arial Narrow" charset="0"/>
                  </a:rPr>
                  <a:t>- </a:t>
                </a: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) in M</a:t>
                </a:r>
                <a:r>
                  <a:rPr lang="en-US" sz="1400" kern="0" baseline="-25000" dirty="0">
                    <a:solidFill>
                      <a:srgbClr val="C00000"/>
                    </a:solidFill>
                    <a:latin typeface="Arial Narrow" charset="0"/>
                  </a:rPr>
                  <a:t>X</a:t>
                </a: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 = [3 </a:t>
                </a:r>
                <a14:m>
                  <m:oMath xmlns:m="http://schemas.openxmlformats.org/officeDocument/2006/math">
                    <m:r>
                      <a:rPr lang="en-US" sz="1400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0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latin typeface="Arial Narrow" charset="0"/>
                  </a:rPr>
                  <a:t>similar range: </a:t>
                </a: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10</a:t>
                </a:r>
                <a:r>
                  <a:rPr lang="en-US" sz="1400" kern="0" baseline="30000" dirty="0">
                    <a:solidFill>
                      <a:srgbClr val="C00000"/>
                    </a:solidFill>
                    <a:latin typeface="Arial Narrow" charset="0"/>
                  </a:rPr>
                  <a:t>-7</a:t>
                </a:r>
                <a14:m>
                  <m:oMath xmlns:m="http://schemas.openxmlformats.org/officeDocument/2006/math">
                    <m:r>
                      <a:rPr lang="en-US" sz="14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400" kern="0" baseline="30000" dirty="0">
                    <a:solidFill>
                      <a:srgbClr val="C00000"/>
                    </a:solidFill>
                    <a:latin typeface="Arial Narrow" charset="0"/>
                  </a:rPr>
                  <a:t>2</a:t>
                </a: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10</a:t>
                </a:r>
                <a:r>
                  <a:rPr lang="en-US" sz="1400" kern="0" baseline="30000" dirty="0">
                    <a:solidFill>
                      <a:srgbClr val="C00000"/>
                    </a:solidFill>
                    <a:latin typeface="Arial Narrow" charset="0"/>
                  </a:rPr>
                  <a:t>-9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400" kern="0" dirty="0">
                    <a:solidFill>
                      <a:srgbClr val="C00000"/>
                    </a:solidFill>
                    <a:latin typeface="Arial Narrow" charset="0"/>
                  </a:rPr>
                  <a:t>sensitive to neutral channels.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endParaRPr lang="en-US" sz="1600" kern="0" dirty="0">
                  <a:solidFill>
                    <a:srgbClr val="C00000"/>
                  </a:solidFill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19" name="Text Placeholder 6">
                <a:extLst>
                  <a:ext uri="{FF2B5EF4-FFF2-40B4-BE49-F238E27FC236}">
                    <a16:creationId xmlns:a16="http://schemas.microsoft.com/office/drawing/2014/main" id="{09DD1B65-65A1-8A46-B701-F8E10C05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572000"/>
                <a:ext cx="4114800" cy="1452839"/>
              </a:xfrm>
              <a:prstGeom prst="rect">
                <a:avLst/>
              </a:prstGeom>
              <a:blipFill>
                <a:blip r:embed="rId7"/>
                <a:stretch>
                  <a:fillRect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DE470-20C1-CF48-9C2F-241A1876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00" y="1977961"/>
            <a:ext cx="4147612" cy="1527239"/>
          </a:xfrm>
          <a:prstGeom prst="rect">
            <a:avLst/>
          </a:prstGeom>
        </p:spPr>
      </p:pic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Other Similar Experiments/Projects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22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D924F180-DBB4-2D48-96AE-6A5C2C463C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85800"/>
                <a:ext cx="5357812" cy="3124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NA64</a:t>
                </a:r>
                <a:r>
                  <a:rPr lang="en-US" sz="1800" kern="0" dirty="0">
                    <a:latin typeface="Arial Narrow" charset="0"/>
                  </a:rPr>
                  <a:t> (experiment and new proposal with SPS at CERN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combination of “beam dump” and direct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dirty="0">
                    <a:latin typeface="Arial Narrow" charset="0"/>
                  </a:rPr>
                  <a:t>- detection;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f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irst EM calorimeter is an </a:t>
                </a:r>
                <a:r>
                  <a:rPr lang="en-US" sz="1600" kern="0" dirty="0">
                    <a:latin typeface="Arial Narrow" charset="0"/>
                  </a:rPr>
                  <a:t>active “dump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” (~40 r. l.), second EM detects </a:t>
                </a:r>
                <a:r>
                  <a:rPr lang="en-US" sz="1600" kern="0" dirty="0" err="1">
                    <a:solidFill>
                      <a:schemeClr val="tx1"/>
                    </a:solidFill>
                    <a:latin typeface="Arial Narrow" charset="0"/>
                  </a:rPr>
                  <a:t>e+e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- pairs;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assumes relatively long decay length for A’ (or X);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t</a:t>
                </a:r>
                <a:r>
                  <a:rPr lang="en-US" sz="1600" kern="0" dirty="0">
                    <a:solidFill>
                      <a:schemeClr val="tx1"/>
                    </a:solidFill>
                    <a:latin typeface="Arial Narrow" charset="0"/>
                  </a:rPr>
                  <a:t>otal energy conservation;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mass range:   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23 MeV,</a:t>
                </a:r>
                <a:endParaRPr lang="en-US" sz="1600" kern="0" dirty="0">
                  <a:solidFill>
                    <a:srgbClr val="0000FF"/>
                  </a:solidFill>
                  <a:latin typeface="Arial Narrow" charset="0"/>
                </a:endParaRPr>
              </a:p>
              <a:p>
                <a:pPr marL="457200" lvl="1" indent="0">
                  <a:buClr>
                    <a:srgbClr val="C00000"/>
                  </a:buClr>
                  <a:buSzPct val="75000"/>
                  <a:buNone/>
                </a:pPr>
                <a:endParaRPr lang="en-US" sz="1600" kern="0" baseline="30000" dirty="0">
                  <a:solidFill>
                    <a:srgbClr val="0000FF"/>
                  </a:solidFill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new proposal for 2021.</a:t>
                </a:r>
              </a:p>
            </p:txBody>
          </p:sp>
        </mc:Choice>
        <mc:Fallback xmlns="">
          <p:sp>
            <p:nvSpPr>
              <p:cNvPr id="8" name="Text Placeholder 6">
                <a:extLst>
                  <a:ext uri="{FF2B5EF4-FFF2-40B4-BE49-F238E27FC236}">
                    <a16:creationId xmlns:a16="http://schemas.microsoft.com/office/drawing/2014/main" id="{D924F180-DBB4-2D48-96AE-6A5C2C46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5357812" cy="3124200"/>
              </a:xfrm>
              <a:prstGeom prst="rect">
                <a:avLst/>
              </a:prstGeom>
              <a:blipFill>
                <a:blip r:embed="rId4"/>
                <a:stretch>
                  <a:fillRect l="-237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4294915"/>
                <a:ext cx="5867400" cy="116059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MAGIX</a:t>
                </a:r>
                <a:r>
                  <a:rPr lang="en-US" sz="1800" kern="0" dirty="0">
                    <a:latin typeface="Arial Narrow" charset="0"/>
                  </a:rPr>
                  <a:t> (proposed experiment with MESA at Mainz)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search for A’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 </a:t>
                </a:r>
                <a:r>
                  <a:rPr lang="en-US" sz="1600" kern="0" dirty="0">
                    <a:latin typeface="Arial Narrow" charset="0"/>
                  </a:rPr>
                  <a:t> in M</a:t>
                </a:r>
                <a:r>
                  <a:rPr lang="en-US" sz="1600" kern="0" baseline="-25000" dirty="0">
                    <a:latin typeface="Arial Narrow" charset="0"/>
                  </a:rPr>
                  <a:t>A’</a:t>
                </a:r>
                <a:r>
                  <a:rPr lang="en-US" sz="1600" kern="0" dirty="0">
                    <a:latin typeface="Arial Narrow" charset="0"/>
                  </a:rPr>
                  <a:t> = [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1600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0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magnetic spectrometer method;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only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</a:t>
                </a:r>
                <a:r>
                  <a:rPr lang="en-US" sz="1600" kern="0" dirty="0">
                    <a:latin typeface="Arial Narrow" charset="0"/>
                  </a:rPr>
                  <a:t>  detected,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≈</m:t>
                    </m:r>
                  </m:oMath>
                </a14:m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[2x10</a:t>
                </a:r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-7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8x10</a:t>
                </a:r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-9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] </a:t>
                </a:r>
                <a:endParaRPr lang="en-US" sz="1600" kern="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294915"/>
                <a:ext cx="5867400" cy="1160595"/>
              </a:xfrm>
              <a:prstGeom prst="rect">
                <a:avLst/>
              </a:prstGeom>
              <a:blipFill>
                <a:blip r:embed="rId5"/>
                <a:stretch>
                  <a:fillRect t="-217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7829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Other Similar Experiments/Projects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23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24F180-DBB4-2D48-96AE-6A5C2C463CB5}"/>
              </a:ext>
            </a:extLst>
          </p:cNvPr>
          <p:cNvSpPr txBox="1">
            <a:spLocks/>
          </p:cNvSpPr>
          <p:nvPr/>
        </p:nvSpPr>
        <p:spPr>
          <a:xfrm>
            <a:off x="52388" y="962885"/>
            <a:ext cx="5357812" cy="7135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1800" kern="0" dirty="0" err="1">
                <a:solidFill>
                  <a:srgbClr val="0000FF"/>
                </a:solidFill>
                <a:latin typeface="Arial Narrow" charset="0"/>
              </a:rPr>
              <a:t>DarkLight</a:t>
            </a:r>
            <a:r>
              <a:rPr lang="en-US" sz="1800" kern="0" dirty="0">
                <a:solidFill>
                  <a:srgbClr val="0000FF"/>
                </a:solidFill>
                <a:latin typeface="Arial Narrow" charset="0"/>
              </a:rPr>
              <a:t> X17 search at TRIUMF</a:t>
            </a:r>
            <a:r>
              <a:rPr lang="en-US" sz="1800" kern="0" dirty="0">
                <a:latin typeface="Arial Narrow" charset="0"/>
              </a:rPr>
              <a:t> (2022-2026)</a:t>
            </a:r>
            <a:endParaRPr lang="en-US" sz="1600" kern="0" dirty="0">
              <a:latin typeface="Arial Narrow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sz="1600" kern="0" dirty="0">
                <a:latin typeface="Arial Narrow" charset="0"/>
              </a:rPr>
              <a:t>30 MeV e</a:t>
            </a:r>
            <a:r>
              <a:rPr lang="en-US" sz="1600" kern="0" baseline="30000" dirty="0">
                <a:latin typeface="Arial Narrow" charset="0"/>
              </a:rPr>
              <a:t>-</a:t>
            </a:r>
            <a:r>
              <a:rPr lang="en-US" sz="1600" kern="0" dirty="0">
                <a:latin typeface="Arial Narrow" charset="0"/>
              </a:rPr>
              <a:t> beam</a:t>
            </a:r>
            <a:endParaRPr lang="en-US" sz="1600" kern="0" dirty="0">
              <a:solidFill>
                <a:schemeClr val="tx1"/>
              </a:solidFill>
              <a:latin typeface="Arial Narrow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endParaRPr lang="en-US" sz="1600" kern="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AA0C41-B392-12C9-DB7E-C3695C76B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287" y="2136487"/>
            <a:ext cx="2127826" cy="2285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EBDB98-D770-2F0A-B63A-56E4C34D5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824" y="1237502"/>
            <a:ext cx="3834009" cy="49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272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Other Similar Experiments/Projects (ATOMKI Type)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24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24F180-DBB4-2D48-96AE-6A5C2C463CB5}"/>
              </a:ext>
            </a:extLst>
          </p:cNvPr>
          <p:cNvSpPr txBox="1">
            <a:spLocks/>
          </p:cNvSpPr>
          <p:nvPr/>
        </p:nvSpPr>
        <p:spPr>
          <a:xfrm>
            <a:off x="52388" y="685800"/>
            <a:ext cx="5357812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1800" kern="0" dirty="0">
                <a:solidFill>
                  <a:srgbClr val="0000FF"/>
                </a:solidFill>
                <a:latin typeface="Arial Narrow" charset="0"/>
              </a:rPr>
              <a:t>Montreal Tandem Project</a:t>
            </a:r>
            <a:r>
              <a:rPr lang="en-US" sz="1800" kern="0" dirty="0">
                <a:latin typeface="Arial Narrow" charset="0"/>
              </a:rPr>
              <a:t> (2022-2023)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endParaRPr lang="en-US" sz="1600" kern="0" dirty="0">
              <a:latin typeface="Arial Narrow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n-US" sz="1600" kern="0" dirty="0">
                <a:solidFill>
                  <a:schemeClr val="tx1"/>
                </a:solidFill>
                <a:latin typeface="Arial Narrow" charset="0"/>
              </a:rPr>
              <a:t>Similar to ATOMKI </a:t>
            </a:r>
            <a:r>
              <a:rPr lang="en-US" sz="1600" kern="0" baseline="30000" dirty="0">
                <a:solidFill>
                  <a:schemeClr val="tx1"/>
                </a:solidFill>
                <a:latin typeface="Arial Narrow" charset="0"/>
              </a:rPr>
              <a:t>8</a:t>
            </a:r>
            <a:r>
              <a:rPr lang="en-US" sz="1600" kern="0" dirty="0">
                <a:solidFill>
                  <a:schemeClr val="tx1"/>
                </a:solidFill>
                <a:latin typeface="Arial Narrow" charset="0"/>
              </a:rPr>
              <a:t>Be experiment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endParaRPr lang="en-US" sz="1600" kern="0" dirty="0">
              <a:solidFill>
                <a:schemeClr val="tx1"/>
              </a:solidFill>
              <a:latin typeface="Arial Narrow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4294915"/>
                <a:ext cx="5867400" cy="116059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</a:pPr>
                <a:r>
                  <a:rPr lang="en-US" sz="1800" kern="0" dirty="0">
                    <a:solidFill>
                      <a:srgbClr val="0000FF"/>
                    </a:solidFill>
                    <a:latin typeface="Arial Narrow" charset="0"/>
                  </a:rPr>
                  <a:t>MAGIX</a:t>
                </a:r>
                <a:r>
                  <a:rPr lang="en-US" sz="1800" kern="0" dirty="0">
                    <a:latin typeface="Arial Narrow" charset="0"/>
                  </a:rPr>
                  <a:t> (proposed experiment with MESA at Mainz)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search for A’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 </a:t>
                </a:r>
                <a:r>
                  <a:rPr lang="en-US" sz="1600" kern="0" dirty="0">
                    <a:latin typeface="Arial Narrow" charset="0"/>
                  </a:rPr>
                  <a:t> in M</a:t>
                </a:r>
                <a:r>
                  <a:rPr lang="en-US" sz="1600" kern="0" baseline="-25000" dirty="0">
                    <a:latin typeface="Arial Narrow" charset="0"/>
                  </a:rPr>
                  <a:t>A’</a:t>
                </a:r>
                <a:r>
                  <a:rPr lang="en-US" sz="1600" kern="0" dirty="0">
                    <a:latin typeface="Arial Narrow" charset="0"/>
                  </a:rPr>
                  <a:t> = [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1600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0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</m:oMath>
                </a14:m>
                <a:r>
                  <a:rPr lang="en-US" sz="1600" kern="0" dirty="0">
                    <a:latin typeface="Arial Narrow" charset="0"/>
                  </a:rPr>
                  <a:t>] MeV;</a:t>
                </a: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solidFill>
                      <a:srgbClr val="0000FF"/>
                    </a:solidFill>
                    <a:latin typeface="Arial Narrow" charset="0"/>
                  </a:rPr>
                  <a:t>magnetic spectrometer method;</a:t>
                </a:r>
                <a:endParaRPr lang="en-US" sz="1600" kern="0" dirty="0">
                  <a:latin typeface="Arial Narrow" charset="0"/>
                </a:endParaRPr>
              </a:p>
              <a:p>
                <a:pPr lvl="1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</a:pPr>
                <a:r>
                  <a:rPr lang="en-US" sz="1600" kern="0" dirty="0">
                    <a:latin typeface="Arial Narrow" charset="0"/>
                  </a:rPr>
                  <a:t>only 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 err="1">
                    <a:latin typeface="Arial Narrow" charset="0"/>
                  </a:rPr>
                  <a:t>+</a:t>
                </a:r>
                <a:r>
                  <a:rPr lang="en-US" sz="1600" kern="0" dirty="0" err="1">
                    <a:latin typeface="Arial Narrow" charset="0"/>
                  </a:rPr>
                  <a:t>e</a:t>
                </a:r>
                <a:r>
                  <a:rPr lang="en-US" sz="1600" kern="0" baseline="30000" dirty="0">
                    <a:latin typeface="Arial Narrow" charset="0"/>
                  </a:rPr>
                  <a:t>-</a:t>
                </a:r>
                <a:r>
                  <a:rPr lang="en-US" sz="1600" kern="0" dirty="0">
                    <a:latin typeface="Arial Narrow" charset="0"/>
                  </a:rPr>
                  <a:t>  detected,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𝜀</m:t>
                    </m:r>
                  </m:oMath>
                </a14:m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≈</m:t>
                    </m:r>
                  </m:oMath>
                </a14:m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[2x10</a:t>
                </a:r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-7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8x10</a:t>
                </a:r>
                <a:r>
                  <a:rPr lang="en-US" sz="1600" kern="0" baseline="3000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-9</a:t>
                </a:r>
                <a:r>
                  <a:rPr lang="en-US" sz="1600" kern="0" dirty="0">
                    <a:solidFill>
                      <a:srgbClr val="C00000"/>
                    </a:solidFill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] </a:t>
                </a:r>
                <a:endParaRPr lang="en-US" sz="1600" kern="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9" name="Text Placeholder 6">
                <a:extLst>
                  <a:ext uri="{FF2B5EF4-FFF2-40B4-BE49-F238E27FC236}">
                    <a16:creationId xmlns:a16="http://schemas.microsoft.com/office/drawing/2014/main" id="{0AC7D43D-48D9-F744-97C5-B48C0D203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294915"/>
                <a:ext cx="5867400" cy="1160595"/>
              </a:xfrm>
              <a:prstGeom prst="rect">
                <a:avLst/>
              </a:prstGeom>
              <a:blipFill>
                <a:blip r:embed="rId3"/>
                <a:stretch>
                  <a:fillRect t="-2174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6551958-27BF-8203-2934-7C9A35F94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4572000" cy="18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025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Other Similar Experiments/Projects (ATOMKI Type)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9851DE-F453-1743-A809-E60FFC00C224}" type="slidenum">
              <a:rPr lang="en-US" sz="1000">
                <a:latin typeface="Arial Narrow" charset="0"/>
              </a:rPr>
              <a:pPr eaLnBrk="1" hangingPunct="1"/>
              <a:t>25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24F180-DBB4-2D48-96AE-6A5C2C463CB5}"/>
              </a:ext>
            </a:extLst>
          </p:cNvPr>
          <p:cNvSpPr txBox="1">
            <a:spLocks/>
          </p:cNvSpPr>
          <p:nvPr/>
        </p:nvSpPr>
        <p:spPr>
          <a:xfrm>
            <a:off x="52388" y="685800"/>
            <a:ext cx="5357812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1800" kern="0" dirty="0">
                <a:solidFill>
                  <a:srgbClr val="0000FF"/>
                </a:solidFill>
                <a:latin typeface="Arial Narrow" charset="0"/>
              </a:rPr>
              <a:t>EAR2 with Neutron Beam Project</a:t>
            </a:r>
            <a:r>
              <a:rPr lang="en-US" sz="1800" kern="0" dirty="0">
                <a:latin typeface="Arial Narrow" charset="0"/>
              </a:rPr>
              <a:t> at Torino, Italy (2023)</a:t>
            </a:r>
          </a:p>
          <a:p>
            <a:pPr marL="457200" lvl="1" indent="0">
              <a:buClr>
                <a:srgbClr val="C00000"/>
              </a:buClr>
              <a:buSzPct val="75000"/>
              <a:buNone/>
            </a:pPr>
            <a:endParaRPr lang="en-US" sz="1600" kern="0" dirty="0">
              <a:solidFill>
                <a:schemeClr val="tx1"/>
              </a:solidFill>
              <a:latin typeface="Arial Narrow" charset="0"/>
            </a:endParaRP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endParaRPr lang="en-US" sz="1600" kern="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EBE9C-39D7-0784-028C-927F778B9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89" y="-301625"/>
            <a:ext cx="4649211" cy="60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026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8110B7-1B5F-4748-8944-35639ACC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79314"/>
            <a:ext cx="2743201" cy="2749686"/>
          </a:xfrm>
          <a:prstGeom prst="rect">
            <a:avLst/>
          </a:prstGeom>
        </p:spPr>
      </p:pic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E26AA3-6FA0-C640-8AD4-865AF60CD82B}" type="slidenum">
              <a:rPr lang="en-US" sz="1000">
                <a:latin typeface="Arial Narrow" charset="0"/>
              </a:rPr>
              <a:pPr eaLnBrk="1" hangingPunct="1"/>
              <a:t>3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ATOMKI  </a:t>
            </a:r>
            <a:r>
              <a:rPr lang="en-US" altLang="en-US" sz="2400" dirty="0">
                <a:solidFill>
                  <a:srgbClr val="C00000"/>
                </a:solidFill>
                <a:latin typeface="Arial Narrow" charset="0"/>
                <a:sym typeface="Symbol" charset="0"/>
              </a:rPr>
              <a:t>Anomalies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in the</a:t>
            </a:r>
            <a:r>
              <a:rPr lang="en-US" altLang="en-US" sz="2400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aseline="300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8</a:t>
            </a:r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Be and </a:t>
            </a:r>
            <a:r>
              <a:rPr lang="en-US" altLang="en-US" sz="2400" baseline="300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4</a:t>
            </a:r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He Experiments</a:t>
            </a:r>
            <a:endParaRPr lang="en-US" sz="2400" dirty="0">
              <a:solidFill>
                <a:srgbClr val="C00000"/>
              </a:solidFill>
              <a:latin typeface="Arial Narrow" charset="0"/>
              <a:cs typeface="Arial Narrow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75B0-3F6E-FF4D-A8C2-B19B74C31999}"/>
                  </a:ext>
                </a:extLst>
              </p:cNvPr>
              <p:cNvSpPr txBox="1"/>
              <p:nvPr/>
            </p:nvSpPr>
            <p:spPr>
              <a:xfrm>
                <a:off x="152400" y="762000"/>
                <a:ext cx="5715000" cy="218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8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 anomaly in nuclear transitions 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</a:t>
                </a:r>
                <a:r>
                  <a:rPr lang="en-US" sz="1600" i="1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PRL 116(4):042501 (2016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): </a:t>
                </a:r>
              </a:p>
              <a:p>
                <a:pPr marL="742950" lvl="1" indent="-285750">
                  <a:buClr>
                    <a:srgbClr val="0000FF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8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Be* decaying to ground states.</a:t>
                </a:r>
              </a:p>
              <a:p>
                <a:pPr lvl="1">
                  <a:buClr>
                    <a:srgbClr val="0000FF"/>
                  </a:buClr>
                  <a:buSzPct val="60000"/>
                  <a:defRPr/>
                </a:pP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 p +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7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Li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8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Be*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7Li + p 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(hadronic)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8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 +</a:t>
                </a:r>
                <a:r>
                  <a:rPr lang="en-US" dirty="0"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(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E/M)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8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Be +</a:t>
                </a: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*,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  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(IPC)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solidFill>
                    <a:srgbClr val="C00000"/>
                  </a:solidFill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excess 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pairs in invariant mass in </a:t>
                </a:r>
                <a:r>
                  <a:rPr lang="en-US" sz="1600" b="1" i="1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Internal Pair Conversion (IPC).</a:t>
                </a:r>
                <a:endParaRPr lang="en-US" b="1" i="1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75B0-3F6E-FF4D-A8C2-B19B74C31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5715000" cy="2185214"/>
              </a:xfrm>
              <a:prstGeom prst="rect">
                <a:avLst/>
              </a:prstGeom>
              <a:blipFill>
                <a:blip r:embed="rId4"/>
                <a:stretch>
                  <a:fillRect l="-222" t="-1163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E67DCB6-73BE-7569-0527-68A08E030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60" y="3508375"/>
            <a:ext cx="2807639" cy="2816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0D171D-A6E4-4982-5F40-B1038341D38A}"/>
                  </a:ext>
                </a:extLst>
              </p:cNvPr>
              <p:cNvSpPr/>
              <p:nvPr/>
            </p:nvSpPr>
            <p:spPr>
              <a:xfrm>
                <a:off x="152400" y="3541580"/>
                <a:ext cx="5372099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In second experiment on 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He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with updated setup and reduced background: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p +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3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He*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He+</a:t>
                </a:r>
                <a:r>
                  <a:rPr lang="en-US" dirty="0"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*,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       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(IPC)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sz="16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sz="16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peak at different angles, but same invariant mass.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</a:t>
                </a:r>
                <a:r>
                  <a:rPr lang="en-US" sz="14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Phys. Rev. C 104 (2021) 4, 044003)</a:t>
                </a:r>
                <a:endParaRPr lang="en-US" sz="1400" dirty="0">
                  <a:solidFill>
                    <a:srgbClr val="0000FF"/>
                  </a:solidFill>
                  <a:latin typeface="Arial Narrow" panose="020B060602020203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30D171D-A6E4-4982-5F40-B103834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41580"/>
                <a:ext cx="5372099" cy="2000548"/>
              </a:xfrm>
              <a:prstGeom prst="rect">
                <a:avLst/>
              </a:prstGeom>
              <a:blipFill>
                <a:blip r:embed="rId6"/>
                <a:stretch>
                  <a:fillRect l="-236" t="-125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7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E26AA3-6FA0-C640-8AD4-865AF60CD82B}" type="slidenum">
              <a:rPr lang="en-US" sz="1000">
                <a:latin typeface="Arial Narrow" charset="0"/>
              </a:rPr>
              <a:pPr eaLnBrk="1" hangingPunct="1"/>
              <a:t>4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ATOMKI </a:t>
            </a:r>
            <a:r>
              <a:rPr lang="en-US" altLang="en-US" sz="2400" baseline="300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12</a:t>
            </a:r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C Experiment also Found Anomaly</a:t>
            </a:r>
            <a:r>
              <a:rPr lang="en-US" altLang="en-US" sz="2400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sz="2400" dirty="0">
              <a:solidFill>
                <a:srgbClr val="C00000"/>
              </a:solidFill>
              <a:latin typeface="Arial Narrow" charset="0"/>
              <a:cs typeface="Arial Narrow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75B0-3F6E-FF4D-A8C2-B19B74C31999}"/>
                  </a:ext>
                </a:extLst>
              </p:cNvPr>
              <p:cNvSpPr txBox="1"/>
              <p:nvPr/>
            </p:nvSpPr>
            <p:spPr>
              <a:xfrm>
                <a:off x="76200" y="651808"/>
                <a:ext cx="571500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12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 Experiment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</a:t>
                </a:r>
                <a:r>
                  <a:rPr lang="en-US" sz="14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(J. </a:t>
                </a:r>
                <a:r>
                  <a:rPr lang="en-US" sz="14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Krasznahorkay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et al., Phys. Rev. C. 106, L061601, (2022))</a:t>
                </a:r>
              </a:p>
              <a:p>
                <a:pPr marL="742950" lvl="1" indent="-285750">
                  <a:buClr>
                    <a:srgbClr val="0000FF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12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 excited states, decay to ground state:</a:t>
                </a:r>
              </a:p>
              <a:p>
                <a:pPr marL="742950" lvl="1" indent="-285750">
                  <a:buClr>
                    <a:srgbClr val="0000FF"/>
                  </a:buClr>
                  <a:buSzPct val="60000"/>
                  <a:buFont typeface="Wingdings" pitchFamily="2" charset="2"/>
                  <a:buChar char="ü"/>
                  <a:defRPr/>
                </a:pP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 	p +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11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B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12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C*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+</a:t>
                </a: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*,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  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(IPC)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solidFill>
                    <a:srgbClr val="C00000"/>
                  </a:solidFill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excess of 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pairs in angular distributions (inv. mass) of Internal Pair Conversion (IPC).</a:t>
                </a: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75B0-3F6E-FF4D-A8C2-B19B74C31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51808"/>
                <a:ext cx="5715000" cy="2123658"/>
              </a:xfrm>
              <a:prstGeom prst="rect">
                <a:avLst/>
              </a:prstGeom>
              <a:blipFill>
                <a:blip r:embed="rId3"/>
                <a:stretch>
                  <a:fillRect l="-222" t="-1786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6B3435C-ED04-E9AF-BAFA-764B26E9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689969"/>
            <a:ext cx="3048000" cy="5307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4890BC-8F25-C544-78E9-43BFF53E82FB}"/>
              </a:ext>
            </a:extLst>
          </p:cNvPr>
          <p:cNvSpPr txBox="1"/>
          <p:nvPr/>
        </p:nvSpPr>
        <p:spPr>
          <a:xfrm>
            <a:off x="58479" y="3048000"/>
            <a:ext cx="571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“… </a:t>
            </a:r>
            <a:r>
              <a:rPr lang="en-US" sz="1600" i="1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Our results suggest that the X17 particle was generated mainly in E1 radiation. The derived mass of the particle is </a:t>
            </a:r>
            <a:r>
              <a:rPr lang="en-US" sz="1600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</a:t>
            </a:r>
            <a:r>
              <a:rPr lang="en-US" sz="1600" i="1" baseline="-25000" dirty="0">
                <a:solidFill>
                  <a:srgbClr val="C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sz="1600" i="1" baseline="-25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600" i="1" dirty="0">
                <a:solidFill>
                  <a:srgbClr val="C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=17.03</a:t>
            </a:r>
            <a:r>
              <a:rPr lang="en-US" sz="1600" i="1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±0.11(stat) ±0.20(syst) MeV. According to the mass, and to the derived branching ratio (Bx = 3.6(3)Å~10−6), this is likely the same X17 particle that we recently suggested for describing the anomaly observed in the decay of </a:t>
            </a:r>
            <a:r>
              <a:rPr lang="en-US" sz="1600" i="1" baseline="30000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  <a:r>
              <a:rPr lang="en-US" sz="1600" i="1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Be and 4He….</a:t>
            </a:r>
            <a:r>
              <a:rPr lang="en-US" sz="1600" i="1" spc="-300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12B737-4283-6528-63C1-B2DB70092ED7}"/>
              </a:ext>
            </a:extLst>
          </p:cNvPr>
          <p:cNvSpPr txBox="1"/>
          <p:nvPr/>
        </p:nvSpPr>
        <p:spPr>
          <a:xfrm>
            <a:off x="76200" y="4850249"/>
            <a:ext cx="54864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tx1"/>
              </a:solidFill>
              <a:latin typeface="Arial Narrow" panose="020B0604020202020204" pitchFamily="34" charset="0"/>
              <a:ea typeface="Cambria Math" panose="02040503050406030204" pitchFamily="18" charset="0"/>
              <a:cs typeface="Arial Narrow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ea typeface="Cambria Math" panose="02040503050406030204" pitchFamily="18" charset="0"/>
                <a:cs typeface="Arial Narrow" panose="020B0604020202020204" pitchFamily="34" charset="0"/>
              </a:rPr>
              <a:t>No required independent confirmation thus far!</a:t>
            </a:r>
            <a:endParaRPr lang="en-US" dirty="0">
              <a:latin typeface="Arial Narrow" panose="020B0604020202020204" pitchFamily="34" charset="0"/>
              <a:ea typeface="Cambria Math" panose="02040503050406030204" pitchFamily="18" charset="0"/>
              <a:cs typeface="Arial Narrow" panose="020B0604020202020204" pitchFamily="34" charset="0"/>
            </a:endParaRPr>
          </a:p>
          <a:p>
            <a:pPr>
              <a:buClr>
                <a:srgbClr val="C00000"/>
              </a:buClr>
              <a:buSzPct val="75000"/>
              <a:defRPr/>
            </a:pPr>
            <a:endParaRPr lang="en-US" dirty="0">
              <a:latin typeface="Arial Narrow" panose="020B0604020202020204" pitchFamily="34" charset="0"/>
              <a:ea typeface="Cambria Math" panose="020405030504060302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03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E26AA3-6FA0-C640-8AD4-865AF60CD82B}" type="slidenum">
              <a:rPr lang="en-US" sz="1000">
                <a:latin typeface="Arial Narrow" charset="0"/>
              </a:rPr>
              <a:pPr eaLnBrk="1" hangingPunct="1"/>
              <a:t>5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Objectives</a:t>
            </a:r>
            <a:r>
              <a:rPr lang="en-US" altLang="en-US" sz="2400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of this Proposed Experiment</a:t>
            </a:r>
            <a:endParaRPr lang="en-US" sz="2400" dirty="0">
              <a:solidFill>
                <a:srgbClr val="0000FF"/>
              </a:solidFill>
              <a:latin typeface="Arial Narrow" charset="0"/>
              <a:cs typeface="Arial Narrow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0E90BD-F134-9248-979E-CFF9B7B98A0C}"/>
                  </a:ext>
                </a:extLst>
              </p:cNvPr>
              <p:cNvSpPr txBox="1"/>
              <p:nvPr/>
            </p:nvSpPr>
            <p:spPr>
              <a:xfrm>
                <a:off x="152400" y="965299"/>
                <a:ext cx="8305800" cy="3816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Our experiment has two experimental objectives:</a:t>
                </a:r>
              </a:p>
              <a:p>
                <a:pPr lvl="1"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75000"/>
                  <a:buFont typeface="+mj-lt"/>
                  <a:buAutoNum type="arabicParenR"/>
                  <a:defRPr/>
                </a:pPr>
                <a:r>
                  <a:rPr lang="en-US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Validate existence </a:t>
                </a:r>
                <a:r>
                  <a:rPr lang="en-US" b="1" i="1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or</a:t>
                </a:r>
                <a:r>
                  <a:rPr lang="en-US" kern="0" dirty="0">
                    <a:latin typeface="Arial Narrow" pitchFamily="34" charset="0"/>
                    <a:ea typeface="ＭＳ Ｐゴシック" pitchFamily="34" charset="-128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kern="0" dirty="0">
                    <a:latin typeface="Arial Narrow" panose="020B0604020202020204" pitchFamily="34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stablish upper limit on electroproduction of hypothetical </a:t>
                </a:r>
              </a:p>
              <a:p>
                <a:pPr lvl="1"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X17 particle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claimed by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ATOMKI low-energy hadroproduction experiments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.</a:t>
                </a: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75000"/>
                  <a:buFont typeface="+mj-lt"/>
                  <a:buAutoNum type="arabicParenR" startAt="2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Search for “hidden sector” intermediate particles/fields in [3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60] MeV mass range produced in electron-nucleus collision and detected in </a:t>
                </a:r>
                <a:r>
                  <a:rPr lang="en-US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γγ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 channel. </a:t>
                </a:r>
              </a:p>
              <a:p>
                <a:pPr marL="800100" lvl="1" indent="-342900">
                  <a:buClr>
                    <a:srgbClr val="C00000"/>
                  </a:buClr>
                  <a:buSzPct val="75000"/>
                  <a:buFont typeface="+mj-lt"/>
                  <a:buAutoNum type="arabicParenR" startAt="2"/>
                  <a:defRPr/>
                </a:pP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Several publications suggesting models predicting new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scalar or pseudoscalar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particles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in the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low-mass range,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[1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50] MeV</a:t>
                </a:r>
                <a:r>
                  <a:rPr lang="en-US" dirty="0">
                    <a:latin typeface="Arial Narrow" panose="020B060602020203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decaying through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channel</a:t>
                </a:r>
              </a:p>
              <a:p>
                <a:pPr marL="742950" lvl="1" indent="-285750">
                  <a:buClr>
                    <a:srgbClr val="C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(Cheuk-Yin Wong, </a:t>
                </a:r>
                <a:r>
                  <a:rPr lang="en-US" sz="1400" dirty="0">
                    <a:latin typeface="Arial Narrow" panose="020B0606020202030204" pitchFamily="34" charset="0"/>
                  </a:rPr>
                  <a:t>arXiv:2201.09764v1, QED bound state of quark-antiquark system )</a:t>
                </a:r>
                <a:r>
                  <a:rPr lang="en-US" sz="1400" dirty="0">
                    <a:latin typeface="Arial Narrow" panose="020B060602020203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.</a:t>
                </a: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endParaRPr lang="en-US" sz="14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This approved experiment will be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sensitive to the neutral decay channel (X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).</a:t>
                </a: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742950" lvl="1" indent="-285750">
                  <a:buClr>
                    <a:srgbClr val="C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A significant advantage over other proposals or running experiment</a:t>
                </a:r>
              </a:p>
              <a:p>
                <a:pPr lvl="1"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0E90BD-F134-9248-979E-CFF9B7B9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65299"/>
                <a:ext cx="8305800" cy="3816429"/>
              </a:xfrm>
              <a:prstGeom prst="rect">
                <a:avLst/>
              </a:prstGeom>
              <a:blipFill>
                <a:blip r:embed="rId3"/>
                <a:stretch>
                  <a:fillRect l="-153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87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E26AA3-6FA0-C640-8AD4-865AF60CD82B}" type="slidenum">
              <a:rPr lang="en-US" sz="1000">
                <a:latin typeface="Arial Narrow" charset="0"/>
              </a:rPr>
              <a:pPr eaLnBrk="1" hangingPunct="1"/>
              <a:t>6</a:t>
            </a:fld>
            <a:endParaRPr lang="en-US" sz="100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Experimental Method</a:t>
            </a:r>
            <a:r>
              <a:rPr lang="en-US" altLang="en-US" sz="2400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sz="2400" dirty="0">
              <a:solidFill>
                <a:srgbClr val="C00000"/>
              </a:solidFill>
              <a:latin typeface="Arial Narrow" charset="0"/>
              <a:cs typeface="Arial Narrow" charset="0"/>
              <a:sym typeface="Symbo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3A05F-155F-BA40-B052-D5C15C8F7723}"/>
                  </a:ext>
                </a:extLst>
              </p:cNvPr>
              <p:cNvSpPr txBox="1"/>
              <p:nvPr/>
            </p:nvSpPr>
            <p:spPr>
              <a:xfrm>
                <a:off x="228600" y="1702475"/>
                <a:ext cx="78486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Electroproduction off a heavy nucleus in forward directions: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e</a:t>
                </a:r>
                <a:r>
                  <a:rPr lang="en-US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+ Ta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e’ +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* + Ta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e’ + X + Ta,   with     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dirty="0" err="1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baseline="300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detected with tracking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     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                                                               and    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(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detected without tracking</a:t>
                </a: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mass range:  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[3 - 60] MeV</a:t>
                </a:r>
                <a:endParaRPr lang="en-US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    target: 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Tantalum, (</a:t>
                </a:r>
                <a:r>
                  <a:rPr lang="en-US" baseline="-250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73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Ta</a:t>
                </a:r>
                <a:r>
                  <a:rPr lang="en-US" baseline="300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181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), 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m (2.4x10</a:t>
                </a:r>
                <a:r>
                  <a:rPr lang="en-US" baseline="30000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-4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r.l</a:t>
                </a:r>
                <a:r>
                  <a:rPr lang="en-US" dirty="0">
                    <a:solidFill>
                      <a:schemeClr val="tx1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.)  foil.</a:t>
                </a:r>
                <a:endParaRPr lang="en-US" baseline="300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3A05F-155F-BA40-B052-D5C15C8F7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02475"/>
                <a:ext cx="7848600" cy="2031325"/>
              </a:xfrm>
              <a:prstGeom prst="rect">
                <a:avLst/>
              </a:prstGeom>
              <a:blipFill>
                <a:blip r:embed="rId3"/>
                <a:stretch>
                  <a:fillRect l="-162" t="-617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E9792-DA4E-8F40-9B6C-698346E99C26}"/>
                  </a:ext>
                </a:extLst>
              </p:cNvPr>
              <p:cNvSpPr txBox="1"/>
              <p:nvPr/>
            </p:nvSpPr>
            <p:spPr>
              <a:xfrm>
                <a:off x="228600" y="3962400"/>
                <a:ext cx="78486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All 3 final-state particles detected: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scattered electron (e’) in 2 GEMs and PbWO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calorimeter;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+</a:t>
                </a:r>
                <a:r>
                  <a:rPr lang="en-US" sz="1600" dirty="0" err="1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e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-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particles, in 2 GEMs and PbWO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calorimeter;</a:t>
                </a:r>
              </a:p>
              <a:p>
                <a:pPr marL="742950" lvl="1" indent="-28575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pairs, in PbWO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calorimeter (GEMs used for veto).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endParaRPr lang="en-US" sz="1600" dirty="0">
                  <a:latin typeface="Arial Narrow" panose="020B0604020202020204" pitchFamily="34" charset="0"/>
                  <a:ea typeface="Cambria Math" panose="02040503050406030204" pitchFamily="18" charset="0"/>
                  <a:cs typeface="Arial Narrow" panose="020B0604020202020204" pitchFamily="34" charset="0"/>
                </a:endParaRPr>
              </a:p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Provides tight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control of experimental background.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0E9792-DA4E-8F40-9B6C-698346E99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7848600" cy="1631216"/>
              </a:xfrm>
              <a:prstGeom prst="rect">
                <a:avLst/>
              </a:prstGeom>
              <a:blipFill>
                <a:blip r:embed="rId4"/>
                <a:stretch>
                  <a:fillRect l="-162" t="-155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595D39C1-5BBE-5845-B8A2-1DD505D49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60045"/>
                <a:ext cx="8001000" cy="863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285750" indent="-285750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1pPr>
                <a:lvl2pPr marL="742950" indent="-285750">
                  <a:lnSpc>
                    <a:spcPct val="93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2pPr>
                <a:lvl3pPr marL="1143000" indent="-228600">
                  <a:lnSpc>
                    <a:spcPct val="93000"/>
                  </a:lnSpc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3pPr>
                <a:lvl4pPr marL="1600200" indent="-228600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4pPr>
                <a:lvl5pPr marL="2057400" indent="-228600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DejaVu LGC Sans" charset="0"/>
                    <a:cs typeface="DejaVu LGC Sans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GB" altLang="en-US" sz="1800" dirty="0">
                    <a:latin typeface="Arial Narrow" panose="020B0604020202020204" pitchFamily="34" charset="0"/>
                  </a:rPr>
                  <a:t>The method: 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GB" altLang="en-US" sz="1600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“bump hunting” </a:t>
                </a:r>
                <a:r>
                  <a:rPr lang="en-GB" altLang="en-US" sz="1600" dirty="0">
                    <a:solidFill>
                      <a:schemeClr val="tx1"/>
                    </a:solidFill>
                    <a:latin typeface="Arial Narrow" panose="020B0604020202020204" pitchFamily="34" charset="0"/>
                  </a:rPr>
                  <a:t>in invariant mass spectrum over background.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GB" alt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direct detection of all final-state particles (e’, </a:t>
                </a:r>
                <a:r>
                  <a:rPr lang="en-GB" altLang="en-US" sz="1600" dirty="0" err="1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e</a:t>
                </a:r>
                <a:r>
                  <a:rPr lang="en-GB" altLang="en-US" sz="1600" baseline="30000" dirty="0" err="1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+</a:t>
                </a:r>
                <a:r>
                  <a:rPr lang="en-GB" altLang="en-US" sz="1600" dirty="0" err="1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e</a:t>
                </a:r>
                <a:r>
                  <a:rPr lang="en-GB" altLang="en-US" sz="1600" baseline="30000" dirty="0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-  </a:t>
                </a:r>
                <a:r>
                  <a:rPr lang="en-GB" alt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and/or  </a:t>
                </a:r>
                <a14:m>
                  <m:oMath xmlns:m="http://schemas.openxmlformats.org/officeDocument/2006/math">
                    <m:r>
                      <a:rPr lang="en-GB" alt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GB" alt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GB" alt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</a:rPr>
                  <a:t> full control of kinematics</a:t>
                </a:r>
                <a:endParaRPr lang="en-GB" altLang="en-US" sz="1600" baseline="30000" dirty="0">
                  <a:solidFill>
                    <a:srgbClr val="C00000"/>
                  </a:solidFill>
                  <a:latin typeface="Arial Narrow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595D39C1-5BBE-5845-B8A2-1DD505D49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0045"/>
                <a:ext cx="8001000" cy="863955"/>
              </a:xfrm>
              <a:prstGeom prst="rect">
                <a:avLst/>
              </a:prstGeom>
              <a:blipFill>
                <a:blip r:embed="rId5"/>
                <a:stretch>
                  <a:fillRect l="-159" t="-2857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488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393F895-E134-8542-BDBE-6619714C8603}" type="slidenum">
              <a:rPr lang="en-US" sz="1000">
                <a:latin typeface="Arial Narrow" charset="0"/>
              </a:rPr>
              <a:pPr eaLnBrk="1" hangingPunct="1"/>
              <a:t>7</a:t>
            </a:fld>
            <a:endParaRPr lang="en-US" sz="1000" dirty="0">
              <a:latin typeface="Arial Narrow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 panose="020B0606020202030204" pitchFamily="34" charset="0"/>
              </a:rPr>
              <a:t>Briscoe/Gasparian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9" name="Text Placeholder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28599" y="457200"/>
                <a:ext cx="8683625" cy="1825624"/>
              </a:xfrm>
            </p:spPr>
            <p:txBody>
              <a:bodyPr/>
              <a:lstStyle/>
              <a:p>
                <a:pPr>
                  <a:buClr>
                    <a:srgbClr val="C00000"/>
                  </a:buClr>
                  <a:buSzPct val="75000"/>
                  <a:buFont typeface="Wingdings" charset="0"/>
                  <a:buChar char="§"/>
                </a:pPr>
                <a:r>
                  <a:rPr lang="en-US" sz="1800" dirty="0">
                    <a:latin typeface="Arial Narrow" charset="0"/>
                  </a:rPr>
                  <a:t>Experimental setup is based on </a:t>
                </a:r>
                <a:r>
                  <a:rPr lang="en-US" sz="1800" dirty="0" err="1">
                    <a:latin typeface="Arial Narrow" charset="0"/>
                  </a:rPr>
                  <a:t>PRad</a:t>
                </a:r>
                <a:r>
                  <a:rPr lang="en-US" sz="1800" dirty="0">
                    <a:latin typeface="Arial Narrow" charset="0"/>
                  </a:rPr>
                  <a:t>-II apparatus:</a:t>
                </a:r>
                <a:r>
                  <a:rPr lang="en-US" sz="1800" dirty="0">
                    <a:solidFill>
                      <a:srgbClr val="C00000"/>
                    </a:solidFill>
                    <a:latin typeface="Arial Narrow" charset="0"/>
                  </a:rPr>
                  <a:t> </a:t>
                </a:r>
                <a:r>
                  <a:rPr lang="en-US" sz="1800" dirty="0">
                    <a:latin typeface="Arial Narrow" charset="0"/>
                  </a:rPr>
                  <a:t>(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charset="0"/>
                  </a:rPr>
                  <a:t>https://</a:t>
                </a:r>
                <a:r>
                  <a:rPr lang="en-US" sz="1400" dirty="0" err="1">
                    <a:solidFill>
                      <a:srgbClr val="0000FF"/>
                    </a:solidFill>
                    <a:latin typeface="Arial Narrow" charset="0"/>
                  </a:rPr>
                  <a:t>indico.icc.ub.edu</a:t>
                </a:r>
                <a:r>
                  <a:rPr lang="en-US" sz="1400" dirty="0">
                    <a:solidFill>
                      <a:srgbClr val="0000FF"/>
                    </a:solidFill>
                    <a:latin typeface="Arial Narrow" charset="0"/>
                  </a:rPr>
                  <a:t>/event/180/contributions/2469/attachments/1237/2516/170_DDutta_new_PRad_II_expt.pdf</a:t>
                </a:r>
                <a:r>
                  <a:rPr lang="en-US" sz="1800" dirty="0">
                    <a:latin typeface="Arial Narrow" charset="0"/>
                  </a:rPr>
                  <a:t>)</a:t>
                </a:r>
              </a:p>
              <a:p>
                <a:pPr lvl="1">
                  <a:buClr>
                    <a:srgbClr val="C00000"/>
                  </a:buClr>
                  <a:buSzPct val="60000"/>
                  <a:buFont typeface="Wingdings" charset="0"/>
                  <a:buChar char="Ø"/>
                </a:pPr>
                <a:r>
                  <a:rPr lang="en-US" sz="1600" dirty="0">
                    <a:latin typeface="Arial Narrow" charset="0"/>
                  </a:rPr>
                  <a:t>We use the Hall B Photon Tagger for PbWO</a:t>
                </a:r>
                <a:r>
                  <a:rPr lang="en-US" sz="1600" baseline="-25000" dirty="0">
                    <a:latin typeface="Arial Narrow" charset="0"/>
                  </a:rPr>
                  <a:t>4</a:t>
                </a:r>
                <a:r>
                  <a:rPr lang="en-US" sz="1600" dirty="0">
                    <a:latin typeface="Arial Narrow" charset="0"/>
                  </a:rPr>
                  <a:t> calorimeter gain equalization and calibration</a:t>
                </a:r>
              </a:p>
              <a:p>
                <a:pPr lvl="1">
                  <a:buClr>
                    <a:srgbClr val="C00000"/>
                  </a:buClr>
                  <a:buSzPct val="60000"/>
                  <a:buFont typeface="Wingdings" charset="0"/>
                  <a:buChar char="Ø"/>
                </a:pPr>
                <a:r>
                  <a:rPr lang="en-US" sz="1600" dirty="0">
                    <a:latin typeface="Arial Narrow" charset="0"/>
                  </a:rPr>
                  <a:t>1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Arial Narrow" charset="0"/>
                  </a:rPr>
                  <a:t>m </a:t>
                </a:r>
                <a:r>
                  <a:rPr lang="en-US" sz="1600" baseline="-25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73</a:t>
                </a:r>
                <a:r>
                  <a:rPr lang="en-US" sz="16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Ta</a:t>
                </a:r>
                <a:r>
                  <a:rPr lang="en-US" sz="1600" baseline="30000" dirty="0"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181</a:t>
                </a:r>
                <a:r>
                  <a:rPr lang="en-US" sz="1600" dirty="0">
                    <a:latin typeface="Arial Narrow" charset="0"/>
                  </a:rPr>
                  <a:t> solid targets (2.4x10</a:t>
                </a:r>
                <a:r>
                  <a:rPr lang="en-US" sz="1600" baseline="30000" dirty="0">
                    <a:latin typeface="Arial Narrow" charset="0"/>
                  </a:rPr>
                  <a:t>-4</a:t>
                </a:r>
                <a:r>
                  <a:rPr lang="en-US" sz="1600" dirty="0">
                    <a:latin typeface="Arial Narrow" charset="0"/>
                  </a:rPr>
                  <a:t> </a:t>
                </a:r>
                <a:r>
                  <a:rPr lang="en-US" sz="1600" dirty="0" err="1">
                    <a:latin typeface="Arial Narrow" charset="0"/>
                  </a:rPr>
                  <a:t>r.l</a:t>
                </a:r>
                <a:r>
                  <a:rPr lang="en-US" sz="1600" dirty="0">
                    <a:latin typeface="Arial Narrow" charset="0"/>
                  </a:rPr>
                  <a:t>.) placed on target ladder (Harp);</a:t>
                </a:r>
              </a:p>
              <a:p>
                <a:pPr lvl="1">
                  <a:buClr>
                    <a:srgbClr val="C00000"/>
                  </a:buClr>
                  <a:buSzPct val="60000"/>
                  <a:buFont typeface="Wingdings" charset="0"/>
                  <a:buChar char="Ø"/>
                </a:pPr>
                <a:r>
                  <a:rPr lang="en-US" sz="1600" dirty="0">
                    <a:latin typeface="Arial Narrow" charset="0"/>
                  </a:rPr>
                  <a:t>Two planes of GEM detectors on front of PbWO</a:t>
                </a:r>
                <a:r>
                  <a:rPr lang="en-US" sz="1600" baseline="-25000" dirty="0">
                    <a:latin typeface="Arial Narrow" charset="0"/>
                  </a:rPr>
                  <a:t>4</a:t>
                </a:r>
                <a:r>
                  <a:rPr lang="en-US" sz="1600" dirty="0">
                    <a:latin typeface="Arial Narrow" charset="0"/>
                  </a:rPr>
                  <a:t> calorimeter, providing limited tracking; </a:t>
                </a:r>
              </a:p>
              <a:p>
                <a:pPr lvl="1">
                  <a:buClr>
                    <a:srgbClr val="C00000"/>
                  </a:buClr>
                  <a:buSzPct val="60000"/>
                  <a:buFont typeface="Wingdings" charset="0"/>
                  <a:buChar char="Ø"/>
                </a:pPr>
                <a:r>
                  <a:rPr lang="en-US" sz="1600" dirty="0">
                    <a:latin typeface="Arial Narrow" charset="0"/>
                  </a:rPr>
                  <a:t>Only PbWO</a:t>
                </a:r>
                <a:r>
                  <a:rPr lang="en-US" sz="1600" baseline="-25000" dirty="0">
                    <a:latin typeface="Arial Narrow" charset="0"/>
                  </a:rPr>
                  <a:t>4</a:t>
                </a:r>
                <a:r>
                  <a:rPr lang="en-US" sz="1600" dirty="0">
                    <a:latin typeface="Arial Narrow" charset="0"/>
                  </a:rPr>
                  <a:t> portion of </a:t>
                </a:r>
                <a:r>
                  <a:rPr lang="en-US" sz="1600" dirty="0" err="1">
                    <a:latin typeface="Arial Narrow" charset="0"/>
                  </a:rPr>
                  <a:t>HyCal</a:t>
                </a:r>
                <a:r>
                  <a:rPr lang="en-US" sz="1600" dirty="0">
                    <a:latin typeface="Arial Narrow" charset="0"/>
                  </a:rPr>
                  <a:t> used in this experiment.</a:t>
                </a:r>
              </a:p>
            </p:txBody>
          </p:sp>
        </mc:Choice>
        <mc:Fallback>
          <p:sp>
            <p:nvSpPr>
              <p:cNvPr id="41989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28599" y="457200"/>
                <a:ext cx="8683625" cy="1825624"/>
              </a:xfrm>
              <a:blipFill>
                <a:blip r:embed="rId3"/>
                <a:stretch>
                  <a:fillRect t="-138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457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 Narrow" charset="0"/>
                <a:sym typeface="Symbol" charset="0"/>
              </a:rPr>
              <a:t>               Experimental Setup in Hall B at </a:t>
            </a:r>
            <a:r>
              <a:rPr lang="en-US" sz="2400" dirty="0" err="1">
                <a:solidFill>
                  <a:srgbClr val="0000FF"/>
                </a:solidFill>
                <a:latin typeface="Arial Narrow" charset="0"/>
                <a:sym typeface="Symbol" charset="0"/>
              </a:rPr>
              <a:t>JLab</a:t>
            </a:r>
            <a:endParaRPr lang="en-US" sz="2400" dirty="0">
              <a:solidFill>
                <a:srgbClr val="C00000"/>
              </a:solidFill>
              <a:latin typeface="Arial Narrow" charset="0"/>
              <a:sym typeface="Symbo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43434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15"/>
          <p:cNvSpPr txBox="1">
            <a:spLocks noChangeArrowheads="1"/>
          </p:cNvSpPr>
          <p:nvPr/>
        </p:nvSpPr>
        <p:spPr bwMode="auto">
          <a:xfrm>
            <a:off x="307975" y="3990975"/>
            <a:ext cx="682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Arial Narrow" charset="0"/>
                <a:cs typeface="Arial Narrow" charset="0"/>
              </a:rPr>
              <a:t>e - beam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07BBB-5FF2-D545-903B-CFBD0F778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4384"/>
            <a:ext cx="7921625" cy="34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46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1"/>
            <a:ext cx="709803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Experimental Apparatus: PbWO</a:t>
            </a:r>
            <a:r>
              <a:rPr lang="en-US" sz="2400" baseline="-250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 Electromagnetic Calorimeter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057400" cy="365125"/>
          </a:xfrm>
        </p:spPr>
        <p:txBody>
          <a:bodyPr/>
          <a:lstStyle/>
          <a:p>
            <a:r>
              <a:rPr lang="en-US" sz="1000" dirty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9</a:t>
            </a:r>
          </a:p>
        </p:txBody>
      </p:sp>
      <p:pic>
        <p:nvPicPr>
          <p:cNvPr id="12" name="image.jpg"/>
          <p:cNvPicPr>
            <a:picLocks/>
          </p:cNvPicPr>
          <p:nvPr/>
        </p:nvPicPr>
        <p:blipFill>
          <a:blip r:embed="rId3"/>
          <a:srcRect l="1028" t="261" r="3081" b="791"/>
          <a:stretch>
            <a:fillRect/>
          </a:stretch>
        </p:blipFill>
        <p:spPr>
          <a:xfrm>
            <a:off x="5867400" y="685801"/>
            <a:ext cx="2971800" cy="251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0" y="0"/>
                </a:moveTo>
                <a:cubicBezTo>
                  <a:pt x="622" y="0"/>
                  <a:pt x="0" y="726"/>
                  <a:pt x="0" y="1621"/>
                </a:cubicBezTo>
                <a:lnTo>
                  <a:pt x="0" y="19979"/>
                </a:lnTo>
                <a:cubicBezTo>
                  <a:pt x="0" y="20874"/>
                  <a:pt x="622" y="21600"/>
                  <a:pt x="1390" y="21600"/>
                </a:cubicBezTo>
                <a:lnTo>
                  <a:pt x="20208" y="21600"/>
                </a:lnTo>
                <a:cubicBezTo>
                  <a:pt x="20975" y="21600"/>
                  <a:pt x="21600" y="20874"/>
                  <a:pt x="21600" y="19979"/>
                </a:cubicBezTo>
                <a:lnTo>
                  <a:pt x="21600" y="1621"/>
                </a:lnTo>
                <a:cubicBezTo>
                  <a:pt x="21600" y="726"/>
                  <a:pt x="20975" y="0"/>
                  <a:pt x="20208" y="0"/>
                </a:cubicBezTo>
                <a:lnTo>
                  <a:pt x="1390" y="0"/>
                </a:lnTo>
                <a:close/>
              </a:path>
            </a:pathLst>
          </a:cu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861" y="1768028"/>
            <a:ext cx="90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  <a:latin typeface="Arial Narrow"/>
                <a:ea typeface="Helvetica" charset="0"/>
                <a:cs typeface="Arial Narrow"/>
              </a:rPr>
              <a:t>e-beam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7467600" y="1981200"/>
            <a:ext cx="1600200" cy="152400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ame 26">
            <a:extLst>
              <a:ext uri="{FF2B5EF4-FFF2-40B4-BE49-F238E27FC236}">
                <a16:creationId xmlns:a16="http://schemas.microsoft.com/office/drawing/2014/main" id="{1B27F9DF-6E24-E34A-976A-E194809EDF4C}"/>
              </a:ext>
            </a:extLst>
          </p:cNvPr>
          <p:cNvSpPr/>
          <p:nvPr/>
        </p:nvSpPr>
        <p:spPr>
          <a:xfrm>
            <a:off x="6934200" y="1371600"/>
            <a:ext cx="838200" cy="1143000"/>
          </a:xfrm>
          <a:prstGeom prst="frame">
            <a:avLst>
              <a:gd name="adj1" fmla="val 17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4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2B4823-EEEC-6042-8634-4445F52F7EF5}"/>
              </a:ext>
            </a:extLst>
          </p:cNvPr>
          <p:cNvSpPr txBox="1"/>
          <p:nvPr/>
        </p:nvSpPr>
        <p:spPr>
          <a:xfrm>
            <a:off x="152400" y="1101804"/>
            <a:ext cx="51698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Only inner PbWO</a:t>
            </a:r>
            <a:r>
              <a:rPr lang="en-US" baseline="-25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 </a:t>
            </a: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portion of </a:t>
            </a:r>
            <a:r>
              <a:rPr lang="en-US" dirty="0" err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HyCal</a:t>
            </a:r>
            <a:r>
              <a:rPr lang="en-US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used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800100" lvl="1" indent="-342900">
              <a:buClr>
                <a:srgbClr val="C00000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34 x 34 =1156 crystal modules, each 2x2x18 cm</a:t>
            </a:r>
            <a:r>
              <a:rPr lang="en-US" sz="16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;</a:t>
            </a:r>
          </a:p>
          <a:p>
            <a:pPr marL="800100" lvl="1" indent="-342900">
              <a:buClr>
                <a:srgbClr val="C00000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68 x 68 cm</a:t>
            </a:r>
            <a:r>
              <a:rPr lang="en-US" sz="1600" baseline="300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total detection area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;</a:t>
            </a:r>
          </a:p>
          <a:p>
            <a:pPr marL="800100" lvl="1" indent="-342900">
              <a:buClr>
                <a:srgbClr val="C00000"/>
              </a:buClr>
              <a:buSzPct val="60000"/>
              <a:buFont typeface="Wingdings" pitchFamily="2" charset="2"/>
              <a:buChar char="ü"/>
              <a:defRPr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Central 2x2 crystals removed for beam passage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AD60495-B8FE-D547-B873-4277539D3C28}"/>
              </a:ext>
            </a:extLst>
          </p:cNvPr>
          <p:cNvCxnSpPr>
            <a:cxnSpLocks/>
          </p:cNvCxnSpPr>
          <p:nvPr/>
        </p:nvCxnSpPr>
        <p:spPr>
          <a:xfrm>
            <a:off x="4800600" y="1371600"/>
            <a:ext cx="2209800" cy="3964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E7281EA-B42A-E09E-5C16-D5DE2CCB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5895"/>
            <a:ext cx="2971801" cy="28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7DFAA-0941-8944-D391-3EA7E20E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2971802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6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5" y="1"/>
            <a:ext cx="7098030" cy="81924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Experimental Apparatus: GEM Position Detectors (</a:t>
            </a:r>
            <a:r>
              <a:rPr lang="en-US" sz="2400" dirty="0">
                <a:solidFill>
                  <a:srgbClr val="C00000"/>
                </a:solidFill>
                <a:latin typeface="Arial Narrow"/>
                <a:ea typeface="Helvetica" charset="0"/>
                <a:cs typeface="Arial Narrow"/>
              </a:rPr>
              <a:t>Tracking</a:t>
            </a:r>
            <a:r>
              <a:rPr lang="en-US" sz="2400" dirty="0">
                <a:solidFill>
                  <a:srgbClr val="0000FF"/>
                </a:solidFill>
                <a:latin typeface="Arial Narrow"/>
                <a:ea typeface="Helvetica" charset="0"/>
                <a:cs typeface="Arial Narrow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34200" y="6264275"/>
            <a:ext cx="2057400" cy="365125"/>
          </a:xfrm>
        </p:spPr>
        <p:txBody>
          <a:bodyPr/>
          <a:lstStyle/>
          <a:p>
            <a:r>
              <a:rPr lang="en-US" sz="1000" dirty="0">
                <a:latin typeface="Arial Narrow" panose="020B0604020202020204" pitchFamily="34" charset="0"/>
                <a:ea typeface="Helvetica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Briscoe/Gasparian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>
                <a:latin typeface="Arial Narrow"/>
                <a:cs typeface="Arial Narrow"/>
              </a:rPr>
              <a:t>Krakow 2024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8467443-8269-034D-B660-0F4F9BCAE6B2}"/>
              </a:ext>
            </a:extLst>
          </p:cNvPr>
          <p:cNvSpPr txBox="1">
            <a:spLocks/>
          </p:cNvSpPr>
          <p:nvPr/>
        </p:nvSpPr>
        <p:spPr>
          <a:xfrm>
            <a:off x="6629400" y="5033407"/>
            <a:ext cx="990600" cy="3005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C00000"/>
              </a:buClr>
              <a:buSzPct val="75000"/>
              <a:buNone/>
            </a:pPr>
            <a:r>
              <a:rPr lang="en-US" sz="1200" kern="0" dirty="0" err="1">
                <a:latin typeface="Arial Narrow" charset="0"/>
              </a:rPr>
              <a:t>PRad</a:t>
            </a:r>
            <a:r>
              <a:rPr lang="en-US" sz="1200" kern="0" dirty="0">
                <a:latin typeface="Arial Narrow" charset="0"/>
              </a:rPr>
              <a:t> GEMs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/>
              <p:nvPr/>
            </p:nvSpPr>
            <p:spPr>
              <a:xfrm>
                <a:off x="76200" y="1071183"/>
                <a:ext cx="5562600" cy="3102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SzPct val="75000"/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Two planes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of </a:t>
                </a:r>
                <a:r>
                  <a:rPr lang="en-US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GEM detectors </a:t>
                </a:r>
                <a:r>
                  <a:rPr lang="en-US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for tracking:</a:t>
                </a:r>
              </a:p>
              <a:p>
                <a:pPr>
                  <a:buClr>
                    <a:srgbClr val="C00000"/>
                  </a:buClr>
                  <a:buSzPct val="75000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similar to </a:t>
                </a:r>
                <a:r>
                  <a:rPr lang="en-US" sz="1600" dirty="0" err="1">
                    <a:latin typeface="Arial Narrow" panose="020B0604020202020204" pitchFamily="34" charset="0"/>
                    <a:cs typeface="Arial Narrow" panose="020B0604020202020204" pitchFamily="34" charset="0"/>
                  </a:rPr>
                  <a:t>PRad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-II GEMs – smaller size;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located upstream of PbWO</a:t>
                </a:r>
                <a:r>
                  <a:rPr lang="en-US" sz="1600" baseline="-250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4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, downstream of vacuum window;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separation (40 cm), optimized between resolution </a:t>
                </a:r>
              </a:p>
              <a:p>
                <a:pPr lvl="1">
                  <a:buClr>
                    <a:srgbClr val="C00000"/>
                  </a:buClr>
                  <a:buSzPct val="60000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        and material downstream of vacuum window;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good position resolution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𝜎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=72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m) for charged particles;</a:t>
                </a: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endParaRPr lang="en-US" sz="1600" dirty="0"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marL="800100" lvl="1" indent="-342900">
                  <a:buClr>
                    <a:srgbClr val="C00000"/>
                  </a:buClr>
                  <a:buSzPct val="60000"/>
                  <a:buFont typeface="Wingdings" pitchFamily="2" charset="2"/>
                  <a:buChar char="ü"/>
                  <a:defRPr/>
                </a:pP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vetoes charged particles for </a:t>
                </a:r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→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Cambria Math" panose="02040503050406030204" pitchFamily="18" charset="0"/>
                    <a:cs typeface="Arial Narrow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Narrow" panose="020B0604020202020204" pitchFamily="34" charset="0"/>
                      </a:rPr>
                      <m:t>𝛾𝛾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 </a:t>
                </a:r>
                <a:r>
                  <a:rPr 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channels.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2BA4B6-A71A-CC4F-938D-FF59038D4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71183"/>
                <a:ext cx="5562600" cy="3102196"/>
              </a:xfrm>
              <a:prstGeom prst="rect">
                <a:avLst/>
              </a:prstGeom>
              <a:blipFill>
                <a:blip r:embed="rId2"/>
                <a:stretch>
                  <a:fillRect l="-228" t="-816" b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A1969B8-431C-7548-9D6C-9E7BEC9623E9}"/>
              </a:ext>
            </a:extLst>
          </p:cNvPr>
          <p:cNvSpPr txBox="1"/>
          <p:nvPr/>
        </p:nvSpPr>
        <p:spPr>
          <a:xfrm>
            <a:off x="164123" y="4812268"/>
            <a:ext cx="5169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Electronics: APV-25 based readout system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SzPct val="75000"/>
              <a:defRPr/>
            </a:pPr>
            <a:r>
              <a:rPr lang="en-US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    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(UVA group)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82DDA1-D18E-7745-A0A7-FD298B498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65853"/>
            <a:ext cx="3276600" cy="3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50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22455</TotalTime>
  <Words>2769</Words>
  <Application>Microsoft Macintosh PowerPoint</Application>
  <PresentationFormat>On-screen Show (4:3)</PresentationFormat>
  <Paragraphs>382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Cambria Math</vt:lpstr>
      <vt:lpstr>Comic Sans MS</vt:lpstr>
      <vt:lpstr>Wingdings</vt:lpstr>
      <vt:lpstr>Default Design</vt:lpstr>
      <vt:lpstr>PowerPoint Presentation</vt:lpstr>
      <vt:lpstr>Physics Goals of the Experiment </vt:lpstr>
      <vt:lpstr>ATOMKI  Anomalies in the 8Be and 4He Experiments</vt:lpstr>
      <vt:lpstr>ATOMKI 12C Experiment also Found Anomaly </vt:lpstr>
      <vt:lpstr>Objectives of this Proposed Experiment</vt:lpstr>
      <vt:lpstr>Experimental Method </vt:lpstr>
      <vt:lpstr>               Experimental Setup in Hall B at JLab</vt:lpstr>
      <vt:lpstr>Experimental Apparatus: PbWO4 Electromagnetic Calorimeter</vt:lpstr>
      <vt:lpstr>Experimental Apparatus: GEM Position Detectors (Tracking)</vt:lpstr>
      <vt:lpstr>Geometrical Acceptance and Detection Efficiency</vt:lpstr>
      <vt:lpstr>Experimental Resolutions</vt:lpstr>
      <vt:lpstr>Experimental Resolutions (invariant mass and vertex plane)</vt:lpstr>
      <vt:lpstr>Physics Background Simulations</vt:lpstr>
      <vt:lpstr>Physics Background Simulations (fit and scaled to beam time, with coupling constant ε 2 = 1.0x10-6 ) (for illustration purposes only)</vt:lpstr>
      <vt:lpstr>Estimated Beam Time and Statistics</vt:lpstr>
      <vt:lpstr>Physics Reach: Parameter Space (ε2 vs. Mass)</vt:lpstr>
      <vt:lpstr> Current Status of the Experiment Preparation</vt:lpstr>
      <vt:lpstr>Summary and Outlook</vt:lpstr>
      <vt:lpstr>Backup Slides</vt:lpstr>
      <vt:lpstr>PowerPoint Presentation</vt:lpstr>
      <vt:lpstr>Other Similar Experiments/Projects at JLab</vt:lpstr>
      <vt:lpstr>Other Similar Experiments/Projects</vt:lpstr>
      <vt:lpstr>Other Similar Experiments/Projects</vt:lpstr>
      <vt:lpstr>Other Similar Experiments/Projects (ATOMKI Type)</vt:lpstr>
      <vt:lpstr>Other Similar Experiments/Projects (ATOMKI Type)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Ashot Gasparian</dc:creator>
  <cp:lastModifiedBy>Briscoe, Bill</cp:lastModifiedBy>
  <cp:revision>308</cp:revision>
  <cp:lastPrinted>2021-07-19T21:36:39Z</cp:lastPrinted>
  <dcterms:created xsi:type="dcterms:W3CDTF">2021-07-14T19:36:02Z</dcterms:created>
  <dcterms:modified xsi:type="dcterms:W3CDTF">2024-09-14T19:05:41Z</dcterms:modified>
</cp:coreProperties>
</file>