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91373" r:id="rId2"/>
  </p:sldMasterIdLst>
  <p:notesMasterIdLst>
    <p:notesMasterId r:id="rId23"/>
  </p:notesMasterIdLst>
  <p:handoutMasterIdLst>
    <p:handoutMasterId r:id="rId24"/>
  </p:handoutMasterIdLst>
  <p:sldIdLst>
    <p:sldId id="911" r:id="rId3"/>
    <p:sldId id="579" r:id="rId4"/>
    <p:sldId id="933" r:id="rId5"/>
    <p:sldId id="934" r:id="rId6"/>
    <p:sldId id="935" r:id="rId7"/>
    <p:sldId id="940" r:id="rId8"/>
    <p:sldId id="965" r:id="rId9"/>
    <p:sldId id="945" r:id="rId10"/>
    <p:sldId id="969" r:id="rId11"/>
    <p:sldId id="954" r:id="rId12"/>
    <p:sldId id="955" r:id="rId13"/>
    <p:sldId id="610" r:id="rId14"/>
    <p:sldId id="956" r:id="rId15"/>
    <p:sldId id="920" r:id="rId16"/>
    <p:sldId id="914" r:id="rId17"/>
    <p:sldId id="773" r:id="rId18"/>
    <p:sldId id="859" r:id="rId19"/>
    <p:sldId id="984" r:id="rId20"/>
    <p:sldId id="913" r:id="rId21"/>
    <p:sldId id="797" r:id="rId22"/>
  </p:sldIdLst>
  <p:sldSz cx="9144000" cy="6858000" type="screen4x3"/>
  <p:notesSz cx="6881813" cy="9167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00FF"/>
    <a:srgbClr val="9966FF"/>
    <a:srgbClr val="FF00FF"/>
    <a:srgbClr val="996633"/>
    <a:srgbClr val="FF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/>
    <p:restoredTop sz="93271"/>
  </p:normalViewPr>
  <p:slideViewPr>
    <p:cSldViewPr>
      <p:cViewPr>
        <p:scale>
          <a:sx n="180" d="100"/>
          <a:sy n="180" d="100"/>
        </p:scale>
        <p:origin x="512" y="-10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85CD9F-29EA-44EC-B5F7-A935F6927D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D27DD-EAF0-4BBA-BEE9-258FDE1F9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5D0A37-C53B-4F33-BDAD-B44C045DBC00}" type="datetimeFigureOut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A975E5-F1B4-4464-B2D2-BCF6841A1C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07438"/>
            <a:ext cx="2982913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4C6B27-6AB5-425B-851F-C00B76AA8C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97313" y="8707438"/>
            <a:ext cx="2982912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6D1338A-6251-4EC6-A332-CC01FC50A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E947F0F-7DF9-4C61-B403-FA24556DE8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F8FA87-F355-429E-AF91-2A8E4FC0560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4C4FC81-DB10-4A16-A22B-674112E47E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84700" cy="343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A89D3AC-9823-43FF-BD24-1D2B361C97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354513"/>
            <a:ext cx="550545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BDA3594-E4C2-47D6-AF54-D47D33490E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7438"/>
            <a:ext cx="29829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906A6DA7-EBAF-478A-9B5B-480694626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7438"/>
            <a:ext cx="29829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F38226-FB32-4DFB-91D7-72539348ED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814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source=web&amp;rct=j&amp;opi=89978449&amp;url=https://en.wikipedia.org/wiki/Wess%25E2%2580%2593Zumino%25E2%2580%2593Witten_model&amp;ved=2ahUKEwjP3cKuipiIAxXxEGIAHcymLusQFnoECBEQAQ&amp;usg=AOvVaw0aXcwtZWMfowNYokCPh_Ot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C4859139-8EC9-0D09-2E7C-D56A55393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7ADC4795-8230-8A93-72AE-6FEA9B64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957EE58E-B220-A8A6-2B05-EE63F50E78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65B8B0-3B2F-2B43-88B8-13BEDDE58283}" type="slidenum">
              <a:rPr lang="en-US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980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 violating, P conserving reactions (CVPC)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46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709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D22EEAE5-9B8F-F3F2-631A-A2C1C42DF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3B1DA4AE-287C-C475-CA63-1BD3EB708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Low-energy constants (</a:t>
            </a:r>
            <a:r>
              <a:rPr lang="en-US" i="1" dirty="0"/>
              <a:t>LEC</a:t>
            </a:r>
            <a:r>
              <a:rPr lang="en-US" dirty="0"/>
              <a:t>)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BF475FE6-44E3-10D5-A702-2F7A5F267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7A5337-B948-E941-B926-1CBFD9803B59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B9234BA-2F4E-4E01-B0BA-E1480F2719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F48FCC2-9517-4F8E-9714-DF0A185F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BF7E2DC-041B-4132-8193-0FD39CAFC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E212B8-B36C-4805-B633-478F33272E45}" type="slidenum">
              <a:rPr lang="en-US" altLang="en-US" sz="1200">
                <a:latin typeface="Arial" panose="020B0604020202020204" pitchFamily="34" charset="0"/>
              </a:rPr>
              <a:pPr/>
              <a:t>18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EC5B55F5-E969-464E-87E5-8E6410CE2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821430EC-2A01-4187-9C05-6951BA066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687BB10B-7666-4D45-B451-9B7A628D6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0BD5A98-4582-4A57-92DA-FFEF5AFAAC53}" type="slidenum">
              <a:rPr lang="en-US" altLang="en-US" sz="1200">
                <a:latin typeface="Arial" panose="020B0604020202020204" pitchFamily="34" charset="0"/>
              </a:rPr>
              <a:pPr/>
              <a:t>20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light by light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HLbL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axion-like particles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801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0025C28D-E37F-CFF0-A78F-030EF5EBA8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15A049CE-04EF-5AFE-DD2E-95B970464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7CF1518C-BB79-3E66-BCEC-0709287B0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97AD333-8B84-3348-B437-378121E4F6F2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hlinkClick r:id="rId3"/>
              </a:rPr>
              <a:t>Wess–Zumino–Witten model  </a:t>
            </a:r>
            <a:r>
              <a:rPr lang="en-US" b="1" dirty="0"/>
              <a:t> </a:t>
            </a:r>
            <a:r>
              <a:rPr lang="en-US" dirty="0"/>
              <a:t>Muon </a:t>
            </a:r>
            <a:r>
              <a:rPr lang="en-US" i="1" dirty="0"/>
              <a:t>g</a:t>
            </a:r>
            <a:r>
              <a:rPr lang="en-US" dirty="0"/>
              <a:t> − </a:t>
            </a:r>
            <a:r>
              <a:rPr lang="en-US" i="1" dirty="0"/>
              <a:t>2</a:t>
            </a:r>
            <a:r>
              <a:rPr lang="en-US" dirty="0"/>
              <a:t> experiment at Fermilab to measure anomalous ma</a:t>
            </a:r>
            <a:r>
              <a:rPr lang="en-US" i="1" dirty="0"/>
              <a:t>g</a:t>
            </a:r>
            <a:r>
              <a:rPr lang="en-US" dirty="0"/>
              <a:t>netic dipole moment of the muon</a:t>
            </a:r>
            <a:endParaRPr lang="en-US" b="1" dirty="0"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16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Low-energy constants (</a:t>
            </a:r>
            <a:r>
              <a:rPr lang="en-US" i="1" dirty="0"/>
              <a:t>LEC</a:t>
            </a:r>
            <a:r>
              <a:rPr lang="en-US" dirty="0"/>
              <a:t>)  VMD – Vector Meson </a:t>
            </a:r>
            <a:r>
              <a:rPr lang="en-US" dirty="0" err="1"/>
              <a:t>Domance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195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Kobayashi–</a:t>
            </a:r>
            <a:r>
              <a:rPr lang="en-US" dirty="0" err="1"/>
              <a:t>Masakawa</a:t>
            </a:r>
            <a:r>
              <a:rPr lang="en-US" dirty="0"/>
              <a:t> (KM)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945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38226-FB32-4DFB-91D7-72539348ED98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89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96C82CC-8932-4262-86E9-02382B877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E4F5C7C-42E7-4151-B2DE-F170C3094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2C03849-E730-4996-AF76-6E83E3A5D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A517C20-9E8F-4189-80A9-AC04830AC6B4}" type="slidenum">
              <a:rPr lang="en-US" altLang="en-US" sz="1200">
                <a:latin typeface="Arial" panose="020B0604020202020204" pitchFamily="34" charset="0"/>
              </a:rPr>
              <a:pPr/>
              <a:t>11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402EAEC4-1642-4C96-BB22-626A60C94E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B24DD29C-81FC-449D-8FDE-F795CFD16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289DF61-5235-4012-AAC5-1F39ED7A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4F89C30A-7EB1-4577-AFF3-859DD2312E33}" type="slidenum">
              <a:rPr lang="en-US" altLang="en-US" sz="120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BC11C819-4A31-4CAB-B5C2-1B16FDD06860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00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5D2DF8-73DA-4546-A29F-C8EFEDF6750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D3B7CD-2B75-4DD9-B05F-20B7E0EAB6C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B4DC90-111A-4343-A5B1-65B07CE00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AD3F6C-5C39-418D-857B-5FDEEF9D5743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84209C-8DA0-4735-9C18-2B54F7D6BF8F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29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73E936-30CF-438E-8A88-FA1F1A699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57045-5AEE-4E76-91D1-517347522D11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163D1-F98F-4E0F-9634-84F952D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48A4BA-0ACA-4FC7-A92D-39647BC1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09B2-451B-4455-9EDA-773ED8C5DB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705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D5945A-8C91-4519-BB16-F685A732C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F837-3F2B-4F0B-BBD5-7B9E9DFA79A5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FE349-3273-4CAE-9E2F-D2DCBA625B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19B76-69DC-4C4B-AB6D-DB9D2234A1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FA5BD-5403-4AAC-AA50-07F18FEFA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72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7578A6B-5AB9-41C3-9EA7-DE6E3DB8B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72062-219C-4C6C-A7F5-D45A82822726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2085422-D40D-4E2D-BF77-81E56542B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C3DCE4-B813-4037-A665-063B3F55A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C5D19-0ED3-40CC-AB46-E1EF00DFD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2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DE944-0B37-4988-8A39-35610D282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87A29-89C4-424F-AB19-DECCF04133D5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7CDEAE-85D8-420D-BC7D-8EBA23ACD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FE451B-A968-4909-97D4-82774204E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A2F0-FC72-4E73-B482-11D9708C7B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072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BB2775-1C3F-4C7C-AB29-9B7294B3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77C30-8563-4E9B-BD85-C593A2154EF9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CCA7F0-75E8-4699-9AF7-D94CEDC33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CF18BD3-173C-41CF-A7C9-CEC195A72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24002-19BE-4C1F-9FB3-50C285C1E8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229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2F24-D741-47E8-86AF-C2E08BC8FD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7B2B0-13B1-4E9B-98EB-80A6AEFEC351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A4BFFD-81F9-4A67-BA2D-4A435167E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1086580-4EB6-471B-9A43-939C4722F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31B22-68A7-4188-ADEF-BFA01F4BD5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379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AEEDD7D-DFEC-47CB-BA1A-7C527C2221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CFFEB-AFA0-4DEA-93B6-707E5014D8A4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341FCD-7595-42C1-99D9-0EFA2CDB7F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DC1AC4-658C-4D39-B407-B11C51528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D299C-7964-44CF-ADE0-26273B75A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55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B71ED66-FA1B-4424-90BD-8AD886B7401E}"/>
              </a:ext>
            </a:extLst>
          </p:cNvPr>
          <p:cNvSpPr>
            <a:spLocks/>
          </p:cNvSpPr>
          <p:nvPr/>
        </p:nvSpPr>
        <p:spPr bwMode="auto">
          <a:xfrm>
            <a:off x="285750" y="2804160"/>
            <a:ext cx="1588" cy="3034666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304817"/>
            <a:ext cx="7772400" cy="1431925"/>
          </a:xfrm>
        </p:spPr>
        <p:txBody>
          <a:bodyPr anchor="b" anchorCtr="1"/>
          <a:lstStyle>
            <a:lvl1pPr algn="ctr"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AE2B0F-2D0C-4255-BB62-BCEFCA0AB0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428A2B-6EDD-46B0-B376-FC4FCB5CBE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30DBB9D-4C9A-47ED-A9DC-B2BDF9A8499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8F5DB5D-C1F5-45B1-A8BC-8D6BF035B58B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66998E1-0CB8-45F4-8669-39E727BE2033}" type="datetime1">
              <a:rPr lang="en-US" altLang="en-US"/>
              <a:pPr/>
              <a:t>9/14/24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67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A078BC-1E47-48ED-9E02-4E1B663DCD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C00C7F-88AF-4AD0-BEA9-F5AD448D90F3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A734CF-80AB-425A-9221-7E9E18DCC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3AAC6A-5465-487B-9087-4350C8E003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B140D-F0AC-4F70-81AD-B41ECEA3A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87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E9077-F275-4347-910B-F2B4517B1A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8AD1D-42AF-41CF-85D3-A7B854D84962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B3EAE-287D-4001-BDF4-E7FBBF0C44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D1C185-669A-4060-B938-FB007C0F9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67ED0-193B-491E-8EB7-6198575AF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377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9B3673-F01A-46CC-8B6A-37DCEED46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5B7B-3109-4193-805D-47C5BF43A8E4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100CA-0DFC-4C46-AC80-72B3FD788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AE42AC-3F7C-4870-A20D-6652345A44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74460-99FE-49BD-BEED-26E4A50E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23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F2EB8-F71F-443D-8C4F-74B48354C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6B89C-7B61-437F-B2F7-72CE7D26D728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8DE1F8-B727-4A9B-922C-ACC28A120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3ABAB-7500-471E-9FA7-EBA3FC73D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2AF641-5965-41E8-8D43-BBC138523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01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39F61-85DC-40BF-B895-E72601B7B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B57A9-5A9C-4095-B29A-3FD6629BC076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2B7EBC-5E10-4A5A-9558-80DFC2098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7BB0A-46B7-4482-9AD2-C5399F612C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A3347-90A5-41D1-A0CD-6BDE241F9B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55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B12DC1-AAAA-496C-9DA6-440E6FF6EA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DB7F7-4A7E-4305-B390-A850F24BBD85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D8C76-7055-4212-BCCA-BEF81FFBF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EE2CAF-C4A4-4755-9CB5-2D4F71939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CB0B5-9978-4DB1-B9AA-82163A186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1278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368C6-5557-4661-A413-544D761304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56BB7-48CA-4147-B53A-6E8ABC19A1AB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A43341-44BF-4973-9483-4AF02BEA9B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40E9C9-6D43-4F2A-BBC5-41F056A6B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1CE2B-1AAB-40BB-8242-E769212B1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492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0CEA3B-EC2B-4889-B240-2E5D6C8368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5CE09-93A3-4EA9-964D-BD9923877D15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2A150-DAEF-49BA-8A32-153445B499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0F368D-2F28-43E3-B170-5DD13C37B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8A8CF-128B-4D23-B54D-E04597803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1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E2729-09B2-4B8E-8D1E-D5C4DE2C1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AA92F-58B8-43EA-8B92-C2907B61A430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3AB818-B400-4BDF-8E1C-03FCAA06F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115BAE-DD25-479D-B52A-4CAC6DC79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43F6A7-12AA-4FFC-9DEE-E7D5156A0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58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C15EE-4F1F-45AF-A69F-E6655852C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1495A-B3C3-4460-8465-EC6AD1E7B0D4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CAAF4-A01F-4E83-88AA-B1C3D8235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AA2F02-2A81-460D-AD49-F762ABCA03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83FB78-162B-4644-833D-A3503C65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3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3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B0D88A-C27D-4F7C-B9A9-8E36D3766C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85DC9-64BC-4758-BB08-3936B2E7021F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991788-1B67-491C-8C02-721431A56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95040-FA74-46AB-BE70-A7FBA1644A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792822-0FF4-4DF0-95AC-601F80B31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221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05571D3-00FF-4B37-9CAE-578D59D42E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9C272-BECA-4694-B1EA-D1948955EB00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AACD32-8AEB-48C4-BD85-CB440F82A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420BA0-C5B3-4072-93F6-600B7AD21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56955-A10D-4669-9017-CFDE030B81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592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BD55FC-1C8F-43F0-9182-1BA306F9E7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F8C08-7404-4FAB-A371-BD41B49CEEC6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409F8A-9878-4210-9310-B3DC580548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77A27-8448-441F-B8CB-D0A0E6E79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0B2B6-B288-4963-AE79-5915EC789C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0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1C4A6-6443-4FB4-9468-E4933961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9AEC0-2F2D-4137-9F2C-5C8FDE092F38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5E7973-C2D7-400A-A973-81CA8E983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86FD83-1A35-4CF8-BAF8-EBC8FE2CC6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901DE-A19A-45C5-84F7-0009CBFE95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749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3B592F9-3DD5-429F-A5C6-7D2A8835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9EEA1-B7AB-459C-BE09-C30770E634B9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85C38B-EBD7-42E7-B9FC-9311E3B872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948BE28-BC3C-428F-A924-0A90CEEBAB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F9AE2-D739-453D-9666-65F0972CB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451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3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42B2B9-A1F0-4479-90CA-C5FE77BC7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8FC57-4BB5-42D5-850D-8AFBDB73CC65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D10B7-E5BE-4576-B9B3-D3771B2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7770A7-5F9D-43A7-A2C3-55E8777CA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A8454D-11AF-47FC-B923-B0DA46099A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881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3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B2D4D98-4132-4C3F-A305-E52BB2575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71E35-FBBF-43CE-8D5E-6B6D82111F71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91B482-B2D9-4A5E-86E4-D7350DD63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A3D585-9253-4200-9364-C919C5030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9643F-C09F-4E04-B150-8DD3CCF672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4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3D6D7D-18B3-4064-877E-4592439B3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32EDA-A158-45BA-A03E-CEAE5110CF48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59C22-3973-44D8-A2FC-8D5437DE7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2179A-F8EE-4B0A-B631-32273C894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96C30-7049-4908-B292-DF2FB4168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4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C10C8A-E6A6-438D-B8F9-FE2129ABE5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68A1-5241-40B8-96BE-4A28016D63C3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1ADC20-CB37-4278-A0C3-CA2B000580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5071F3C-653C-4D58-B920-6EE8796E6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F2E5A-22B7-435D-965D-1C2E86D64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97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55ABCC5-1392-4931-9E99-DDA9AE6617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76DCC-0328-4C84-82A7-1BC960042293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DA8955-15C1-4782-BB57-3EE92EA9EF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ECF747-1950-4AF2-B98E-BF00D38E3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5C848-3065-448F-87DC-E8286F0F0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87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A73AEC-A118-4132-808A-BEF3036DC0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2512F-EA7B-4DCE-8A68-87FC3EA221DB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54A6B8-87C0-4C48-B267-D6AD68521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302A8-8680-49F0-99D5-915FA53D2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59AC4-40C2-4F3D-95B0-9CE9E42DB0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49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045CAF-1610-4150-8AC9-543216DAE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7C92C-38EF-494D-9D0D-A1E56C75CBF0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207952-C127-4644-ADC4-1EC786E2F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758139-A074-4A2D-8972-B5F4445B8A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D8B04-F1D8-448F-9FCF-6095D5AC0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170DC-0526-418A-9B7C-7EDC38193D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2255-24D6-4AEC-978B-C91677BD3A08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CC21A-F510-43A5-B756-01E8D8A94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983AD-1979-4CB0-B2F6-B9E4C19493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37AB9-B03B-44E5-BDEF-9AA42A628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7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9B1A17A1-5DCE-46EC-ADF0-5A2D3421A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9ECD07B-A428-4845-9C21-19C1C826E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70C7112-5DE4-4B19-83A5-F2532BC794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147E1B-0C52-4208-A60C-5BBF2943F02B}" type="datetime1">
              <a:rPr lang="en-US" altLang="en-US"/>
              <a:pPr>
                <a:defRPr/>
              </a:pPr>
              <a:t>9/14/24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067CD6E1-E368-4AD7-A636-D8F5FF9F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5654C7A3-C394-45E4-BAE5-18866A9134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99A7AE0-72DF-464A-BCE0-B925DF59E8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1355" r:id="rId1"/>
    <p:sldLayoutId id="2147491340" r:id="rId2"/>
    <p:sldLayoutId id="2147491341" r:id="rId3"/>
    <p:sldLayoutId id="2147491342" r:id="rId4"/>
    <p:sldLayoutId id="2147491343" r:id="rId5"/>
    <p:sldLayoutId id="2147491344" r:id="rId6"/>
    <p:sldLayoutId id="2147491345" r:id="rId7"/>
    <p:sldLayoutId id="2147491346" r:id="rId8"/>
    <p:sldLayoutId id="2147491347" r:id="rId9"/>
    <p:sldLayoutId id="2147491348" r:id="rId10"/>
    <p:sldLayoutId id="2147491349" r:id="rId11"/>
    <p:sldLayoutId id="2147491350" r:id="rId12"/>
    <p:sldLayoutId id="2147491351" r:id="rId13"/>
    <p:sldLayoutId id="2147491352" r:id="rId14"/>
    <p:sldLayoutId id="2147491353" r:id="rId15"/>
    <p:sldLayoutId id="2147491354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D893572-3E88-43D5-9FDE-505EF66D4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1466"/>
            <a:ext cx="8229600" cy="138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041B280-6E02-4107-B6C4-55ABFE1D23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0F9B02BC-E8BB-40CD-9F6C-007D40BDB9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57FDA11F-B7C3-45E2-81DC-F1672467EAC6}" type="datetime1">
              <a:rPr lang="en-US" altLang="en-US"/>
              <a:pPr/>
              <a:t>9/14/24</a:t>
            </a:fld>
            <a:endParaRPr lang="en-US" altLang="en-US"/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73808CD5-75D8-41A9-8F95-1AD5E8E73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4591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CE9936E8-6F07-42EF-A7AA-B946860AC0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591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6AC0051-B7BE-45A0-B796-10442A1F44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1565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1374" r:id="rId1"/>
    <p:sldLayoutId id="2147491375" r:id="rId2"/>
    <p:sldLayoutId id="2147491376" r:id="rId3"/>
    <p:sldLayoutId id="2147491377" r:id="rId4"/>
    <p:sldLayoutId id="2147491378" r:id="rId5"/>
    <p:sldLayoutId id="2147491379" r:id="rId6"/>
    <p:sldLayoutId id="2147491380" r:id="rId7"/>
    <p:sldLayoutId id="2147491381" r:id="rId8"/>
    <p:sldLayoutId id="2147491382" r:id="rId9"/>
    <p:sldLayoutId id="2147491383" r:id="rId10"/>
    <p:sldLayoutId id="2147491384" r:id="rId11"/>
    <p:sldLayoutId id="2147491385" r:id="rId12"/>
    <p:sldLayoutId id="2147491386" r:id="rId13"/>
    <p:sldLayoutId id="2147491387" r:id="rId14"/>
    <p:sldLayoutId id="2147491388" r:id="rId15"/>
    <p:sldLayoutId id="2147491389" r:id="rId1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32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8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4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Tahoma" panose="020B0604030504040204" pitchFamily="34" charset="0"/>
        <a:buChar char="–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Font typeface="Wingdings" panose="05000000000000000000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000">
          <a:solidFill>
            <a:srgbClr val="000000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20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t&amp;source=web&amp;rct=j&amp;opi=89978449&amp;url=https://en.wikipedia.org/wiki/Wess%25E2%2580%2593Zumino%25E2%2580%2593Witten_model&amp;ved=2ahUKEwjP3cKuipiIAxXxEGIAHcymLusQFnoECBEQAQ&amp;usg=AOvVaw0aXcwtZWMfowNYokCPh_Ot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8FF8-957F-4BD6-B0E8-54582845ABCD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381000" y="609600"/>
            <a:ext cx="8610600" cy="654381"/>
          </a:xfrm>
        </p:spPr>
        <p:txBody>
          <a:bodyPr/>
          <a:lstStyle/>
          <a:p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b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JLab Eta Factory (JEF) experiment</a:t>
            </a:r>
            <a:br>
              <a:rPr lang="en-US" sz="32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43D6F-75ED-48B8-82E8-8B2BECF4076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1371600" y="990600"/>
            <a:ext cx="6400800" cy="1752600"/>
          </a:xfrm>
        </p:spPr>
        <p:txBody>
          <a:bodyPr/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Presented by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William J. Briscoe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The George Washington University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Washington DC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(Contributions from the collaboration)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3FF4F-A890-1B91-DC44-A95CD3D546C3}"/>
              </a:ext>
            </a:extLst>
          </p:cNvPr>
          <p:cNvSpPr txBox="1"/>
          <p:nvPr/>
        </p:nvSpPr>
        <p:spPr>
          <a:xfrm>
            <a:off x="609600" y="2937808"/>
            <a:ext cx="822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</a:t>
            </a:r>
            <a:r>
              <a:rPr lang="en-US" dirty="0" err="1">
                <a:solidFill>
                  <a:schemeClr val="bg1"/>
                </a:solidFill>
              </a:rPr>
              <a:t>Jlab</a:t>
            </a:r>
            <a:r>
              <a:rPr lang="en-US" dirty="0">
                <a:solidFill>
                  <a:schemeClr val="bg1"/>
                </a:solidFill>
              </a:rPr>
              <a:t> Eta Factory (JEF) is a </a:t>
            </a:r>
            <a:r>
              <a:rPr lang="en-US" dirty="0" err="1">
                <a:solidFill>
                  <a:schemeClr val="bg1"/>
                </a:solidFill>
              </a:rPr>
              <a:t>GlueX</a:t>
            </a:r>
            <a:r>
              <a:rPr lang="en-US" dirty="0">
                <a:solidFill>
                  <a:schemeClr val="bg1"/>
                </a:solidFill>
              </a:rPr>
              <a:t> endorsed experiment which is supported by the USDOE and NSF.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Spokespersons: </a:t>
            </a:r>
            <a:r>
              <a:rPr lang="en-US" dirty="0" err="1">
                <a:solidFill>
                  <a:schemeClr val="bg1"/>
                </a:solidFill>
              </a:rPr>
              <a:t>Liping</a:t>
            </a:r>
            <a:r>
              <a:rPr lang="en-US" dirty="0">
                <a:solidFill>
                  <a:schemeClr val="bg1"/>
                </a:solidFill>
              </a:rPr>
              <a:t> Gan - University of North Carolina at Wilmington</a:t>
            </a:r>
          </a:p>
          <a:p>
            <a:r>
              <a:rPr lang="en-US" dirty="0">
                <a:solidFill>
                  <a:schemeClr val="bg1"/>
                </a:solidFill>
              </a:rPr>
              <a:t>		Alexander </a:t>
            </a:r>
            <a:r>
              <a:rPr lang="en-US" dirty="0" err="1">
                <a:solidFill>
                  <a:schemeClr val="bg1"/>
                </a:solidFill>
              </a:rPr>
              <a:t>Somov</a:t>
            </a:r>
            <a:r>
              <a:rPr lang="en-US" dirty="0">
                <a:solidFill>
                  <a:schemeClr val="bg1"/>
                </a:solidFill>
              </a:rPr>
              <a:t> – Jefferson Lab</a:t>
            </a:r>
          </a:p>
          <a:p>
            <a:r>
              <a:rPr lang="en-US" dirty="0">
                <a:solidFill>
                  <a:schemeClr val="bg1"/>
                </a:solidFill>
              </a:rPr>
              <a:t>		Simon Taylor – Jefferson Lab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Zisis</a:t>
            </a:r>
            <a:r>
              <a:rPr lang="en-US" dirty="0">
                <a:solidFill>
                  <a:schemeClr val="bg1"/>
                </a:solidFill>
              </a:rPr>
              <a:t> Papandreou – University of Regina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B2CA-7C90-9845-1975-6A0DE2B0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9303"/>
            <a:ext cx="8229600" cy="6222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Where to Search in the Dark Sector?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E953A5-698F-81DE-53C2-871CB113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600200"/>
            <a:ext cx="8801100" cy="3550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FEBBBA-B5FC-2AF1-19D0-B7FB7EBF4A38}"/>
              </a:ext>
            </a:extLst>
          </p:cNvPr>
          <p:cNvSpPr txBox="1"/>
          <p:nvPr/>
        </p:nvSpPr>
        <p:spPr>
          <a:xfrm>
            <a:off x="1219200" y="5334000"/>
            <a:ext cx="6896100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Sub-GeV region represents a good discovery opportunity</a:t>
            </a: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63EEAA36-4623-F345-A6A6-9E87EA696131}"/>
              </a:ext>
            </a:extLst>
          </p:cNvPr>
          <p:cNvSpPr/>
          <p:nvPr/>
        </p:nvSpPr>
        <p:spPr bwMode="auto">
          <a:xfrm>
            <a:off x="4038600" y="2895600"/>
            <a:ext cx="304800" cy="16764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6286A-49D9-A694-A53F-76A38203E48F}"/>
              </a:ext>
            </a:extLst>
          </p:cNvPr>
          <p:cNvSpPr txBox="1"/>
          <p:nvPr/>
        </p:nvSpPr>
        <p:spPr>
          <a:xfrm>
            <a:off x="2470932" y="6013387"/>
            <a:ext cx="3031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BBN - big bang nucleosynthesis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F54F9-9C5E-F5C7-DF3B-6B15C8E354F3}"/>
              </a:ext>
            </a:extLst>
          </p:cNvPr>
          <p:cNvSpPr txBox="1"/>
          <p:nvPr/>
        </p:nvSpPr>
        <p:spPr>
          <a:xfrm>
            <a:off x="2438400" y="6379535"/>
            <a:ext cx="2300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CDM - cold dark matter</a:t>
            </a:r>
          </a:p>
        </p:txBody>
      </p:sp>
    </p:spTree>
    <p:extLst>
      <p:ext uri="{BB962C8B-B14F-4D97-AF65-F5344CB8AC3E}">
        <p14:creationId xmlns:p14="http://schemas.microsoft.com/office/powerpoint/2010/main" val="254747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7">
            <a:extLst>
              <a:ext uri="{FF2B5EF4-FFF2-40B4-BE49-F238E27FC236}">
                <a16:creationId xmlns:a16="http://schemas.microsoft.com/office/drawing/2014/main" id="{C2FFAF20-97D7-4BA6-8AEF-9F12AB953CE8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67ED2BB-643F-41FA-B120-31BC3D0B1D3E}" type="slidenum"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62" name="Rectangle 2">
            <a:extLst>
              <a:ext uri="{FF2B5EF4-FFF2-40B4-BE49-F238E27FC236}">
                <a16:creationId xmlns:a16="http://schemas.microsoft.com/office/drawing/2014/main" id="{BB1B391C-E0DB-4253-A464-A4214901AD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JLab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ea typeface="ＭＳ Ｐゴシック" charset="0"/>
                <a:cs typeface="Helvetica"/>
              </a:rPr>
              <a:t> Eta Factory (JEF) Experiment </a:t>
            </a:r>
            <a:endParaRPr lang="en-US" sz="24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/>
              <a:ea typeface="ＭＳ Ｐゴシック" charset="0"/>
              <a:cs typeface="Helvetica"/>
              <a:sym typeface="Symbol" charset="0"/>
            </a:endParaRPr>
          </a:p>
        </p:txBody>
      </p:sp>
      <p:sp>
        <p:nvSpPr>
          <p:cNvPr id="5124" name="AutoShape 8">
            <a:extLst>
              <a:ext uri="{FF2B5EF4-FFF2-40B4-BE49-F238E27FC236}">
                <a16:creationId xmlns:a16="http://schemas.microsoft.com/office/drawing/2014/main" id="{EAE0418B-893E-4D0D-A76B-CA292ED32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102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79" name="Slide Number Placeholder 78">
            <a:extLst>
              <a:ext uri="{FF2B5EF4-FFF2-40B4-BE49-F238E27FC236}">
                <a16:creationId xmlns:a16="http://schemas.microsoft.com/office/drawing/2014/main" id="{09961A42-1622-4C7B-904A-3043C0F7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52C65EDE-8AE4-4425-B82D-6E56F1D62F88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11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1566C9-CFF2-49C9-AC07-0811AA56680D}"/>
              </a:ext>
            </a:extLst>
          </p:cNvPr>
          <p:cNvSpPr/>
          <p:nvPr/>
        </p:nvSpPr>
        <p:spPr>
          <a:xfrm>
            <a:off x="95250" y="3810001"/>
            <a:ext cx="8458200" cy="70788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cs typeface="Times New Roman" panose="02020603050405020304" pitchFamily="18" charset="0"/>
              </a:rPr>
              <a:t>Simultaneously produce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on LH</a:t>
            </a:r>
            <a:r>
              <a:rPr lang="en-US" altLang="ja-JP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target with </a:t>
            </a:r>
            <a:r>
              <a:rPr lang="en-US" altLang="ja-JP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8.4-11.7 GeV tagged photon beam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cs typeface="Arial" panose="020B0604020202020204" pitchFamily="34" charset="0"/>
              </a:rPr>
              <a:t> via 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+p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→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+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  <a:sym typeface="Symbol" panose="05050102010706020507" pitchFamily="18" charset="2"/>
              </a:rPr>
              <a:t>p so decay products get forward boost</a:t>
            </a:r>
            <a:r>
              <a:rPr lang="en-US" altLang="ja-JP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.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1B682-3733-4234-9D47-EAC96232FA78}"/>
              </a:ext>
            </a:extLst>
          </p:cNvPr>
          <p:cNvSpPr/>
          <p:nvPr/>
        </p:nvSpPr>
        <p:spPr>
          <a:xfrm>
            <a:off x="95250" y="4572000"/>
            <a:ext cx="7848600" cy="70802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Reduce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anose="020B0604020202020204" pitchFamily="34" charset="0"/>
              </a:rPr>
              <a:t>non-coplanar backgrounds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by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detecting recoil protons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DD414-026F-47AF-8F9A-5B8172985B93}"/>
              </a:ext>
            </a:extLst>
          </p:cNvPr>
          <p:cNvSpPr/>
          <p:nvPr/>
        </p:nvSpPr>
        <p:spPr>
          <a:xfrm>
            <a:off x="95250" y="5257800"/>
            <a:ext cx="8763000" cy="76993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Upgraded Forward Calorimeter with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High resolution, high granularity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PWO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insertion (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FCAL-II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)  to detect multi-photons from the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decays.</a:t>
            </a:r>
          </a:p>
        </p:txBody>
      </p:sp>
      <p:sp>
        <p:nvSpPr>
          <p:cNvPr id="5132" name="TextBox 86">
            <a:extLst>
              <a:ext uri="{FF2B5EF4-FFF2-40B4-BE49-F238E27FC236}">
                <a16:creationId xmlns:a16="http://schemas.microsoft.com/office/drawing/2014/main" id="{2187A7B9-B3CE-41AE-8210-CB41A8277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Helvetica" panose="020B0604020202020204" pitchFamily="34" charset="0"/>
              </a:rPr>
              <a:t>FCAL-II</a:t>
            </a:r>
          </a:p>
        </p:txBody>
      </p:sp>
      <p:pic>
        <p:nvPicPr>
          <p:cNvPr id="5133" name="Picture 1">
            <a:extLst>
              <a:ext uri="{FF2B5EF4-FFF2-40B4-BE49-F238E27FC236}">
                <a16:creationId xmlns:a16="http://schemas.microsoft.com/office/drawing/2014/main" id="{69BB9651-E036-468F-8896-BA7B721F5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95401"/>
            <a:ext cx="2473357" cy="175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7C9B5B-3A0C-4F7D-821B-E1D1B2551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9" y="750258"/>
            <a:ext cx="5149179" cy="2831535"/>
          </a:xfrm>
          <a:prstGeom prst="rect">
            <a:avLst/>
          </a:prstGeom>
        </p:spPr>
      </p:pic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07E60CDD-B21E-4191-ADC7-D4EC6B014E6E}"/>
              </a:ext>
            </a:extLst>
          </p:cNvPr>
          <p:cNvSpPr/>
          <p:nvPr/>
        </p:nvSpPr>
        <p:spPr bwMode="auto">
          <a:xfrm>
            <a:off x="4885464" y="873179"/>
            <a:ext cx="2057400" cy="536575"/>
          </a:xfrm>
          <a:prstGeom prst="curvedDownArrow">
            <a:avLst/>
          </a:prstGeom>
          <a:solidFill>
            <a:srgbClr val="99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06C9A7-848C-20F3-1FAD-AEB72FB5341A}"/>
              </a:ext>
            </a:extLst>
          </p:cNvPr>
          <p:cNvSpPr/>
          <p:nvPr/>
        </p:nvSpPr>
        <p:spPr>
          <a:xfrm>
            <a:off x="95250" y="6076890"/>
            <a:ext cx="8763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Char char="u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The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detector will detect charged products from the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decays</a:t>
            </a:r>
          </a:p>
        </p:txBody>
      </p:sp>
    </p:spTree>
    <p:custDataLst>
      <p:tags r:id="rId1"/>
    </p:custDataLst>
  </p:cSld>
  <p:clrMapOvr>
    <a:masterClrMapping/>
  </p:clrMapOvr>
  <p:transition advTm="65147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>
            <a:extLst>
              <a:ext uri="{FF2B5EF4-FFF2-40B4-BE49-F238E27FC236}">
                <a16:creationId xmlns:a16="http://schemas.microsoft.com/office/drawing/2014/main" id="{D53788F1-E17A-378E-D781-3A3EBD97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8534400" cy="546100"/>
          </a:xfrm>
        </p:spPr>
        <p:txBody>
          <a:bodyPr/>
          <a:lstStyle/>
          <a:p>
            <a:pPr algn="ctr"/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World Competition in </a:t>
            </a:r>
            <a:r>
              <a:rPr lang="el-GR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3200" b="1" dirty="0">
                <a:solidFill>
                  <a:schemeClr val="bg2"/>
                </a:solidFill>
                <a:effectLst/>
                <a:latin typeface="Helvetica" pitchFamily="2" charset="0"/>
                <a:ea typeface="ＭＳ Ｐゴシック" panose="020B0600070205080204" pitchFamily="34" charset="-128"/>
              </a:rPr>
              <a:t> Decays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308B-3BB6-BF6A-5322-0041E97C8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028611A1-2EF2-2040-A2BA-FF9C76B1CFD9}" type="slidenum"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alt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861" name="Picture 5">
            <a:extLst>
              <a:ext uri="{FF2B5EF4-FFF2-40B4-BE49-F238E27FC236}">
                <a16:creationId xmlns:a16="http://schemas.microsoft.com/office/drawing/2014/main" id="{0AF24CD5-E74A-289F-982F-B7F1DA3B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18288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6">
            <a:extLst>
              <a:ext uri="{FF2B5EF4-FFF2-40B4-BE49-F238E27FC236}">
                <a16:creationId xmlns:a16="http://schemas.microsoft.com/office/drawing/2014/main" id="{977DF3C2-A897-C877-37BF-72046E79D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20050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8">
            <a:extLst>
              <a:ext uri="{FF2B5EF4-FFF2-40B4-BE49-F238E27FC236}">
                <a16:creationId xmlns:a16="http://schemas.microsoft.com/office/drawing/2014/main" id="{619FDD54-9A4C-74E4-B666-3E55F28F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26098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6" name="Picture 10">
            <a:extLst>
              <a:ext uri="{FF2B5EF4-FFF2-40B4-BE49-F238E27FC236}">
                <a16:creationId xmlns:a16="http://schemas.microsoft.com/office/drawing/2014/main" id="{2874A7D7-DE5A-3C92-CF53-0C4A80FC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4616450"/>
            <a:ext cx="2076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detector_labels_noplug.pdf">
            <a:extLst>
              <a:ext uri="{FF2B5EF4-FFF2-40B4-BE49-F238E27FC236}">
                <a16:creationId xmlns:a16="http://schemas.microsoft.com/office/drawing/2014/main" id="{A615C28D-826E-9190-7C2B-EAC70589C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2362200" cy="1473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3824EA-6BB6-5164-18C6-160792E7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599" y="4735425"/>
            <a:ext cx="2133601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JEF at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JLab</a:t>
            </a:r>
            <a:endParaRPr lang="en-US" alt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D05B07-1ACE-C032-0BCC-1CA08F61A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56175"/>
            <a:ext cx="277177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0654A7-33C3-C840-5EE5-88C7AC113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4581525"/>
            <a:ext cx="2730500" cy="371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CBELSA/TAPS at ELSA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7D4ECA-788A-720E-AA69-0C04BAD1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322389"/>
            <a:ext cx="18288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 err="1">
                <a:solidFill>
                  <a:srgbClr val="336600"/>
                </a:solidFill>
                <a:latin typeface="Helvetica" pitchFamily="2" charset="0"/>
              </a:rPr>
              <a:t>+</a:t>
            </a:r>
            <a:r>
              <a:rPr lang="en-US" altLang="en-US" sz="1800" b="1" err="1">
                <a:solidFill>
                  <a:srgbClr val="336600"/>
                </a:solidFill>
                <a:latin typeface="Helvetica" pitchFamily="2" charset="0"/>
              </a:rPr>
              <a:t>e</a:t>
            </a:r>
            <a:r>
              <a:rPr lang="en-US" altLang="en-US" sz="1800" b="1" baseline="30000">
                <a:solidFill>
                  <a:srgbClr val="336600"/>
                </a:solidFill>
                <a:latin typeface="Helvetica" pitchFamily="2" charset="0"/>
              </a:rPr>
              <a:t>-</a:t>
            </a:r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 Collider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08DA1-9E9F-688E-3F0A-D777E1A42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201771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336600"/>
                </a:solidFill>
                <a:latin typeface="Helvetica" pitchFamily="2" charset="0"/>
              </a:rPr>
              <a:t>Fixed-target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0A0E0-3DD4-9BCB-39F4-AEA4C7B06365}"/>
              </a:ext>
            </a:extLst>
          </p:cNvPr>
          <p:cNvSpPr txBox="1"/>
          <p:nvPr/>
        </p:nvSpPr>
        <p:spPr>
          <a:xfrm>
            <a:off x="381000" y="6096000"/>
            <a:ext cx="1676400" cy="338554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Photoproduction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971922-AB22-108E-9E55-1228357AD2C8}"/>
              </a:ext>
            </a:extLst>
          </p:cNvPr>
          <p:cNvSpPr txBox="1"/>
          <p:nvPr/>
        </p:nvSpPr>
        <p:spPr>
          <a:xfrm>
            <a:off x="533400" y="3962400"/>
            <a:ext cx="1676400" cy="338138"/>
          </a:xfrm>
          <a:prstGeom prst="rect">
            <a:avLst/>
          </a:prstGeom>
          <a:solidFill>
            <a:schemeClr val="accent2">
              <a:lumMod val="60000"/>
              <a:lumOff val="40000"/>
              <a:alpha val="48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err="1">
                <a:solidFill>
                  <a:srgbClr val="000000"/>
                </a:solidFill>
                <a:latin typeface="Helvetica" pitchFamily="2" charset="0"/>
                <a:ea typeface="ＭＳ Ｐゴシック" charset="0"/>
                <a:cs typeface="Times New Roman" pitchFamily="18" charset="0"/>
              </a:rPr>
              <a:t>hadroproduction</a:t>
            </a:r>
            <a:endParaRPr lang="en-US" sz="1600">
              <a:solidFill>
                <a:srgbClr val="000000"/>
              </a:solidFill>
              <a:latin typeface="Helvetica" pitchFamily="2" charset="0"/>
              <a:ea typeface="ＭＳ Ｐゴシック" charset="0"/>
              <a:cs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820697-EC56-9F8D-FD1E-FCA81FF652E6}"/>
              </a:ext>
            </a:extLst>
          </p:cNvPr>
          <p:cNvCxnSpPr/>
          <p:nvPr/>
        </p:nvCxnSpPr>
        <p:spPr bwMode="auto">
          <a:xfrm>
            <a:off x="8153400" y="4581525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7C9F623-97C5-67C6-AC60-FA3EB2DFBA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12" y="3218480"/>
            <a:ext cx="2216150" cy="1201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3C10E-3C7F-12A7-9E8D-393B85FB7929}"/>
              </a:ext>
            </a:extLst>
          </p:cNvPr>
          <p:cNvSpPr txBox="1"/>
          <p:nvPr/>
        </p:nvSpPr>
        <p:spPr>
          <a:xfrm>
            <a:off x="4800600" y="2785646"/>
            <a:ext cx="2005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Proposed REDTOP</a:t>
            </a:r>
          </a:p>
        </p:txBody>
      </p:sp>
    </p:spTree>
    <p:custDataLst>
      <p:tags r:id="rId1"/>
    </p:custDataLst>
  </p:cSld>
  <p:clrMapOvr>
    <a:masterClrMapping/>
  </p:clrMapOvr>
  <p:transition advTm="58174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5DD5-9F70-456F-8B4C-388F5010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9144000" cy="228600"/>
          </a:xfrm>
        </p:spPr>
        <p:txBody>
          <a:bodyPr/>
          <a:lstStyle/>
          <a:p>
            <a:pPr algn="ctr">
              <a:defRPr/>
            </a:pPr>
            <a:r>
              <a:rPr lang="en-US" altLang="en-US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Uniqueness of JEF Experiment</a:t>
            </a:r>
            <a:r>
              <a:rPr lang="en-US" altLang="en-US" sz="2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1DAF7-948F-4D1A-AE2D-7B748CE4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548F497-D9D2-4C7F-B018-DAE873876EA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F3CD75C4-F93E-4813-81CA-39FE095F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04950"/>
            <a:ext cx="396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b="1" dirty="0">
                <a:solidFill>
                  <a:srgbClr val="008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JEF:</a:t>
            </a:r>
            <a:r>
              <a:rPr lang="en-US" altLang="en-US" dirty="0">
                <a:solidFill>
                  <a:srgbClr val="FF0000"/>
                </a:solidFill>
                <a:latin typeface="Helvetica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p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→η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p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(</a:t>
            </a:r>
            <a:r>
              <a:rPr lang="en-US" alt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E</a:t>
            </a:r>
            <a:r>
              <a:rPr lang="en-US" altLang="en-US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γ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=8.4-11.7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GeV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E68940-B19C-4398-91D6-7E7A18986AC9}"/>
              </a:ext>
            </a:extLst>
          </p:cNvPr>
          <p:cNvSpPr txBox="1">
            <a:spLocks/>
          </p:cNvSpPr>
          <p:nvPr/>
        </p:nvSpPr>
        <p:spPr bwMode="auto">
          <a:xfrm>
            <a:off x="152400" y="990600"/>
            <a:ext cx="838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marL="457200" indent="-4572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Large  background suppression compared to other experiments: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a) 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/</a:t>
            </a:r>
            <a:r>
              <a:rPr lang="el-GR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η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Comic Sans MS" panose="030F0702030302020204" pitchFamily="66" charset="0"/>
                <a:ea typeface="MS Mincho" panose="02020609040205080304" pitchFamily="49" charset="-128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ighlight>
                  <a:srgbClr val="FFFF00"/>
                </a:highlight>
                <a:latin typeface="Helvetica" panose="020B0604020202020204" pitchFamily="34" charset="0"/>
                <a:ea typeface="MS Mincho" panose="02020609040205080304" pitchFamily="49" charset="-128"/>
              </a:rPr>
              <a:t>energy boost</a:t>
            </a: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;  b) FCAL-II; c) exclusive detections</a:t>
            </a:r>
            <a:b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</a:br>
            <a:r>
              <a:rPr lang="en-US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</a:rPr>
              <a:t>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A00E3E0-27DF-4541-876B-EA78A9A85E18}"/>
              </a:ext>
            </a:extLst>
          </p:cNvPr>
          <p:cNvSpPr txBox="1">
            <a:spLocks/>
          </p:cNvSpPr>
          <p:nvPr/>
        </p:nvSpPr>
        <p:spPr bwMode="auto">
          <a:xfrm>
            <a:off x="152400" y="5843656"/>
            <a:ext cx="8991600" cy="7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. Simultaneously produce tagged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</a:t>
            </a:r>
            <a:r>
              <a:rPr lang="el-GR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ηꞌ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with similar rates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</a:t>
            </a: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ECB29A-F85F-4336-A2E8-8449DDDC57CE}"/>
              </a:ext>
            </a:extLst>
          </p:cNvPr>
          <p:cNvSpPr txBox="1">
            <a:spLocks/>
          </p:cNvSpPr>
          <p:nvPr/>
        </p:nvSpPr>
        <p:spPr bwMode="auto">
          <a:xfrm>
            <a:off x="152400" y="5310255"/>
            <a:ext cx="9144000" cy="32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Capability of running in parallel with </a:t>
            </a:r>
            <a:r>
              <a:rPr lang="en-US" alt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and other experiments in Hall D </a:t>
            </a:r>
          </a:p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           high-statistics data set</a:t>
            </a:r>
            <a:b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  </a:t>
            </a:r>
          </a:p>
        </p:txBody>
      </p:sp>
      <p:sp>
        <p:nvSpPr>
          <p:cNvPr id="7179" name="Right Arrow 2">
            <a:extLst>
              <a:ext uri="{FF2B5EF4-FFF2-40B4-BE49-F238E27FC236}">
                <a16:creationId xmlns:a16="http://schemas.microsoft.com/office/drawing/2014/main" id="{D6860F83-B268-47D9-9442-90688AFA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334000"/>
            <a:ext cx="533400" cy="1524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rgbClr val="008000"/>
              </a:solidFill>
            </a:endParaRPr>
          </a:p>
        </p:txBody>
      </p:sp>
      <p:pic>
        <p:nvPicPr>
          <p:cNvPr id="7180" name="Picture 4">
            <a:extLst>
              <a:ext uri="{FF2B5EF4-FFF2-40B4-BE49-F238E27FC236}">
                <a16:creationId xmlns:a16="http://schemas.microsoft.com/office/drawing/2014/main" id="{ADA42E54-BDA3-44E4-8916-966B5D4D1CB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5419725" cy="28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81" name="Straight Connector 9">
            <a:extLst>
              <a:ext uri="{FF2B5EF4-FFF2-40B4-BE49-F238E27FC236}">
                <a16:creationId xmlns:a16="http://schemas.microsoft.com/office/drawing/2014/main" id="{6FF68591-03F4-47AE-95F7-09A81D5327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438400"/>
            <a:ext cx="238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2" name="Straight Connector 23">
            <a:extLst>
              <a:ext uri="{FF2B5EF4-FFF2-40B4-BE49-F238E27FC236}">
                <a16:creationId xmlns:a16="http://schemas.microsoft.com/office/drawing/2014/main" id="{BD91A621-C01D-4636-B8BA-5CDE1196F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819400"/>
            <a:ext cx="247650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F8CD301-40EB-44E2-81B9-886B70B73663}"/>
              </a:ext>
            </a:extLst>
          </p:cNvPr>
          <p:cNvSpPr txBox="1"/>
          <p:nvPr/>
        </p:nvSpPr>
        <p:spPr>
          <a:xfrm>
            <a:off x="6781800" y="2286000"/>
            <a:ext cx="1898277" cy="240065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200" dirty="0" err="1">
                <a:solidFill>
                  <a:srgbClr val="00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Signal+backgrounds</a:t>
            </a:r>
            <a:endParaRPr lang="en-US" altLang="en-US" sz="1200" dirty="0">
              <a:solidFill>
                <a:srgbClr val="00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sz="1200" dirty="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</a:t>
            </a:r>
            <a:r>
              <a:rPr lang="en-US" altLang="en-US" sz="1200" baseline="30000" dirty="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 dirty="0">
                <a:solidFill>
                  <a:srgbClr val="0000FF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  signal</a:t>
            </a:r>
          </a:p>
          <a:p>
            <a:pPr eaLnBrk="1" hangingPunct="1">
              <a:defRPr/>
            </a:pPr>
            <a:r>
              <a:rPr lang="en-US" altLang="en-US" sz="1200" dirty="0" err="1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sym typeface="Symbol" panose="05050102010706020507" pitchFamily="18" charset="2"/>
              </a:rPr>
              <a:t>η</a:t>
            </a:r>
            <a:r>
              <a:rPr lang="en-US" altLang="en-US" sz="12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→</a:t>
            </a:r>
            <a:r>
              <a:rPr lang="en-US" altLang="en-US" sz="1200" baseline="300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</a:t>
            </a:r>
            <a:r>
              <a:rPr lang="en-US" altLang="en-US" sz="12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</a:t>
            </a:r>
            <a:r>
              <a:rPr lang="en-US" altLang="en-US" sz="1200" baseline="300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0 </a:t>
            </a:r>
            <a:r>
              <a:rPr lang="en-US" altLang="en-US" sz="1200" dirty="0">
                <a:solidFill>
                  <a:srgbClr val="008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background</a:t>
            </a:r>
          </a:p>
          <a:p>
            <a:pPr eaLnBrk="1" hangingPunct="1">
              <a:defRPr/>
            </a:pPr>
            <a:r>
              <a:rPr lang="en-US" altLang="en-US" sz="1200" dirty="0">
                <a:solidFill>
                  <a:srgbClr val="FF0000"/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other backgrounds</a:t>
            </a:r>
          </a:p>
          <a:p>
            <a:pPr eaLnBrk="1" hangingPunct="1">
              <a:defRPr/>
            </a:pPr>
            <a:endParaRPr lang="en-US" altLang="en-US" sz="1200" dirty="0">
              <a:solidFill>
                <a:srgbClr val="FF0000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en-US" alt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N.B. No 2pi0 background</a:t>
            </a:r>
          </a:p>
          <a:p>
            <a:pPr eaLnBrk="1" hangingPunct="1">
              <a:defRPr/>
            </a:pPr>
            <a:r>
              <a:rPr lang="en-US" alt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       included – will be </a:t>
            </a:r>
          </a:p>
          <a:p>
            <a:pPr eaLnBrk="1" hangingPunct="1">
              <a:defRPr/>
            </a:pPr>
            <a:r>
              <a:rPr lang="en-US" altLang="en-US" sz="1200" dirty="0">
                <a:solidFill>
                  <a:schemeClr val="bg1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       added soon.</a:t>
            </a:r>
          </a:p>
          <a:p>
            <a:pPr eaLnBrk="1" hangingPunct="1">
              <a:defRPr/>
            </a:pPr>
            <a:endParaRPr lang="en-US" altLang="en-US" sz="1800" dirty="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 dirty="0">
              <a:solidFill>
                <a:srgbClr val="0000FF"/>
              </a:solidFill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defRPr/>
            </a:pPr>
            <a:endParaRPr lang="en-US" altLang="en-US" sz="180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cxnSp>
        <p:nvCxnSpPr>
          <p:cNvPr id="7184" name="Straight Connector 9">
            <a:extLst>
              <a:ext uri="{FF2B5EF4-FFF2-40B4-BE49-F238E27FC236}">
                <a16:creationId xmlns:a16="http://schemas.microsoft.com/office/drawing/2014/main" id="{FC888228-0EA6-4D43-8861-A6CC6FFE3F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667000"/>
            <a:ext cx="238125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185" name="Straight Connector 23">
            <a:extLst>
              <a:ext uri="{FF2B5EF4-FFF2-40B4-BE49-F238E27FC236}">
                <a16:creationId xmlns:a16="http://schemas.microsoft.com/office/drawing/2014/main" id="{16CA4D46-0730-45ED-9216-1FFE6C73D1F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971800"/>
            <a:ext cx="24765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93A59F8-BC88-44CE-85FA-37B76DA5CEF2}"/>
              </a:ext>
            </a:extLst>
          </p:cNvPr>
          <p:cNvSpPr txBox="1"/>
          <p:nvPr/>
        </p:nvSpPr>
        <p:spPr>
          <a:xfrm>
            <a:off x="6172200" y="1597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day’s running  </a:t>
            </a:r>
          </a:p>
        </p:txBody>
      </p:sp>
    </p:spTree>
    <p:custDataLst>
      <p:tags r:id="rId1"/>
    </p:custDataLst>
  </p:cSld>
  <p:clrMapOvr>
    <a:masterClrMapping/>
  </p:clrMapOvr>
  <p:transition advTm="153396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39F7-EE65-4202-A057-37D4550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90600"/>
          </a:xfrm>
        </p:spPr>
        <p:txBody>
          <a:bodyPr/>
          <a:lstStyle/>
          <a:p>
            <a:pPr algn="ctr">
              <a:defRPr/>
            </a:pPr>
            <a:r>
              <a:rPr lang="en-US" altLang="ja-JP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Estimated Design Production Rate</a:t>
            </a:r>
            <a:r>
              <a:rPr lang="en-US" altLang="ja-JP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 </a:t>
            </a: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5F4F3-2D47-4E50-AD0B-45CFC8E6B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7CD841F7-1689-4246-A282-16A7C54AED25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14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Box 2">
            <a:extLst>
              <a:ext uri="{FF2B5EF4-FFF2-40B4-BE49-F238E27FC236}">
                <a16:creationId xmlns:a16="http://schemas.microsoft.com/office/drawing/2014/main" id="{A80DDEF8-E4E4-4892-931D-6711BE9D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195580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8AF053-E61D-480A-A68D-14644D6A2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695699"/>
              </p:ext>
            </p:extLst>
          </p:nvPr>
        </p:nvGraphicFramePr>
        <p:xfrm>
          <a:off x="990600" y="1524000"/>
          <a:ext cx="7010400" cy="933450"/>
        </p:xfrm>
        <a:graphic>
          <a:graphicData uri="http://schemas.openxmlformats.org/drawingml/2006/table">
            <a:tbl>
              <a:tblPr/>
              <a:tblGrid>
                <a:gridCol w="352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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’</a:t>
                      </a:r>
                      <a:r>
                        <a:rPr kumimoji="0" lang="en-US" altLang="ja-JP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Tagged mesons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~5 x 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~ 5 x 10</a:t>
                      </a:r>
                      <a:r>
                        <a:rPr kumimoji="0" lang="en-US" alt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T="45642" marB="4564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51" name="TextBox 4">
            <a:extLst>
              <a:ext uri="{FF2B5EF4-FFF2-40B4-BE49-F238E27FC236}">
                <a16:creationId xmlns:a16="http://schemas.microsoft.com/office/drawing/2014/main" id="{63DD1AEE-5263-4CE6-AE5A-4D1DC42B2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JEF for 100 days of beam:</a:t>
            </a:r>
          </a:p>
        </p:txBody>
      </p:sp>
      <p:sp>
        <p:nvSpPr>
          <p:cNvPr id="18452" name="TextBox 10">
            <a:extLst>
              <a:ext uri="{FF2B5EF4-FFF2-40B4-BE49-F238E27FC236}">
                <a16:creationId xmlns:a16="http://schemas.microsoft.com/office/drawing/2014/main" id="{BE694210-7ADB-45AE-AC09-10966B73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08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latin typeface="Helvetica" panose="020B0604020202020204" pitchFamily="34" charset="0"/>
              </a:rPr>
              <a:t>Previous Experiments: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B2C1E7C-DAA0-47EB-AE3E-268AB078DC10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3184525"/>
          <a:ext cx="7010400" cy="258451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6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Experiment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Total </a:t>
                      </a: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Mincho" panose="02020609040205080304" pitchFamily="49" charset="-128"/>
                          <a:sym typeface="Symbol" panose="05050102010706020507" pitchFamily="18" charset="2"/>
                        </a:rPr>
                        <a:t>’</a:t>
                      </a: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  <a:ea typeface="MS PGothic" panose="020B0600070205080204" pitchFamily="34" charset="-128"/>
                          <a:sym typeface="Symbol" panose="05050102010706020507" pitchFamily="18" charset="2"/>
                        </a:rPr>
                        <a:t> 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MS PGothic" panose="020B0600070205080204" pitchFamily="34" charset="-128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at AGS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MAMI-B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2x10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CB MAMI-C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WASA-COSY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(p+d), ~5x10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 </a:t>
                      </a: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(p+p)</a:t>
                      </a:r>
                      <a:endParaRPr kumimoji="0" lang="en-US" alt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</a:endParaRP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-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KLOE-II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3x10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5x10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BESIII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~10</a:t>
                      </a:r>
                      <a:r>
                        <a:rPr kumimoji="0" lang="en-US" alt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8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 sz="24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200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Tahoma" panose="020B0604030504040204" pitchFamily="34" charset="0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Wingdings" panose="05000000000000000000" pitchFamily="2" charset="2"/>
                        <a:defRPr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~5x10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ea typeface="MS PGothic" panose="020B0600070205080204" pitchFamily="34" charset="-128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487" name="TextBox 13">
            <a:extLst>
              <a:ext uri="{FF2B5EF4-FFF2-40B4-BE49-F238E27FC236}">
                <a16:creationId xmlns:a16="http://schemas.microsoft.com/office/drawing/2014/main" id="{8046A4D7-2C63-45F9-93F0-D6CB096DF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97715"/>
            <a:ext cx="8991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JEF offers a competitive </a:t>
            </a:r>
            <a:r>
              <a:rPr lang="en-US" altLang="en-US" sz="2000" dirty="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/</a:t>
            </a:r>
            <a:r>
              <a:rPr lang="en-US" altLang="en-US" sz="2000" dirty="0" err="1">
                <a:solidFill>
                  <a:srgbClr val="FF0000"/>
                </a:solidFill>
                <a:latin typeface="Helvetica" panose="020B0604020202020204" pitchFamily="34" charset="0"/>
              </a:rPr>
              <a:t>η</a:t>
            </a:r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’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production rate with cleaner backgrounds.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 New estimates are in progress using more up to date cross sections.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26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7562A1-14BF-4C01-A93D-26DB5A08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92FAFD3B-C722-4334-BA5C-19CDCD255D9C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0085D-49F4-46C8-BDD1-D570C27B7D8C}"/>
              </a:ext>
            </a:extLst>
          </p:cNvPr>
          <p:cNvSpPr txBox="1">
            <a:spLocks/>
          </p:cNvSpPr>
          <p:nvPr/>
        </p:nvSpPr>
        <p:spPr bwMode="auto">
          <a:xfrm>
            <a:off x="152400" y="1524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/>
                <a:cs typeface="Helvetica"/>
              </a:rPr>
              <a:t>Main JEF Physics Objectives </a:t>
            </a:r>
            <a:endParaRPr lang="en-US" sz="2400">
              <a:latin typeface="Helvetica"/>
              <a:cs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29D7CF-EF0C-4453-BDA9-265B2BC1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76400"/>
            <a:ext cx="4176122" cy="63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4046-C6E1-4B79-A380-EE0BEB913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9" y="2438400"/>
            <a:ext cx="2057401" cy="407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DB947E-82D5-480D-B898-3746F9D2D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2926017"/>
            <a:ext cx="4718713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FE328-F37C-47CF-8AE8-3CAAB3BAA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782533"/>
            <a:ext cx="3023878" cy="408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8A14A-F030-46A1-BC5C-EF82310EE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5334000"/>
            <a:ext cx="975444" cy="318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CB79BA-6466-460D-A7FC-1CCFCBD3BD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303" y="5334000"/>
            <a:ext cx="955537" cy="31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67C4E7-265C-4F4D-AAAF-15310DD72C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1701" y="5638800"/>
            <a:ext cx="1231499" cy="256054"/>
          </a:xfrm>
          <a:prstGeom prst="rect">
            <a:avLst/>
          </a:prstGeom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8E7EC7BD-B9C1-4276-BE09-6CBB203D2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1"/>
            <a:ext cx="7947239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137160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Helvetica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1. </a:t>
            </a:r>
            <a:r>
              <a:rPr lang="en-US" altLang="en-US" sz="2000" b="1" dirty="0">
                <a:latin typeface="Helvetica" panose="020B0604020202020204" pitchFamily="34" charset="0"/>
              </a:rPr>
              <a:t>Search for sub-GeV hidden bosons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</a:rPr>
              <a:t>vector:</a:t>
            </a:r>
            <a:r>
              <a:rPr lang="en-US" altLang="en-US" sz="1800" b="1" i="1" dirty="0">
                <a:latin typeface="Helvetica" panose="020B0604020202020204" pitchFamily="34" charset="0"/>
              </a:rPr>
              <a:t>  </a:t>
            </a: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</a:rPr>
              <a:t>Leptophobic vector </a:t>
            </a:r>
            <a:r>
              <a:rPr lang="en-US" altLang="en-US" sz="1800" i="1" dirty="0">
                <a:latin typeface="Helvetica" panose="020B0604020202020204" pitchFamily="34" charset="0"/>
              </a:rPr>
              <a:t>B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lvl="2" eaLnBrk="1" hangingPunct="1">
              <a:spcBef>
                <a:spcPct val="0"/>
              </a:spcBef>
              <a:buClr>
                <a:srgbClr val="3366FF"/>
              </a:buClr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Hidden or dark photon: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18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scalar S: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lang="en-US" altLang="en-US" sz="1800" i="1" dirty="0">
                <a:latin typeface="Helvetica" panose="020B0604020202020204" pitchFamily="34" charset="0"/>
                <a:cs typeface="Times New Roman" panose="02020603050405020304" pitchFamily="18" charset="0"/>
              </a:rPr>
              <a:t>Axion-Like Particles (ALP): </a:t>
            </a:r>
            <a:endParaRPr lang="en-US" altLang="ja-JP" sz="1800" i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 typeface="Tahoma" panose="020B0604030504040204" pitchFamily="34" charset="0"/>
              <a:buAutoNum type="romanLcPeriod"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Directly constrain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CVPC new physics:                          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Precision tests of low-energy QCD: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Interplay of VMD &amp; scalar dynamics in </a:t>
            </a:r>
            <a:r>
              <a:rPr lang="en-US" altLang="en-US" sz="1800" dirty="0" err="1">
                <a:latin typeface="Helvetica" panose="020B0604020202020204" pitchFamily="34" charset="0"/>
                <a:cs typeface="Times New Roman" panose="02020603050405020304" pitchFamily="18" charset="0"/>
              </a:rPr>
              <a:t>ChPT</a:t>
            </a: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:              </a:t>
            </a:r>
          </a:p>
          <a:p>
            <a:pPr lvl="1" eaLnBrk="1" hangingPunct="1">
              <a:spcBef>
                <a:spcPct val="0"/>
              </a:spcBef>
              <a:buClr>
                <a:srgbClr val="3366FF"/>
              </a:buClr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Transition Form Factors of </a:t>
            </a:r>
            <a:r>
              <a:rPr lang="el-GR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baseline="30000" dirty="0">
                <a:latin typeface="Helvetica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ꞌ</a:t>
            </a:r>
            <a:r>
              <a:rPr lang="en-US" altLang="en-US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endParaRPr lang="en-US" altLang="en-US" sz="18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>
                <a:srgbClr val="3366FF"/>
              </a:buClr>
              <a:buFontTx/>
              <a:buNone/>
            </a:pPr>
            <a:r>
              <a:rPr lang="en-US" altLang="en-US" sz="1800" dirty="0">
                <a:latin typeface="Helvetica" panose="020B0604020202020204" pitchFamily="34" charset="0"/>
                <a:cs typeface="Times New Roman" panose="02020603050405020304" pitchFamily="18" charset="0"/>
              </a:rPr>
              <a:t>4.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Improve the quark mass ratio via </a:t>
            </a:r>
            <a:r>
              <a:rPr lang="en-US" altLang="en-US" sz="2000" b="1" dirty="0" err="1">
                <a:latin typeface="Helvetica" panose="020B0604020202020204" pitchFamily="34" charset="0"/>
                <a:cs typeface="Times New Roman" panose="02020603050405020304" pitchFamily="18" charset="0"/>
              </a:rPr>
              <a:t>Dalitz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</a:rPr>
              <a:t> distributions of </a:t>
            </a:r>
            <a:r>
              <a:rPr lang="en-US" altLang="en-US" sz="2000" b="1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3 </a:t>
            </a:r>
            <a:endParaRPr lang="en-US" altLang="en-US" sz="2000" b="1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/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l-G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η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(′)</m:t>
                          </m:r>
                        </m:sup>
                      </m:s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140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270EC9C-0183-444D-B44E-A31223B8A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495800"/>
                <a:ext cx="2953565" cy="224357"/>
              </a:xfrm>
              <a:prstGeom prst="rect">
                <a:avLst/>
              </a:prstGeom>
              <a:blipFill>
                <a:blip r:embed="rId10"/>
                <a:stretch>
                  <a:fillRect l="-620" t="-55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96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9"/>
    </mc:Choice>
    <mc:Fallback xmlns="">
      <p:transition spd="slow" advTm="9183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0FF08-F388-F74B-526B-2A3B049A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357767-5E28-AC41-A9E3-FC2EB50091A2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ECB3E0D7-905C-1FE1-41C9-5CFFCAE8B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269301"/>
            <a:ext cx="3683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sym typeface="Symbol" pitchFamily="2" charset="2"/>
              </a:rPr>
              <a:t>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endParaRPr lang="en-US" altLang="en-US" dirty="0"/>
          </a:p>
        </p:txBody>
      </p:sp>
      <p:sp>
        <p:nvSpPr>
          <p:cNvPr id="34827" name="Picture 2">
            <a:extLst>
              <a:ext uri="{FF2B5EF4-FFF2-40B4-BE49-F238E27FC236}">
                <a16:creationId xmlns:a16="http://schemas.microsoft.com/office/drawing/2014/main" id="{C0DEDC2E-1BF2-05FE-B62B-FEA9D760B790}"/>
              </a:ext>
            </a:extLst>
          </p:cNvPr>
          <p:cNvSpPr>
            <a:spLocks noChangeAspect="1"/>
          </p:cNvSpPr>
          <p:nvPr/>
        </p:nvSpPr>
        <p:spPr bwMode="auto">
          <a:xfrm>
            <a:off x="685800" y="1092200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828" name="Rectangle 6">
            <a:extLst>
              <a:ext uri="{FF2B5EF4-FFF2-40B4-BE49-F238E27FC236}">
                <a16:creationId xmlns:a16="http://schemas.microsoft.com/office/drawing/2014/main" id="{67250543-5C5C-DEF7-D234-2FA72FF1C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3730" y="4000179"/>
            <a:ext cx="268288" cy="3381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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32" name="Rectangle 2">
            <a:extLst>
              <a:ext uri="{FF2B5EF4-FFF2-40B4-BE49-F238E27FC236}">
                <a16:creationId xmlns:a16="http://schemas.microsoft.com/office/drawing/2014/main" id="{0A952CDC-EFDD-A308-5673-8D126A65B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4" y="4452937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8000"/>
                </a:solidFill>
                <a:latin typeface="Helvetica" pitchFamily="2" charset="0"/>
              </a:rPr>
              <a:t>PL, B221, 80 (1989)</a:t>
            </a:r>
          </a:p>
          <a:p>
            <a:pPr eaLnBrk="1" hangingPunct="1"/>
            <a:r>
              <a:rPr lang="is-IS" altLang="en-US" sz="1400" dirty="0">
                <a:solidFill>
                  <a:srgbClr val="008000"/>
                </a:solidFill>
                <a:latin typeface="Helvetica" pitchFamily="2" charset="0"/>
              </a:rPr>
              <a:t>PR,D89,114008 </a:t>
            </a:r>
          </a:p>
          <a:p>
            <a:pPr eaLnBrk="1" hangingPunct="1"/>
            <a:endParaRPr lang="en-US" altLang="en-US" sz="1400" dirty="0">
              <a:solidFill>
                <a:srgbClr val="008000"/>
              </a:solidFill>
              <a:latin typeface="Helvetica" pitchFamily="2" charset="0"/>
            </a:endParaRPr>
          </a:p>
          <a:p>
            <a:pPr eaLnBrk="1" hangingPunct="1"/>
            <a:endParaRPr lang="en-US" altLang="en-US" sz="1400" dirty="0">
              <a:latin typeface="Helvetica" pitchFamily="2" charset="0"/>
            </a:endParaRPr>
          </a:p>
        </p:txBody>
      </p:sp>
      <p:pic>
        <p:nvPicPr>
          <p:cNvPr id="34833" name="Picture 2">
            <a:extLst>
              <a:ext uri="{FF2B5EF4-FFF2-40B4-BE49-F238E27FC236}">
                <a16:creationId xmlns:a16="http://schemas.microsoft.com/office/drawing/2014/main" id="{37398DFC-D04C-83BD-B317-8BB5485E8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3378519"/>
            <a:ext cx="1828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398A730E-2FBF-4D87-187C-27C77BD5D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92556"/>
            <a:ext cx="5257800" cy="526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D5E72903-671E-F3C0-052D-7FF03EBAA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57663"/>
            <a:ext cx="1981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Helvetica" pitchFamily="2" charset="0"/>
              </a:rPr>
              <a:t>200 days’ beam</a:t>
            </a:r>
          </a:p>
        </p:txBody>
      </p:sp>
      <p:cxnSp>
        <p:nvCxnSpPr>
          <p:cNvPr id="21" name="Straight Arrow Connector 4">
            <a:extLst>
              <a:ext uri="{FF2B5EF4-FFF2-40B4-BE49-F238E27FC236}">
                <a16:creationId xmlns:a16="http://schemas.microsoft.com/office/drawing/2014/main" id="{7187CF87-6E3D-1ECB-8FF1-6CDEAF6064D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715000" y="3962400"/>
            <a:ext cx="381000" cy="304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">
            <a:extLst>
              <a:ext uri="{FF2B5EF4-FFF2-40B4-BE49-F238E27FC236}">
                <a16:creationId xmlns:a16="http://schemas.microsoft.com/office/drawing/2014/main" id="{DB5207E7-C4A3-0209-9533-2C5040198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" y="2724150"/>
            <a:ext cx="264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/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 B</a:t>
            </a: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  <a:ea typeface="MS Mincho" panose="02020609040205080304" pitchFamily="49" charset="-128"/>
                <a:sym typeface="Symbol" pitchFamily="2" charset="2"/>
              </a:rPr>
              <a:t>’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</a:t>
            </a:r>
            <a:r>
              <a:rPr lang="en-US" altLang="ja-JP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E8A3E9D-EE9A-BD1D-6A61-DAC6D1DA906E}"/>
              </a:ext>
            </a:extLst>
          </p:cNvPr>
          <p:cNvSpPr txBox="1">
            <a:spLocks/>
          </p:cNvSpPr>
          <p:nvPr/>
        </p:nvSpPr>
        <p:spPr bwMode="auto">
          <a:xfrm>
            <a:off x="609600" y="3048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Preliminary Estimate of  JEF Experimental </a:t>
            </a:r>
          </a:p>
          <a:p>
            <a:pPr algn="ctr"/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Reach for B</a:t>
            </a:r>
            <a:r>
              <a:rPr lang="en-US" alt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ＭＳ Ｐゴシック" panose="020B0600070205080204" pitchFamily="34" charset="-128"/>
              </a:rPr>
              <a:t>’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25F005-73BC-69DA-4041-E15157860194}"/>
              </a:ext>
            </a:extLst>
          </p:cNvPr>
          <p:cNvSpPr txBox="1"/>
          <p:nvPr/>
        </p:nvSpPr>
        <p:spPr>
          <a:xfrm>
            <a:off x="304800" y="1044714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earch for leptophobic dark B</a:t>
            </a:r>
            <a:r>
              <a:rPr lang="en-US" alt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’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boson coupled to baryon number; complementary to searches for a dark photon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13">
            <a:extLst>
              <a:ext uri="{FF2B5EF4-FFF2-40B4-BE49-F238E27FC236}">
                <a16:creationId xmlns:a16="http://schemas.microsoft.com/office/drawing/2014/main" id="{A3A26CDE-3EE1-8B31-B2B9-7ADBE2695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1BB7D7-1397-F048-9265-2487FCC30319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66" name="Picture 1">
            <a:extLst>
              <a:ext uri="{FF2B5EF4-FFF2-40B4-BE49-F238E27FC236}">
                <a16:creationId xmlns:a16="http://schemas.microsoft.com/office/drawing/2014/main" id="{DA69018B-26AA-CCDD-4003-667B652D4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14400"/>
            <a:ext cx="4314825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89BD2F4A-152C-85F3-3E60-79D1551BB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262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7777ED-FEE3-C140-5419-229B95F63B51}"/>
              </a:ext>
            </a:extLst>
          </p:cNvPr>
          <p:cNvSpPr txBox="1"/>
          <p:nvPr/>
        </p:nvSpPr>
        <p:spPr>
          <a:xfrm>
            <a:off x="53340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</a:t>
            </a:r>
            <a:r>
              <a:rPr lang="en-US" sz="1200" dirty="0" err="1">
                <a:solidFill>
                  <a:srgbClr val="9900CC"/>
                </a:solidFill>
                <a:latin typeface="Helvetica"/>
                <a:ea typeface="+mn-ea"/>
                <a:cs typeface="Helvetica"/>
                <a:sym typeface="Symbol"/>
              </a:rPr>
              <a:t>PTh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 by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Oset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 et al., Phys. Rev. D77, 073001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5404ED5-592C-9B39-9966-1EF61F71B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-76200"/>
            <a:ext cx="845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Projected* JEF on SM Allowed </a:t>
            </a:r>
            <a:r>
              <a:rPr lang="el-GR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η→</a:t>
            </a:r>
            <a:r>
              <a:rPr lang="el-GR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2400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0</a:t>
            </a:r>
            <a:r>
              <a:rPr lang="el-GR" alt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sym typeface="Symbol" pitchFamily="2" charset="2"/>
              </a:rPr>
              <a:t></a:t>
            </a:r>
            <a:endParaRPr lang="en-US" altLang="en-US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48540144-7FAB-96ED-63E6-8F5457EE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46688"/>
            <a:ext cx="8839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336600"/>
                </a:solidFill>
                <a:latin typeface="Helvetica" pitchFamily="2" charset="0"/>
              </a:rPr>
              <a:t>We measure both BR and </a:t>
            </a:r>
            <a:r>
              <a:rPr lang="en-US" altLang="en-US" dirty="0" err="1">
                <a:solidFill>
                  <a:srgbClr val="336600"/>
                </a:solidFill>
                <a:latin typeface="Helvetica" pitchFamily="2" charset="0"/>
              </a:rPr>
              <a:t>Dalitz</a:t>
            </a:r>
            <a:r>
              <a:rPr lang="en-US" altLang="en-US" dirty="0">
                <a:solidFill>
                  <a:srgbClr val="336600"/>
                </a:solidFill>
                <a:latin typeface="Helvetica" pitchFamily="2" charset="0"/>
              </a:rPr>
              <a:t> distribution    </a:t>
            </a: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 dirty="0">
                <a:solidFill>
                  <a:srgbClr val="FF0000"/>
                </a:solidFill>
                <a:latin typeface="Helvetica" pitchFamily="2" charset="0"/>
              </a:rPr>
              <a:t>model-independent determination of two LEC</a:t>
            </a:r>
            <a:r>
              <a:rPr lang="ja-JP" altLang="en-US" sz="1800">
                <a:solidFill>
                  <a:srgbClr val="FF0000"/>
                </a:solidFill>
                <a:latin typeface="Helvetica" pitchFamily="2" charset="0"/>
              </a:rPr>
              <a:t>’</a:t>
            </a:r>
            <a:r>
              <a:rPr lang="en-US" altLang="ja-JP" sz="1800" dirty="0">
                <a:solidFill>
                  <a:srgbClr val="FF0000"/>
                </a:solidFill>
                <a:latin typeface="Helvetica" pitchFamily="2" charset="0"/>
              </a:rPr>
              <a:t>s 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of the O(p</a:t>
            </a:r>
            <a:r>
              <a:rPr lang="en-US" altLang="ja-JP" sz="1800" baseline="30000" dirty="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) counter-terms</a:t>
            </a:r>
            <a:endParaRPr lang="en-US" altLang="ja-JP" sz="1800" dirty="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sz="1800" dirty="0">
                <a:solidFill>
                  <a:srgbClr val="FF0000"/>
                </a:solidFill>
                <a:latin typeface="Helvetica" pitchFamily="2" charset="0"/>
              </a:rPr>
              <a:t>probe role of scalar resonances to calculate other unknown  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O(p</a:t>
            </a:r>
            <a:r>
              <a:rPr lang="en-US" altLang="ja-JP" sz="1800" baseline="30000" dirty="0">
                <a:solidFill>
                  <a:srgbClr val="000000"/>
                </a:solidFill>
                <a:latin typeface="Helvetica" pitchFamily="2" charset="0"/>
              </a:rPr>
              <a:t>6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) LEC’s</a:t>
            </a:r>
            <a:endParaRPr lang="en-US" alt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altLang="en-US" sz="2400" dirty="0">
                <a:solidFill>
                  <a:srgbClr val="FF0000"/>
                </a:solidFill>
                <a:latin typeface="Helvetica" pitchFamily="2" charset="0"/>
              </a:rPr>
              <a:t>*</a:t>
            </a:r>
            <a:r>
              <a:rPr lang="en-US" altLang="en-US" sz="1800" dirty="0">
                <a:solidFill>
                  <a:srgbClr val="FF0000"/>
                </a:solidFill>
                <a:latin typeface="Helvetica" pitchFamily="2" charset="0"/>
              </a:rPr>
              <a:t> N.B.  New estimated projections are underway and will be ready for proceedings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258D6-62F6-6BCB-D92A-C5C26C403C2A}"/>
              </a:ext>
            </a:extLst>
          </p:cNvPr>
          <p:cNvSpPr txBox="1"/>
          <p:nvPr/>
        </p:nvSpPr>
        <p:spPr>
          <a:xfrm>
            <a:off x="304800" y="609600"/>
            <a:ext cx="449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  <a:sym typeface="Symbol"/>
              </a:rPr>
              <a:t>J.N. Ng and D.J. Peters,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 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Helvetica"/>
                <a:ea typeface="+mn-ea"/>
                <a:cs typeface="Helvetica"/>
              </a:rPr>
              <a:t>Phys. Rev. D47, 4939</a:t>
            </a:r>
          </a:p>
        </p:txBody>
      </p:sp>
      <p:sp>
        <p:nvSpPr>
          <p:cNvPr id="36873" name="TextBox 2">
            <a:extLst>
              <a:ext uri="{FF2B5EF4-FFF2-40B4-BE49-F238E27FC236}">
                <a16:creationId xmlns:a16="http://schemas.microsoft.com/office/drawing/2014/main" id="{9BBBABF0-5D44-A617-B168-0E32A848C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3622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FF0000"/>
                </a:solidFill>
                <a:latin typeface="Helvetica" pitchFamily="2" charset="0"/>
              </a:rPr>
              <a:t>(200 days’ beam)</a:t>
            </a:r>
          </a:p>
        </p:txBody>
      </p:sp>
    </p:spTree>
  </p:cSld>
  <p:clrMapOvr>
    <a:masterClrMapping/>
  </p:clrMapOvr>
  <p:transition advTm="89529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66B1-D082-4C9E-B0D4-F868842D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29C83B26-798D-44E0-BF88-1C9D89B041BB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18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7">
            <a:extLst>
              <a:ext uri="{FF2B5EF4-FFF2-40B4-BE49-F238E27FC236}">
                <a16:creationId xmlns:a16="http://schemas.microsoft.com/office/drawing/2014/main" id="{CDB65893-E76C-494E-8F5E-23DFDF90902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4572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3F34FB2-3B7B-4987-9EAF-97F4580671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381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Estimated Experimental Improvement </a:t>
            </a:r>
            <a:b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</a:b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on C-violating </a:t>
            </a:r>
            <a:r>
              <a:rPr lang="is-I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η→3γ</a:t>
            </a:r>
            <a:endParaRPr lang="en-US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3317" name="TextBox 5">
            <a:extLst>
              <a:ext uri="{FF2B5EF4-FFF2-40B4-BE49-F238E27FC236}">
                <a16:creationId xmlns:a16="http://schemas.microsoft.com/office/drawing/2014/main" id="{CC40A6C1-0AF2-48E5-93BA-511784A2B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1215"/>
            <a:ext cx="47244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</a:rPr>
              <a:t>SM contribution: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</a:rPr>
              <a:t>    BR(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η→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l-GR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) &lt;10</a:t>
            </a:r>
            <a:r>
              <a:rPr lang="en-US" altLang="en-US" sz="2000" baseline="30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-19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via P-violating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weak interaction.</a:t>
            </a: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2000" dirty="0">
              <a:solidFill>
                <a:srgbClr val="FF0000"/>
              </a:solidFill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2000" dirty="0">
              <a:latin typeface="Helvetica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SzPct val="80000"/>
              <a:buFont typeface="Wingdings" panose="05000000000000000000" pitchFamily="2" charset="2"/>
              <a:buChar char="u"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A calculation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due to  new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physics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</a:rPr>
              <a:t> by </a:t>
            </a: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Tarasov suggests: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BR(3)&lt; 10</a:t>
            </a:r>
            <a:r>
              <a:rPr lang="en-US" altLang="en-US" sz="2000" baseline="30000" dirty="0">
                <a:solidFill>
                  <a:srgbClr val="FF0000"/>
                </a:solidFill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-2</a:t>
            </a: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Helvetica" panose="020B0604020202020204" pitchFamily="34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Helvetica" panose="020B06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    </a:t>
            </a:r>
            <a:r>
              <a:rPr lang="en-US" altLang="en-US" sz="1400" dirty="0">
                <a:solidFill>
                  <a:srgbClr val="0086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Sov.J.Nucl.Phys.,5,445 (1967)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endParaRPr lang="en-US" altLang="en-US" sz="1400" dirty="0">
              <a:solidFill>
                <a:srgbClr val="008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3318" name="Rectangle 8">
            <a:extLst>
              <a:ext uri="{FF2B5EF4-FFF2-40B4-BE49-F238E27FC236}">
                <a16:creationId xmlns:a16="http://schemas.microsoft.com/office/drawing/2014/main" id="{A4558E34-2707-4D42-8C92-EAADDBA9F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895600"/>
            <a:ext cx="990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19" name="TextBox 9">
            <a:extLst>
              <a:ext uri="{FF2B5EF4-FFF2-40B4-BE49-F238E27FC236}">
                <a16:creationId xmlns:a16="http://schemas.microsoft.com/office/drawing/2014/main" id="{9411A683-698D-4984-B0B4-C07C6C8D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181350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Proj. JEF</a:t>
            </a:r>
          </a:p>
        </p:txBody>
      </p:sp>
      <p:sp>
        <p:nvSpPr>
          <p:cNvPr id="13320" name="Right Arrow 10">
            <a:extLst>
              <a:ext uri="{FF2B5EF4-FFF2-40B4-BE49-F238E27FC236}">
                <a16:creationId xmlns:a16="http://schemas.microsoft.com/office/drawing/2014/main" id="{BAB1863A-ABE5-47DB-808F-79CC3D86BA92}"/>
              </a:ext>
            </a:extLst>
          </p:cNvPr>
          <p:cNvSpPr>
            <a:spLocks noChangeArrowheads="1"/>
          </p:cNvSpPr>
          <p:nvPr/>
        </p:nvSpPr>
        <p:spPr bwMode="auto">
          <a:xfrm rot="-1276213">
            <a:off x="6711950" y="2992438"/>
            <a:ext cx="685800" cy="165100"/>
          </a:xfrm>
          <a:prstGeom prst="rightArrow">
            <a:avLst>
              <a:gd name="adj1" fmla="val 50000"/>
              <a:gd name="adj2" fmla="val 49846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3321" name="Rectangle 1">
            <a:extLst>
              <a:ext uri="{FF2B5EF4-FFF2-40B4-BE49-F238E27FC236}">
                <a16:creationId xmlns:a16="http://schemas.microsoft.com/office/drawing/2014/main" id="{4F836796-BB3A-4E13-8AF7-FE5518FA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876800"/>
            <a:ext cx="5791200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</a:rPr>
              <a:t>Aim to Improve BR upper limit by about an order of magnitude to tighten constraint on CVPC physics</a:t>
            </a:r>
            <a:endParaRPr lang="en-US" altLang="en-US" sz="2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13322" name="TextBox 2">
            <a:extLst>
              <a:ext uri="{FF2B5EF4-FFF2-40B4-BE49-F238E27FC236}">
                <a16:creationId xmlns:a16="http://schemas.microsoft.com/office/drawing/2014/main" id="{5F50EC7F-9046-4075-9D55-42ED63B03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505200"/>
            <a:ext cx="198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Char char="•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Font typeface="Tahoma" panose="020B0604030504040204" pitchFamily="34" charset="0"/>
              <a:buChar char="–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v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Helvetica" panose="020B0604020202020204" pitchFamily="34" charset="0"/>
              </a:rPr>
              <a:t>(200 days’ beam)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0145-F65F-49FA-B147-88F68857C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21" y="215900"/>
            <a:ext cx="8304179" cy="476250"/>
          </a:xfrm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Status of the JEF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77F94-B92D-491E-AF89-A5CA18E6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9" y="847019"/>
            <a:ext cx="8988083" cy="6470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Non-rare decay data has been collecting with </a:t>
            </a:r>
            <a:r>
              <a:rPr lang="en-US" alt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since 2016.</a:t>
            </a: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4944E-B9EB-4695-922A-BA083006F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BC0B7-2991-47EA-9472-29A0E591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677519"/>
            <a:ext cx="1776493" cy="24372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69515C-2832-498B-8A40-BA1832858494}"/>
              </a:ext>
            </a:extLst>
          </p:cNvPr>
          <p:cNvSpPr/>
          <p:nvPr/>
        </p:nvSpPr>
        <p:spPr>
          <a:xfrm>
            <a:off x="-228601" y="4724400"/>
            <a:ext cx="5079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342900">
              <a:spcBef>
                <a:spcPct val="20000"/>
              </a:spcBef>
              <a:buClr>
                <a:srgbClr val="000000"/>
              </a:buClr>
              <a:buFont typeface="+mj-lt"/>
              <a:buAutoNum type="arabicPeriod" startAt="3"/>
            </a:pPr>
            <a:r>
              <a:rPr lang="en-US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Rare decay data  with FCAL-II expected in Spring 2025.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D02AFC-364F-4C73-8D2E-72C1F4A8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53" y="2058519"/>
            <a:ext cx="2907948" cy="2056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128259-3E80-46ED-B90D-1D13258CCF27}"/>
              </a:ext>
            </a:extLst>
          </p:cNvPr>
          <p:cNvSpPr/>
          <p:nvPr/>
        </p:nvSpPr>
        <p:spPr>
          <a:xfrm>
            <a:off x="4800600" y="4343400"/>
            <a:ext cx="1462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PWO module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7B116-665E-47CF-B8EF-5AFF727DD741}"/>
              </a:ext>
            </a:extLst>
          </p:cNvPr>
          <p:cNvSpPr/>
          <p:nvPr/>
        </p:nvSpPr>
        <p:spPr>
          <a:xfrm>
            <a:off x="6629400" y="4309646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Undergraduate workforce </a:t>
            </a:r>
            <a:endParaRPr lang="en-US" sz="16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AE1BD5F-4990-BD02-9E69-AA23414DC3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6369" y="4876800"/>
          <a:ext cx="1830631" cy="102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6096000" imgH="3429000" progId="AcroExch.Document.2017">
                  <p:embed/>
                </p:oleObj>
              </mc:Choice>
              <mc:Fallback>
                <p:oleObj name="Acrobat Document" r:id="rId4" imgW="6096000" imgH="3429000" progId="AcroExch.Document.2017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AE1BD5F-4990-BD02-9E69-AA23414DC3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46369" y="4876800"/>
                        <a:ext cx="1830631" cy="102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7938E8A-3C94-B9E5-3354-0742229F7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86342"/>
            <a:ext cx="2587283" cy="12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75F546-7FD3-AA7E-61D8-A760B480FD57}"/>
              </a:ext>
            </a:extLst>
          </p:cNvPr>
          <p:cNvSpPr/>
          <p:nvPr/>
        </p:nvSpPr>
        <p:spPr>
          <a:xfrm>
            <a:off x="228600" y="2325874"/>
            <a:ext cx="4196089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Production of the 1600 PWO modules is complete.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Installation into the upgraded FCAL-II is almost complete.</a:t>
            </a:r>
          </a:p>
          <a:p>
            <a:pPr marL="685800" lvl="1" indent="-285750">
              <a:spcBef>
                <a:spcPct val="2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Testing in progress and will be completed this fall (2024).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ED3979-78F7-335E-023B-1149D88801FE}"/>
              </a:ext>
            </a:extLst>
          </p:cNvPr>
          <p:cNvSpPr txBox="1"/>
          <p:nvPr/>
        </p:nvSpPr>
        <p:spPr>
          <a:xfrm>
            <a:off x="4850577" y="4495800"/>
            <a:ext cx="1626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2x2x20 cm</a:t>
            </a:r>
            <a:r>
              <a:rPr lang="en-US" sz="1600" kern="0" baseline="30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1600" ker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US" sz="1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1B36F0-CEE7-12EE-C6CE-4469436E4380}"/>
              </a:ext>
            </a:extLst>
          </p:cNvPr>
          <p:cNvSpPr txBox="1"/>
          <p:nvPr/>
        </p:nvSpPr>
        <p:spPr>
          <a:xfrm>
            <a:off x="142298" y="1640074"/>
            <a:ext cx="7325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Upgraded FCAL-II </a:t>
            </a:r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new PWO insert</a:t>
            </a:r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3493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6345-C784-90E4-7BB5-D2A311F2B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777998"/>
          </a:xfrm>
        </p:spPr>
        <p:txBody>
          <a:bodyPr>
            <a:noAutofit/>
          </a:bodyPr>
          <a:lstStyle/>
          <a:p>
            <a:pPr marL="342900" indent="-342900" algn="ctr"/>
            <a:r>
              <a:rPr lang="en-US" alt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Challenges in Physics</a:t>
            </a:r>
            <a:br>
              <a:rPr lang="en-US" alt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</a:br>
            <a:r>
              <a:rPr lang="en-US" altLang="en-US" sz="32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at the 1Gev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6FEF-4D8F-E7FB-9B2C-FB83A7985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794001"/>
            <a:ext cx="4648200" cy="177799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Helvetica"/>
                <a:cs typeface="Helvetica"/>
              </a:rPr>
              <a:t>Confinement QCD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latin typeface="Helvetica"/>
                <a:cs typeface="Helvetica"/>
              </a:rPr>
              <a:t>Nature of QCD confinement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latin typeface="Helvetica"/>
                <a:cs typeface="Helvetica"/>
              </a:rPr>
              <a:t>Relation to dynamical </a:t>
            </a:r>
            <a:r>
              <a:rPr lang="en-US" sz="2000" dirty="0">
                <a:latin typeface="Helvetica"/>
                <a:cs typeface="Helvetica"/>
                <a:sym typeface="Symbol" charset="0"/>
              </a:rPr>
              <a:t>c</a:t>
            </a:r>
            <a:r>
              <a:rPr lang="en-US" sz="2000" dirty="0">
                <a:latin typeface="Helvetica"/>
                <a:cs typeface="Helvetica"/>
              </a:rPr>
              <a:t>hiral  symmetry breaking </a:t>
            </a:r>
          </a:p>
          <a:p>
            <a:pPr marL="457200" lvl="1" indent="0">
              <a:buNone/>
              <a:defRPr/>
            </a:pPr>
            <a:endParaRPr lang="en-US" sz="2000" dirty="0">
              <a:latin typeface="Comic Sans MS" pitchFamily="66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11A49D-D2CF-3EE1-2D55-DAC14347F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1C826E34-1DCC-8B43-BA98-FB94DC49F42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405BCC-DF7D-F9BB-CA36-AC74C2F03792}"/>
              </a:ext>
            </a:extLst>
          </p:cNvPr>
          <p:cNvSpPr/>
          <p:nvPr/>
        </p:nvSpPr>
        <p:spPr>
          <a:xfrm>
            <a:off x="4675908" y="2767681"/>
            <a:ext cx="4343400" cy="193899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0000"/>
              </a:buClr>
            </a:pP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Physics Beyond the Standard Model (BSM)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</a:t>
            </a: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New sources of CP violation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matter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   Dark energy</a:t>
            </a:r>
          </a:p>
        </p:txBody>
      </p:sp>
      <p:sp>
        <p:nvSpPr>
          <p:cNvPr id="55301" name="TextBox 5">
            <a:extLst>
              <a:ext uri="{FF2B5EF4-FFF2-40B4-BE49-F238E27FC236}">
                <a16:creationId xmlns:a16="http://schemas.microsoft.com/office/drawing/2014/main" id="{7424C338-0B12-12B2-E48D-27376473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5167104"/>
            <a:ext cx="8382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Comic Sans MS" panose="030F0902030302020204" pitchFamily="66" charset="0"/>
              </a:rPr>
              <a:t>    </a:t>
            </a:r>
            <a:r>
              <a:rPr lang="el-GR" altLang="en-US" sz="2400" dirty="0">
                <a:solidFill>
                  <a:schemeClr val="bg1"/>
                </a:solidFill>
                <a:latin typeface="Helvetica" pitchFamily="2" charset="0"/>
              </a:rPr>
              <a:t>η </a:t>
            </a:r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and </a:t>
            </a:r>
            <a:r>
              <a:rPr lang="el-GR" altLang="en-US" sz="2400" dirty="0">
                <a:solidFill>
                  <a:schemeClr val="bg1"/>
                </a:solidFill>
                <a:latin typeface="Helvetica" pitchFamily="2" charset="0"/>
              </a:rPr>
              <a:t>ηꞌ </a:t>
            </a:r>
            <a:r>
              <a:rPr lang="en-US" altLang="en-US" sz="2400" dirty="0">
                <a:solidFill>
                  <a:schemeClr val="bg1"/>
                </a:solidFill>
                <a:latin typeface="Helvetica" pitchFamily="2" charset="0"/>
              </a:rPr>
              <a:t>decays provide sensitive probes to explore both fundamental issues</a:t>
            </a:r>
            <a:endParaRPr lang="el-GR" altLang="en-US" sz="24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 advTm="369389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>
            <a:extLst>
              <a:ext uri="{FF2B5EF4-FFF2-40B4-BE49-F238E27FC236}">
                <a16:creationId xmlns:a16="http://schemas.microsoft.com/office/drawing/2014/main" id="{ABA583A1-D7E2-452B-88E6-A8EE80D60B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77200" cy="457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Summary</a:t>
            </a:r>
          </a:p>
        </p:txBody>
      </p: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18C5BD78-DD5B-40CD-8659-C847F9C2B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758825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12 GeV tagged photon beam with </a:t>
            </a:r>
            <a:r>
              <a:rPr lang="en-US" alt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offers a unique </a:t>
            </a:r>
            <a:r>
              <a:rPr lang="el-GR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ηꞌ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factory to test SM and search for new BSM physics, with</a:t>
            </a:r>
            <a:r>
              <a:rPr lang="en-US" altLang="ja-JP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 background reduction in the neutral rare decay mode. </a:t>
            </a:r>
          </a:p>
          <a:p>
            <a:pPr eaLnBrk="1" hangingPunct="1">
              <a:lnSpc>
                <a:spcPct val="80000"/>
              </a:lnSpc>
              <a:buClrTx/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latin typeface="Helvetica" pitchFamily="2" charset="0"/>
              </a:rPr>
              <a:t>New estimated projections are underway and will be ready for proceedings</a:t>
            </a:r>
            <a:endParaRPr lang="en-US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ea typeface="MS Mincho" panose="02020609040205080304" pitchFamily="49" charset="-128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Simultaneously measure</a:t>
            </a:r>
            <a:r>
              <a:rPr lang="en-US" altLang="en-US" sz="18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MS Mincho" panose="02020609040205080304" pitchFamily="49" charset="-128"/>
                <a:sym typeface="Symbol" panose="05050102010706020507" pitchFamily="18" charset="2"/>
              </a:rPr>
              <a:t> </a:t>
            </a:r>
            <a:r>
              <a:rPr lang="el-GR" alt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altLang="en-US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en-US" sz="18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</a:t>
            </a:r>
            <a:r>
              <a:rPr lang="en-US" altLang="ja-JP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80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decays with physics goals to:</a:t>
            </a:r>
            <a:endParaRPr lang="en-US" altLang="en-US" sz="1800" dirty="0">
              <a:solidFill>
                <a:schemeClr val="bg1"/>
              </a:solidFill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Search for sub-GeV  hidden bosons: vector,</a:t>
            </a:r>
            <a:r>
              <a:rPr lang="en-US" altLang="ja-JP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 scalar, and ALP</a:t>
            </a:r>
            <a:endParaRPr lang="en-US" altLang="ja-JP" sz="1800" baseline="3000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Directly constrain new CVPC physics</a:t>
            </a:r>
            <a:endParaRPr lang="en-US" altLang="ja-JP" sz="180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Precision tests of low-energy QCD: role of scalar dynamics in ChPT; transition form factors of /</a:t>
            </a: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’ </a:t>
            </a: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/>
                <a:sym typeface="Symbol" panose="05050102010706020507" pitchFamily="18" charset="2"/>
              </a:rPr>
              <a:t>to calculate </a:t>
            </a:r>
            <a:r>
              <a:rPr lang="en-US" altLang="en-US" sz="18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/>
                <a:sym typeface="Symbol" panose="05050102010706020507" pitchFamily="18" charset="2"/>
              </a:rPr>
              <a:t>HLbL</a:t>
            </a: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/>
                <a:sym typeface="Symbol" panose="05050102010706020507" pitchFamily="18" charset="2"/>
              </a:rPr>
              <a:t> contributions</a:t>
            </a: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/>
                <a:cs typeface="Helvetica"/>
                <a:sym typeface="Symbol" panose="05050102010706020507" pitchFamily="18" charset="2"/>
              </a:rPr>
              <a:t> in (g-2)</a:t>
            </a:r>
            <a:r>
              <a:rPr lang="en-US" altLang="en-US" sz="1800" baseline="-25000" dirty="0" err="1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/>
                <a:cs typeface="Helvetica"/>
                <a:sym typeface="Symbol" panose="05050102010706020507" pitchFamily="18" charset="2"/>
              </a:rPr>
              <a:t>μ</a:t>
            </a: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endParaRPr lang="en-US" altLang="en-US" sz="1800" dirty="0">
              <a:solidFill>
                <a:schemeClr val="bg2">
                  <a:lumMod val="40000"/>
                  <a:lumOff val="60000"/>
                </a:schemeClr>
              </a:solidFill>
              <a:effectLst/>
              <a:latin typeface="Helvetica"/>
              <a:cs typeface="Helvetica"/>
              <a:sym typeface="Symbol" panose="05050102010706020507" pitchFamily="18" charset="2"/>
            </a:endParaRPr>
          </a:p>
          <a:p>
            <a:pPr lvl="1"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Helvetica" panose="020B0604020202020204" pitchFamily="34" charset="0"/>
                <a:sym typeface="Symbol" panose="05050102010706020507" pitchFamily="18" charset="2"/>
              </a:rPr>
              <a:t>Improve light quark mass ratio via 3, ꞌ3</a:t>
            </a:r>
            <a:endParaRPr lang="en-US" altLang="en-US" sz="18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collection for </a:t>
            </a:r>
            <a:r>
              <a:rPr lang="en-US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non-rare</a:t>
            </a: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decays on-going with </a:t>
            </a:r>
            <a:r>
              <a:rPr lang="en-US" alt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GlueX</a:t>
            </a: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 since 2016.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Rare decays </a:t>
            </a: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require upgraded FCAL-II with PWO insert.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Installation almost complete &amp; testing in progress; complete Fall 2024.  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</a:rPr>
              <a:t>Data taking starts in Spring 2025.</a:t>
            </a: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endParaRPr lang="en-US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SzPct val="80000"/>
              <a:buFont typeface="Wingdings" panose="05000000000000000000" pitchFamily="2" charset="2"/>
              <a:buChar char="u"/>
              <a:defRPr/>
            </a:pPr>
            <a:r>
              <a:rPr lang="en-US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anose="020B0604020202020204" pitchFamily="34" charset="0"/>
                <a:sym typeface="Symbol" panose="05050102010706020507" pitchFamily="18" charset="2"/>
              </a:rPr>
              <a:t>Scan for acknowledgments </a:t>
            </a:r>
            <a:endParaRPr lang="en-US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anose="020B0604020202020204" pitchFamily="34" charset="0"/>
              <a:sym typeface="Symbol" panose="05050102010706020507" pitchFamily="18" charset="2"/>
            </a:endParaRPr>
          </a:p>
          <a:p>
            <a:pPr eaLnBrk="1" hangingPunct="1">
              <a:lnSpc>
                <a:spcPct val="80000"/>
              </a:lnSpc>
              <a:buClr>
                <a:srgbClr val="008600"/>
              </a:buClr>
              <a:buFontTx/>
              <a:buNone/>
              <a:defRPr/>
            </a:pPr>
            <a:endParaRPr lang="en-US" alt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MS Mincho" panose="02020609040205080304" pitchFamily="49" charset="-128"/>
              <a:sym typeface="Symbol" panose="05050102010706020507" pitchFamily="18" charset="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20C7B-C4A5-4931-B47C-CA57C6D43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13AEA697-DE90-4F48-B13E-2608ADA9D901}" type="slidenum">
              <a:rPr lang="en-US" altLang="en-US" sz="1400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20</a:t>
            </a:fld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6FF4EF56-100C-970E-89FB-67B731C38E7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8600" y="49530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 advTm="13947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0777702-6C51-5DB9-98B1-783ED1BE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457200"/>
          </a:xfrm>
        </p:spPr>
        <p:txBody>
          <a:bodyPr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The </a:t>
            </a:r>
            <a:r>
              <a:rPr lang="el-GR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η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ＭＳ Ｐゴシック" panose="020B0600070205080204" pitchFamily="34" charset="-128"/>
              </a:rPr>
              <a:t>is a unique probe for QCD and BSM physics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0FD1CEA4-AE16-65AB-D8EC-02FDA477A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38425"/>
            <a:ext cx="8915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Its strong and EM decays are forbidden in lowest order; it has</a:t>
            </a:r>
            <a:r>
              <a:rPr lang="en-US" altLang="en-US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a</a:t>
            </a:r>
          </a:p>
          <a:p>
            <a:pPr marL="0" indent="0" eaLnBrk="1" hangingPunct="1">
              <a:buClr>
                <a:srgbClr val="000000"/>
              </a:buClr>
            </a:pP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      narrow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decay width (</a:t>
            </a:r>
            <a:r>
              <a:rPr lang="el-GR" altLang="en-US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 dirty="0">
                <a:solidFill>
                  <a:srgbClr val="000000"/>
                </a:solidFill>
                <a:latin typeface="Helvetica" pitchFamily="2" charset="0"/>
              </a:rPr>
              <a:t>η</a:t>
            </a:r>
            <a:r>
              <a:rPr lang="el-GR" alt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= 1.3KeV compared to </a:t>
            </a:r>
            <a:r>
              <a:rPr lang="el-GR" altLang="en-US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l-GR" altLang="en-US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= 8.5 MeV) 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Enhances higher-order contributions (factor of ~7000</a:t>
            </a:r>
          </a:p>
          <a:p>
            <a:pPr lvl="2" eaLnBrk="1" hangingPunct="1">
              <a:buClr>
                <a:srgbClr val="000000"/>
              </a:buClr>
            </a:pP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compared to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 decays); sensitive to weakly interacting forces.</a:t>
            </a:r>
            <a:endParaRPr lang="en-US" altLang="en-US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23555" name="Picture 7" descr="mesons">
            <a:extLst>
              <a:ext uri="{FF2B5EF4-FFF2-40B4-BE49-F238E27FC236}">
                <a16:creationId xmlns:a16="http://schemas.microsoft.com/office/drawing/2014/main" id="{71B2DEF0-69CD-F3F0-B935-3FE32AA8A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792163"/>
            <a:ext cx="195738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688A94FF-58F7-0B59-A66D-5B0847C7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0"/>
            <a:ext cx="7315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rPr>
              <a:t>The </a:t>
            </a:r>
            <a:r>
              <a:rPr lang="el-GR" dirty="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rPr>
              <a:t> is a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</a:t>
            </a:r>
            <a:r>
              <a:rPr lang="en-US" dirty="0">
                <a:solidFill>
                  <a:schemeClr val="bg1"/>
                </a:solidFill>
                <a:latin typeface="Helvetica"/>
                <a:ea typeface="ＭＳ Ｐゴシック" charset="0"/>
                <a:cs typeface="Helvetica"/>
              </a:rPr>
              <a:t>Goldstone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boson due to spontaneous breaking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of  QCD chiral symmetry.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The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 is key to bridging the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understanding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of low-energy hadron dynamics and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 underlying QCD.</a:t>
            </a:r>
          </a:p>
          <a:p>
            <a:pPr>
              <a:buClr>
                <a:srgbClr val="FF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    </a:t>
            </a:r>
          </a:p>
        </p:txBody>
      </p:sp>
      <p:pic>
        <p:nvPicPr>
          <p:cNvPr id="23557" name="Picture 11">
            <a:extLst>
              <a:ext uri="{FF2B5EF4-FFF2-40B4-BE49-F238E27FC236}">
                <a16:creationId xmlns:a16="http://schemas.microsoft.com/office/drawing/2014/main" id="{02D751D4-2CDD-747E-EDFE-AE8EDECE0E0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2">
            <a:extLst>
              <a:ext uri="{FF2B5EF4-FFF2-40B4-BE49-F238E27FC236}">
                <a16:creationId xmlns:a16="http://schemas.microsoft.com/office/drawing/2014/main" id="{25A83946-1A76-AE6B-77E2-FCE4E83F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891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Font typeface="Wingdings" pitchFamily="2" charset="2"/>
              <a:buChar char="u"/>
            </a:pPr>
            <a:r>
              <a:rPr lang="en-US" altLang="en-US" dirty="0">
                <a:solidFill>
                  <a:srgbClr val="0000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Eigenstate </a:t>
            </a: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of P, C, CP, and G:</a:t>
            </a:r>
            <a:br>
              <a:rPr lang="en-US" altLang="en-US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 </a:t>
            </a:r>
            <a:r>
              <a:rPr lang="en-US" altLang="en-US" dirty="0">
                <a:solidFill>
                  <a:schemeClr val="bg1"/>
                </a:solidFill>
                <a:latin typeface="Helvetica" pitchFamily="2" charset="0"/>
              </a:rPr>
              <a:t>provides tests of fundamental symmetries through rare decays</a:t>
            </a:r>
            <a:b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</a:br>
            <a:r>
              <a:rPr lang="en-US" altLang="en-US" dirty="0">
                <a:solidFill>
                  <a:srgbClr val="000000"/>
                </a:solidFill>
                <a:latin typeface="Helvetica" pitchFamily="2" charset="0"/>
              </a:rPr>
              <a:t>         </a:t>
            </a:r>
          </a:p>
        </p:txBody>
      </p:sp>
      <p:graphicFrame>
        <p:nvGraphicFramePr>
          <p:cNvPr id="23559" name="Object 10">
            <a:extLst>
              <a:ext uri="{FF2B5EF4-FFF2-40B4-BE49-F238E27FC236}">
                <a16:creationId xmlns:a16="http://schemas.microsoft.com/office/drawing/2014/main" id="{0E1E3EDB-1FAE-D169-3F47-153EADF09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4343400"/>
          <a:ext cx="14636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135600" imgH="4686300" progId="Equation.3">
                  <p:embed/>
                </p:oleObj>
              </mc:Choice>
              <mc:Fallback>
                <p:oleObj name="Equation" r:id="rId6" imgW="18135600" imgH="4686300" progId="Equation.3">
                  <p:embed/>
                  <p:pic>
                    <p:nvPicPr>
                      <p:cNvPr id="23559" name="Object 10">
                        <a:extLst>
                          <a:ext uri="{FF2B5EF4-FFF2-40B4-BE49-F238E27FC236}">
                            <a16:creationId xmlns:a16="http://schemas.microsoft.com/office/drawing/2014/main" id="{0E1E3EDB-1FAE-D169-3F47-153EADF09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343400"/>
                        <a:ext cx="146367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>
            <a:extLst>
              <a:ext uri="{FF2B5EF4-FFF2-40B4-BE49-F238E27FC236}">
                <a16:creationId xmlns:a16="http://schemas.microsoft.com/office/drawing/2014/main" id="{3AE8C469-87E8-FF0E-DB36-877953F3B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257800"/>
            <a:ext cx="8915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quantum numbers ~ the same as Higgs or vacuum (except for parity); 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decays are  </a:t>
            </a:r>
            <a:r>
              <a:rPr lang="en-US" dirty="0">
                <a:solidFill>
                  <a:schemeClr val="bg1"/>
                </a:solidFill>
                <a:latin typeface="Helvetica"/>
                <a:ea typeface="ＭＳ Ｐゴシック" charset="0"/>
                <a:cs typeface="Helvetica"/>
              </a:rPr>
              <a:t>flavor-conserving</a:t>
            </a:r>
          </a:p>
          <a:p>
            <a:pPr>
              <a:buClr>
                <a:srgbClr val="000000"/>
              </a:buClr>
              <a:defRPr/>
            </a:pP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              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effectively free of SM backgrounds in BSM </a:t>
            </a:r>
            <a:r>
              <a:rPr lang="en-US" dirty="0" err="1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searchs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829C4D-25E3-BB06-CDA6-ADD607EC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C2FD60-7F27-FB4E-A4F0-A39DAC095DF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1">
            <a:extLst>
              <a:ext uri="{FF2B5EF4-FFF2-40B4-BE49-F238E27FC236}">
                <a16:creationId xmlns:a16="http://schemas.microsoft.com/office/drawing/2014/main" id="{8F2E22CA-F255-73EF-6268-8D8601D83C6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>
            <a:extLst>
              <a:ext uri="{FF2B5EF4-FFF2-40B4-BE49-F238E27FC236}">
                <a16:creationId xmlns:a16="http://schemas.microsoft.com/office/drawing/2014/main" id="{4FD08319-AB19-1F87-0AF6-1834E5E571D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6019800"/>
            <a:ext cx="554037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1">
            <a:extLst>
              <a:ext uri="{FF2B5EF4-FFF2-40B4-BE49-F238E27FC236}">
                <a16:creationId xmlns:a16="http://schemas.microsoft.com/office/drawing/2014/main" id="{0208640F-CB28-FBB5-02E7-321D1935CC9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94250"/>
            <a:ext cx="5540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13622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122F-AFFE-4E43-876C-826FE61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100"/>
            <a:ext cx="3352800" cy="6223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Rich </a:t>
            </a:r>
            <a:r>
              <a:rPr lang="el-GR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 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l-GR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r>
              <a:rPr lang="el-GR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Physics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1FDEB1-24A7-402B-89EF-29B4333D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8502F-7775-4446-BEF8-DCE001BAE71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69B8E-373E-4782-ADE5-98D83D816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228600"/>
            <a:ext cx="4825538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4E995-DE93-4DCA-A6D4-D722CFDAEFE9}"/>
              </a:ext>
            </a:extLst>
          </p:cNvPr>
          <p:cNvSpPr txBox="1"/>
          <p:nvPr/>
        </p:nvSpPr>
        <p:spPr>
          <a:xfrm>
            <a:off x="228600" y="1066800"/>
            <a:ext cx="3657600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Standard Model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Chiral symmetry and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 </a:t>
            </a:r>
            <a:r>
              <a:rPr lang="el-GR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l-GR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ηꞌ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mixing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Quark mass ratio</a:t>
            </a:r>
            <a:r>
              <a:rPr lang="el-GR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Theory inputs to </a:t>
            </a:r>
            <a:r>
              <a:rPr lang="en-US" sz="16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HLbL</a:t>
            </a: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for (g-2)</a:t>
            </a:r>
            <a:r>
              <a:rPr lang="el-GR" sz="1600" baseline="-25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endParaRPr lang="en-US" sz="1600" baseline="-250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QCD scalar dynamics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2B71-1CB7-4983-A3B8-673670786BC8}"/>
              </a:ext>
            </a:extLst>
          </p:cNvPr>
          <p:cNvSpPr txBox="1"/>
          <p:nvPr/>
        </p:nvSpPr>
        <p:spPr>
          <a:xfrm>
            <a:off x="228600" y="2971800"/>
            <a:ext cx="3708862" cy="11387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Fundamental Symmetry Tests: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C,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P,  CP violations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Lepton flavor violations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FD051-9B0D-4D05-87B9-288630EBC852}"/>
              </a:ext>
            </a:extLst>
          </p:cNvPr>
          <p:cNvSpPr txBox="1"/>
          <p:nvPr/>
        </p:nvSpPr>
        <p:spPr>
          <a:xfrm>
            <a:off x="203662" y="4495800"/>
            <a:ext cx="3733800" cy="16927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Physics in Dark Sector: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Vector bosons (B boson, dark photon and X boson)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scalars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Pseudoscalars (ALPs)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BSM weak decays</a:t>
            </a:r>
            <a:endParaRPr lang="en-US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55321C-0535-4A24-9602-62B43B37E7EF}"/>
              </a:ext>
            </a:extLst>
          </p:cNvPr>
          <p:cNvSpPr/>
          <p:nvPr/>
        </p:nvSpPr>
        <p:spPr bwMode="auto">
          <a:xfrm>
            <a:off x="4114800" y="838200"/>
            <a:ext cx="762000" cy="9144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4E182-083E-49E6-B742-583C10041957}"/>
              </a:ext>
            </a:extLst>
          </p:cNvPr>
          <p:cNvSpPr/>
          <p:nvPr/>
        </p:nvSpPr>
        <p:spPr bwMode="auto">
          <a:xfrm>
            <a:off x="4114800" y="1905000"/>
            <a:ext cx="788331" cy="1905000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098E4-948D-4641-9250-EF68A32FE82B}"/>
              </a:ext>
            </a:extLst>
          </p:cNvPr>
          <p:cNvSpPr/>
          <p:nvPr/>
        </p:nvSpPr>
        <p:spPr bwMode="auto">
          <a:xfrm>
            <a:off x="4114800" y="4107648"/>
            <a:ext cx="761999" cy="1302552"/>
          </a:xfrm>
          <a:prstGeom prst="rect">
            <a:avLst/>
          </a:prstGeom>
          <a:solidFill>
            <a:srgbClr val="FF0000">
              <a:alpha val="2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2F0FAC-E192-4473-AB0D-EF24A65AB1E1}"/>
              </a:ext>
            </a:extLst>
          </p:cNvPr>
          <p:cNvSpPr/>
          <p:nvPr/>
        </p:nvSpPr>
        <p:spPr bwMode="auto">
          <a:xfrm>
            <a:off x="4191000" y="1917459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61E15-82BC-47EE-B20C-AEC4B6CF6BCC}"/>
              </a:ext>
            </a:extLst>
          </p:cNvPr>
          <p:cNvSpPr/>
          <p:nvPr/>
        </p:nvSpPr>
        <p:spPr bwMode="auto">
          <a:xfrm>
            <a:off x="4191000" y="3561986"/>
            <a:ext cx="838200" cy="1086214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810C0E-55A9-491B-8ED1-7DF85BA2DC28}"/>
              </a:ext>
            </a:extLst>
          </p:cNvPr>
          <p:cNvSpPr/>
          <p:nvPr/>
        </p:nvSpPr>
        <p:spPr bwMode="auto">
          <a:xfrm>
            <a:off x="4191000" y="5785042"/>
            <a:ext cx="838200" cy="597142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5FEB-DF2A-434A-895F-581D12CFCD61}"/>
              </a:ext>
            </a:extLst>
          </p:cNvPr>
          <p:cNvSpPr/>
          <p:nvPr/>
        </p:nvSpPr>
        <p:spPr bwMode="auto">
          <a:xfrm>
            <a:off x="4267200" y="1231587"/>
            <a:ext cx="870711" cy="521013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09E5D5-A57D-44C0-BF75-4A50227A2609}"/>
              </a:ext>
            </a:extLst>
          </p:cNvPr>
          <p:cNvSpPr/>
          <p:nvPr/>
        </p:nvSpPr>
        <p:spPr bwMode="auto">
          <a:xfrm>
            <a:off x="4267201" y="1905001"/>
            <a:ext cx="838200" cy="381000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C2048A-3F48-4608-8A0E-8C3DA4006CBB}"/>
              </a:ext>
            </a:extLst>
          </p:cNvPr>
          <p:cNvSpPr/>
          <p:nvPr/>
        </p:nvSpPr>
        <p:spPr bwMode="auto">
          <a:xfrm>
            <a:off x="4267200" y="2597126"/>
            <a:ext cx="864531" cy="2051074"/>
          </a:xfrm>
          <a:prstGeom prst="rect">
            <a:avLst/>
          </a:prstGeom>
          <a:solidFill>
            <a:srgbClr val="00B0F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038F7-AD74-2D73-7A2E-AF175737D208}"/>
              </a:ext>
            </a:extLst>
          </p:cNvPr>
          <p:cNvSpPr txBox="1"/>
          <p:nvPr/>
        </p:nvSpPr>
        <p:spPr>
          <a:xfrm>
            <a:off x="5268511" y="6467401"/>
            <a:ext cx="2363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Phys. Rept. 945 (2022) 1-105</a:t>
            </a:r>
            <a:r>
              <a:rPr lang="en-US" sz="1400">
                <a:solidFill>
                  <a:schemeClr val="accent6">
                    <a:lumMod val="75000"/>
                  </a:schemeClr>
                </a:solidFill>
                <a:effectLst/>
              </a:rPr>
              <a:t> </a:t>
            </a:r>
            <a:endParaRPr lang="en-US" sz="14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803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30"/>
    </mc:Choice>
    <mc:Fallback xmlns="">
      <p:transition spd="slow" advTm="79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7B920-82D2-4721-9E22-55A6323AD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E283B0-AE56-5645-94DD-8FE4950437DF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54" name="Rectangle 2">
            <a:extLst>
              <a:ext uri="{FF2B5EF4-FFF2-40B4-BE49-F238E27FC236}">
                <a16:creationId xmlns:a16="http://schemas.microsoft.com/office/drawing/2014/main" id="{9CC7D0BB-6D45-27AC-507A-98D34BAED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17500"/>
            <a:ext cx="8229600" cy="444500"/>
          </a:xfrm>
        </p:spPr>
        <p:txBody>
          <a:bodyPr/>
          <a:lstStyle/>
          <a:p>
            <a:pPr algn="ctr" eaLnBrk="1" hangingPunct="1"/>
            <a:r>
              <a:rPr lang="en-US" altLang="en-US" sz="30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</a:rPr>
              <a:t>Low-Energy QCD Symmetries and Light Mesons</a:t>
            </a:r>
          </a:p>
        </p:txBody>
      </p:sp>
      <p:graphicFrame>
        <p:nvGraphicFramePr>
          <p:cNvPr id="59395" name="Object 2">
            <a:extLst>
              <a:ext uri="{FF2B5EF4-FFF2-40B4-BE49-F238E27FC236}">
                <a16:creationId xmlns:a16="http://schemas.microsoft.com/office/drawing/2014/main" id="{289B95F1-84C8-446D-DB97-D8D21D26CC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439241"/>
              </p:ext>
            </p:extLst>
          </p:nvPr>
        </p:nvGraphicFramePr>
        <p:xfrm>
          <a:off x="1585913" y="1524000"/>
          <a:ext cx="3824287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5643800" imgH="4978400" progId="Equation.3">
                  <p:embed/>
                </p:oleObj>
              </mc:Choice>
              <mc:Fallback>
                <p:oleObj name="Equation" r:id="rId4" imgW="45643800" imgH="4978400" progId="Equation.3">
                  <p:embed/>
                  <p:pic>
                    <p:nvPicPr>
                      <p:cNvPr id="59395" name="Object 2">
                        <a:extLst>
                          <a:ext uri="{FF2B5EF4-FFF2-40B4-BE49-F238E27FC236}">
                            <a16:creationId xmlns:a16="http://schemas.microsoft.com/office/drawing/2014/main" id="{289B95F1-84C8-446D-DB97-D8D21D26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913" y="1524000"/>
                        <a:ext cx="3824287" cy="34607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Rectangle 3">
            <a:extLst>
              <a:ext uri="{FF2B5EF4-FFF2-40B4-BE49-F238E27FC236}">
                <a16:creationId xmlns:a16="http://schemas.microsoft.com/office/drawing/2014/main" id="{62E33401-DF23-6BB2-BDF0-C61FAC871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43000"/>
            <a:ext cx="7772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QCD </a:t>
            </a:r>
            <a:r>
              <a:rPr lang="en-US" altLang="en-US" sz="1800" b="1" dirty="0" err="1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Lagrangian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in Chiral limit (m</a:t>
            </a:r>
            <a:r>
              <a:rPr lang="en-US" altLang="en-US" sz="1800" b="1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q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→0) is invariant under group algebra: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pic>
        <p:nvPicPr>
          <p:cNvPr id="59397" name="Picture 4" descr="liping_physics_nov30_3">
            <a:extLst>
              <a:ext uri="{FF2B5EF4-FFF2-40B4-BE49-F238E27FC236}">
                <a16:creationId xmlns:a16="http://schemas.microsoft.com/office/drawing/2014/main" id="{909ACEFF-E695-322F-4729-3454254C743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0"/>
            <a:ext cx="472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3">
            <a:extLst>
              <a:ext uri="{FF2B5EF4-FFF2-40B4-BE49-F238E27FC236}">
                <a16:creationId xmlns:a16="http://schemas.microsoft.com/office/drawing/2014/main" id="{457581CA-090E-0D89-615B-B6C611335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908300"/>
            <a:ext cx="41148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U</a:t>
            </a:r>
            <a:r>
              <a:rPr lang="en-US" altLang="en-US" sz="1800" b="1" baseline="-25000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A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(1)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explicitly broken: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    (Chiral anomalies)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itchFamily="2" charset="0"/>
              </a:rPr>
              <a:t>0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), 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</a:rPr>
              <a:t>Γ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(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</a:t>
            </a:r>
            <a:r>
              <a:rPr lang="el-GR" altLang="ja-JP" sz="1800" dirty="0">
                <a:solidFill>
                  <a:srgbClr val="000000"/>
                </a:solidFill>
                <a:latin typeface="Helvetica" pitchFamily="2" charset="0"/>
              </a:rPr>
              <a:t>→</a:t>
            </a:r>
            <a:r>
              <a:rPr lang="el-GR" altLang="ja-JP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</a:t>
            </a:r>
            <a:r>
              <a:rPr lang="en-US" altLang="ja-JP" sz="1800" dirty="0">
                <a:solidFill>
                  <a:srgbClr val="000000"/>
                </a:solidFill>
                <a:latin typeface="Helvetica" pitchFamily="2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Non-zero mass of </a:t>
            </a:r>
            <a:r>
              <a:rPr lang="en-US" altLang="en-US" sz="1800" baseline="-25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</a:p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None/>
            </a:pP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399" name="Rectangle 3">
            <a:extLst>
              <a:ext uri="{FF2B5EF4-FFF2-40B4-BE49-F238E27FC236}">
                <a16:creationId xmlns:a16="http://schemas.microsoft.com/office/drawing/2014/main" id="{27FCEE61-487E-065C-8154-DC5C380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032000"/>
            <a:ext cx="4114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Chiral symmetry 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 dirty="0" err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xSU</a:t>
            </a:r>
            <a:r>
              <a:rPr lang="en-US" altLang="en-US" sz="1800" b="1" baseline="-25000" dirty="0" err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 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spontaneously breaks to 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8 Goldstone Bosons (GB)</a:t>
            </a:r>
            <a:endParaRPr lang="en-US" altLang="en-US" sz="18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59400" name="Rectangle 3">
            <a:extLst>
              <a:ext uri="{FF2B5EF4-FFF2-40B4-BE49-F238E27FC236}">
                <a16:creationId xmlns:a16="http://schemas.microsoft.com/office/drawing/2014/main" id="{AA2602BB-4FB4-964E-FE18-B69E47AE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16400"/>
            <a:ext cx="4343401" cy="121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8001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FF0066"/>
              </a:buClr>
              <a:buFont typeface="Wingdings" pitchFamily="2" charset="2"/>
              <a:buChar char="q"/>
            </a:pP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</a:t>
            </a:r>
            <a:r>
              <a:rPr lang="en-US" altLang="en-US" sz="1800" b="1" baseline="-25000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L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 dirty="0" err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xSU</a:t>
            </a:r>
            <a:r>
              <a:rPr lang="en-US" altLang="en-US" sz="1800" b="1" baseline="-25000" dirty="0" err="1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R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(3)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 and </a:t>
            </a:r>
            <a:r>
              <a:rPr lang="en-US" altLang="en-US" sz="1800" b="1" dirty="0">
                <a:solidFill>
                  <a:srgbClr val="FF0000"/>
                </a:solidFill>
                <a:latin typeface="Helvetica" pitchFamily="2" charset="0"/>
                <a:sym typeface="Symbol" pitchFamily="2" charset="2"/>
              </a:rPr>
              <a:t>SU(3) </a:t>
            </a: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are explicitly broken: 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GB are massive</a:t>
            </a: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Mixing of </a:t>
            </a:r>
            <a:r>
              <a:rPr lang="en-US" altLang="en-US" sz="1800" baseline="300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0</a:t>
            </a:r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, , 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</a:t>
            </a:r>
            <a:endParaRPr lang="en-US" altLang="en-US" sz="1800" baseline="300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  <a:p>
            <a:pPr lvl="1">
              <a:spcBef>
                <a:spcPct val="20000"/>
              </a:spcBef>
              <a:buClr>
                <a:srgbClr val="000000"/>
              </a:buClr>
              <a:buFont typeface="Wingdings" pitchFamily="2" charset="2"/>
              <a:buChar char="Ø"/>
            </a:pPr>
            <a:endParaRPr lang="en-US" altLang="en-US" sz="1800" baseline="30000" dirty="0">
              <a:solidFill>
                <a:srgbClr val="000000"/>
              </a:solidFill>
              <a:latin typeface="Helvetica" pitchFamily="2" charset="0"/>
              <a:sym typeface="Symbol" pitchFamily="2" charset="2"/>
            </a:endParaRPr>
          </a:p>
        </p:txBody>
      </p:sp>
      <p:sp>
        <p:nvSpPr>
          <p:cNvPr id="2060" name="TextBox 17">
            <a:extLst>
              <a:ext uri="{FF2B5EF4-FFF2-40B4-BE49-F238E27FC236}">
                <a16:creationId xmlns:a16="http://schemas.microsoft.com/office/drawing/2014/main" id="{A82BE645-4DC0-5A4B-F641-8DA95A975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54687"/>
            <a:ext cx="80772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lvl="1" eaLnBrk="1" hangingPunct="1">
              <a:buClr>
                <a:srgbClr val="0000FF"/>
              </a:buClr>
            </a:pPr>
            <a:r>
              <a:rPr lang="en-US" altLang="en-US" sz="1800" b="1" dirty="0">
                <a:solidFill>
                  <a:srgbClr val="000000"/>
                </a:solidFill>
                <a:latin typeface="Helvetica" pitchFamily="2" charset="0"/>
              </a:rPr>
              <a:t>The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π</a:t>
            </a:r>
            <a:r>
              <a:rPr lang="en-US" altLang="en-US" sz="1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η</a:t>
            </a:r>
            <a:r>
              <a:rPr lang="el-GR" altLang="en-US" sz="1800" dirty="0">
                <a:solidFill>
                  <a:srgbClr val="000000"/>
                </a:solidFill>
                <a:latin typeface="Helvetica" pitchFamily="2" charset="0"/>
                <a:sym typeface="Symbol" pitchFamily="2" charset="2"/>
              </a:rPr>
              <a:t> </a:t>
            </a:r>
            <a:r>
              <a:rPr lang="en-US" altLang="ja-JP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000000"/>
                </a:solidFill>
                <a:latin typeface="Helvetica" pitchFamily="2" charset="0"/>
              </a:rPr>
              <a:t>system provides a rich laboratory to study the  symmetry structure of QCD at low energies.</a:t>
            </a:r>
            <a:endParaRPr lang="en-US" altLang="en-US" sz="1800" b="1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</p:spPr>
            <p:txBody>
              <a:bodyPr/>
              <a:lstStyle/>
              <a:p>
                <a:pPr algn="ctr"/>
                <a:r>
                  <a:rPr lang="en-US" sz="3200" dirty="0">
                    <a:solidFill>
                      <a:srgbClr val="0000FF"/>
                    </a:solidFill>
                    <a:latin typeface="Helvetica" pitchFamily="2" charset="0"/>
                    <a:cs typeface="Helvetica" panose="020B0604020202020204" pitchFamily="34" charset="0"/>
                  </a:rPr>
                  <a:t>Transition Form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(</m:t>
                        </m:r>
                        <m:r>
                          <a:rPr lang="en-US" sz="32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𝑔</m:t>
                        </m:r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−2)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1506EC-653A-8D93-9FCF-E582A774AE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28600"/>
                <a:ext cx="8229600" cy="838874"/>
              </a:xfrm>
              <a:blipFill>
                <a:blip r:embed="rId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E8E16-D8FD-8878-EB86-F8413432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074460-99FE-49BD-BEED-26E4A50E385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8AD4C-8D5F-F255-4024-5046FC796281}"/>
              </a:ext>
            </a:extLst>
          </p:cNvPr>
          <p:cNvSpPr txBox="1"/>
          <p:nvPr/>
        </p:nvSpPr>
        <p:spPr>
          <a:xfrm>
            <a:off x="7467600" y="38100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HLbL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1657A-8E01-3B45-C6F9-D16A97395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" y="1038093"/>
            <a:ext cx="6630852" cy="3346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07FA5-5380-ED64-3C1E-C438684C1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4050" y="1993245"/>
            <a:ext cx="1835150" cy="1740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EA0EF-87B4-AD6A-BCDD-BAE94B44D8C1}"/>
              </a:ext>
            </a:extLst>
          </p:cNvPr>
          <p:cNvSpPr txBox="1"/>
          <p:nvPr/>
        </p:nvSpPr>
        <p:spPr>
          <a:xfrm>
            <a:off x="3687097" y="5086290"/>
            <a:ext cx="3630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*WZW - Wess–Zumino–Witten</a:t>
            </a:r>
            <a:endParaRPr lang="en-US" dirty="0">
              <a:solidFill>
                <a:schemeClr val="bg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97ECA-2AB6-7B67-67A8-DF74660FA13F}"/>
              </a:ext>
            </a:extLst>
          </p:cNvPr>
          <p:cNvSpPr txBox="1"/>
          <p:nvPr/>
        </p:nvSpPr>
        <p:spPr>
          <a:xfrm>
            <a:off x="5334000" y="3962400"/>
            <a:ext cx="146706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highlight>
                  <a:srgbClr val="000000"/>
                </a:highlight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28482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C336-C2DD-84FC-8FC8-FBEB1531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384300"/>
          </a:xfrm>
        </p:spPr>
        <p:txBody>
          <a:bodyPr/>
          <a:lstStyle/>
          <a:p>
            <a:pPr algn="ctr"/>
            <a:r>
              <a:rPr lang="en-US" alt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2" charset="0"/>
                <a:ea typeface="MS Mincho" panose="02020609040205080304" pitchFamily="49" charset="-128"/>
              </a:rPr>
              <a:t>SM allowed  </a:t>
            </a:r>
            <a:r>
              <a:rPr lang="en-US" altLang="en-US" sz="2400" dirty="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</a:t>
            </a:r>
            <a:r>
              <a:rPr lang="en-US" altLang="en-US" sz="2400" baseline="30000" dirty="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0</a:t>
            </a:r>
            <a:r>
              <a:rPr lang="en-US" altLang="en-US" sz="2400" dirty="0">
                <a:solidFill>
                  <a:srgbClr val="0000FF"/>
                </a:solidFill>
                <a:effectLst/>
                <a:latin typeface="Helvetica" pitchFamily="2" charset="0"/>
                <a:ea typeface="MS Mincho" panose="02020609040205080304" pitchFamily="49" charset="-128"/>
                <a:sym typeface="Symbol" pitchFamily="2" charset="2"/>
              </a:rPr>
              <a:t> </a:t>
            </a:r>
            <a:endParaRPr lang="en-US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15E87-A1D4-D0BC-6775-830E74C4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62000"/>
            <a:ext cx="8001000" cy="1066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Rare window to probe interplay of VMD &amp; scalar resonances in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ChPT</a:t>
            </a:r>
            <a:r>
              <a:rPr lang="en-US" altLang="en-US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  <a:sym typeface="Wingdings" pitchFamily="2" charset="2"/>
              </a:rPr>
              <a:t>to</a:t>
            </a:r>
            <a:r>
              <a:rPr lang="en-US" altLang="en-US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calculate 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chiral </a:t>
            </a:r>
            <a:r>
              <a:rPr lang="en-US" altLang="ja-JP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Lagrangian</a:t>
            </a:r>
            <a:r>
              <a:rPr lang="en-US" altLang="ja-JP" sz="2000" dirty="0">
                <a:effectLst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of O(p</a:t>
            </a:r>
            <a:r>
              <a:rPr lang="en-US" altLang="ja-JP" sz="20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6</a:t>
            </a:r>
            <a:r>
              <a:rPr lang="en-US" altLang="ja-JP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altLang="en-US" sz="20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06A7-E7B1-620B-5259-61A461AE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FDA0C39-7140-D349-9034-B3080EED887C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4" name="Right Arrow 5">
            <a:extLst>
              <a:ext uri="{FF2B5EF4-FFF2-40B4-BE49-F238E27FC236}">
                <a16:creationId xmlns:a16="http://schemas.microsoft.com/office/drawing/2014/main" id="{06CB10B4-C5B6-1695-65B0-663E3478D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41375"/>
            <a:ext cx="685800" cy="149225"/>
          </a:xfrm>
          <a:prstGeom prst="rightArrow">
            <a:avLst>
              <a:gd name="adj1" fmla="val 50000"/>
              <a:gd name="adj2" fmla="val 500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27A8F0-E282-BEDD-248D-2F01513BA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47800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Major contributions to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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→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</a:t>
            </a:r>
            <a:r>
              <a:rPr lang="en-US" baseline="30000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0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  <a:sym typeface="Symbol" charset="0"/>
              </a:rPr>
              <a:t>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- 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two O(p</a:t>
            </a:r>
            <a:r>
              <a:rPr lang="en-US" baseline="30000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6</a:t>
            </a:r>
            <a:r>
              <a:rPr lang="en-US" dirty="0">
                <a:solidFill>
                  <a:srgbClr val="FF0000"/>
                </a:solidFill>
                <a:latin typeface="Helvetica"/>
                <a:ea typeface="ＭＳ Ｐゴシック" charset="0"/>
                <a:cs typeface="Helvetica"/>
              </a:rPr>
              <a:t>) counter-terms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in chiral </a:t>
            </a:r>
            <a:r>
              <a:rPr lang="en-US" dirty="0" err="1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Lagrangian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        unique probe for high-order </a:t>
            </a:r>
            <a:r>
              <a:rPr lang="en-US" dirty="0" err="1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ChPT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. 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63B9FBC-62E3-6368-8140-46D88C0CF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9050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3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3B6EB-38DB-4FBD-9B26-A1EC228E8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133600"/>
            <a:ext cx="647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336600"/>
                </a:solidFill>
                <a:latin typeface="Helvetica" pitchFamily="2" charset="0"/>
              </a:rPr>
              <a:t>L. </a:t>
            </a:r>
            <a:r>
              <a:rPr lang="en-US" altLang="en-US" sz="1400" dirty="0" err="1">
                <a:solidFill>
                  <a:srgbClr val="336600"/>
                </a:solidFill>
                <a:latin typeface="Helvetica" pitchFamily="2" charset="0"/>
              </a:rPr>
              <a:t>Ametller</a:t>
            </a:r>
            <a:r>
              <a:rPr lang="en-US" altLang="en-US" sz="1400" dirty="0">
                <a:solidFill>
                  <a:srgbClr val="336600"/>
                </a:solidFill>
                <a:latin typeface="Helvetica" pitchFamily="2" charset="0"/>
              </a:rPr>
              <a:t>, J, </a:t>
            </a:r>
            <a:r>
              <a:rPr lang="en-US" altLang="en-US" sz="1400" dirty="0" err="1">
                <a:solidFill>
                  <a:srgbClr val="336600"/>
                </a:solidFill>
                <a:latin typeface="Helvetica" pitchFamily="2" charset="0"/>
              </a:rPr>
              <a:t>Bijnens</a:t>
            </a:r>
            <a:r>
              <a:rPr lang="en-US" altLang="en-US" sz="1400" dirty="0">
                <a:solidFill>
                  <a:srgbClr val="336600"/>
                </a:solidFill>
                <a:latin typeface="Helvetica" pitchFamily="2" charset="0"/>
              </a:rPr>
              <a:t>, and F. Cornet, Phys. Lett., B276,  185 (1992)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558429D-8C96-F481-B2F9-FF8E385A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3575"/>
            <a:ext cx="4300538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0E5943AA-AF4E-2156-159E-605A69FA6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86350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l-GR" altLang="en-US">
                <a:solidFill>
                  <a:srgbClr val="FF0000"/>
                </a:solidFill>
                <a:latin typeface="Lucida Grande" panose="020B0600040502020204" pitchFamily="34" charset="0"/>
              </a:rPr>
              <a:t>ρ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ω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30177550-3EE1-6F97-6F11-D9339354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5775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0</a:t>
            </a:r>
            <a:r>
              <a:rPr lang="en-US" altLang="en-US">
                <a:solidFill>
                  <a:srgbClr val="FF0000"/>
                </a:solidFill>
                <a:latin typeface="Comic Sans MS" panose="030F0902030302020204" pitchFamily="66" charset="0"/>
              </a:rPr>
              <a:t>, a</a:t>
            </a:r>
            <a:r>
              <a:rPr lang="en-US" altLang="en-US" baseline="-2500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B2495F4B-55BF-9B70-A714-912A280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203306"/>
            <a:ext cx="8915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buFont typeface="Tahoma" charset="0"/>
              <a:buNone/>
              <a:defRPr/>
            </a:pPr>
            <a:endParaRPr lang="en-US" dirty="0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Clr>
                <a:srgbClr val="000000"/>
              </a:buClr>
              <a:buFont typeface="Wingdings" charset="2"/>
              <a:buChar char="u"/>
              <a:defRPr/>
            </a:pPr>
            <a:r>
              <a:rPr lang="en-US" sz="1800" i="1" dirty="0">
                <a:solidFill>
                  <a:srgbClr val="0000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Shape of </a:t>
            </a:r>
            <a:r>
              <a:rPr lang="en-US" dirty="0" err="1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Dalitz</a:t>
            </a:r>
            <a:r>
              <a:rPr lang="en-US" dirty="0">
                <a:solidFill>
                  <a:srgbClr val="000000"/>
                </a:solidFill>
                <a:latin typeface="Helvetica"/>
                <a:ea typeface="ＭＳ Ｐゴシック" charset="0"/>
                <a:cs typeface="Helvetica"/>
              </a:rPr>
              <a:t> distribution sensitive to </a:t>
            </a:r>
            <a:r>
              <a:rPr lang="en-US" dirty="0">
                <a:solidFill>
                  <a:srgbClr val="000000"/>
                </a:solidFill>
                <a:latin typeface="Helvetica"/>
                <a:ea typeface="MS Mincho" charset="0"/>
                <a:cs typeface="Helvetica"/>
              </a:rPr>
              <a:t>role of scalar resonances.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F08F3-5099-0075-0118-19A9F7B74712}"/>
              </a:ext>
            </a:extLst>
          </p:cNvPr>
          <p:cNvSpPr txBox="1"/>
          <p:nvPr/>
        </p:nvSpPr>
        <p:spPr>
          <a:xfrm>
            <a:off x="609600" y="3556000"/>
            <a:ext cx="4114800" cy="1292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LEC’s are dominated by resonances</a:t>
            </a:r>
          </a:p>
          <a:p>
            <a:pPr eaLnBrk="1" hangingPunct="1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US" altLang="en-US" sz="1200" dirty="0">
              <a:solidFill>
                <a:srgbClr val="008600"/>
              </a:solidFill>
              <a:latin typeface="Helvetica" pitchFamily="2" charset="0"/>
            </a:endParaRPr>
          </a:p>
          <a:p>
            <a:pPr eaLnBrk="1" hangingPunct="1"/>
            <a:r>
              <a:rPr lang="en-US" altLang="en-US" sz="1200" dirty="0">
                <a:solidFill>
                  <a:srgbClr val="008600"/>
                </a:solidFill>
                <a:latin typeface="Helvetica" pitchFamily="2" charset="0"/>
              </a:rPr>
              <a:t>Gasser, Leutwyler 84; </a:t>
            </a:r>
            <a:r>
              <a:rPr lang="en-US" altLang="en-US" sz="1200" dirty="0" err="1">
                <a:solidFill>
                  <a:srgbClr val="008600"/>
                </a:solidFill>
                <a:latin typeface="Helvetica" pitchFamily="2" charset="0"/>
              </a:rPr>
              <a:t>Ecler</a:t>
            </a:r>
            <a:r>
              <a:rPr lang="en-US" altLang="en-US" sz="1200" dirty="0">
                <a:solidFill>
                  <a:srgbClr val="008600"/>
                </a:solidFill>
                <a:latin typeface="Helvetica" pitchFamily="2" charset="0"/>
              </a:rPr>
              <a:t>, Gasser, </a:t>
            </a:r>
            <a:r>
              <a:rPr lang="en-US" altLang="en-US" sz="1200" dirty="0" err="1">
                <a:solidFill>
                  <a:srgbClr val="008600"/>
                </a:solidFill>
                <a:latin typeface="Helvetica" pitchFamily="2" charset="0"/>
              </a:rPr>
              <a:t>Pich</a:t>
            </a:r>
            <a:r>
              <a:rPr lang="en-US" altLang="en-US" sz="1200" dirty="0">
                <a:solidFill>
                  <a:srgbClr val="008600"/>
                </a:solidFill>
                <a:latin typeface="Helvetica" pitchFamily="2" charset="0"/>
              </a:rPr>
              <a:t>, de Rafael1989; Donoghue, Ramirez, Valencia 1989</a:t>
            </a:r>
          </a:p>
          <a:p>
            <a:pPr eaLnBrk="1" hangingPunct="1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</a:rPr>
              <a:t> </a:t>
            </a:r>
          </a:p>
        </p:txBody>
      </p:sp>
      <p:pic>
        <p:nvPicPr>
          <p:cNvPr id="36877" name="Picture 8">
            <a:extLst>
              <a:ext uri="{FF2B5EF4-FFF2-40B4-BE49-F238E27FC236}">
                <a16:creationId xmlns:a16="http://schemas.microsoft.com/office/drawing/2014/main" id="{F5260281-86BD-BF01-141F-6FE467DD8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4719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/>
      <p:bldP spid="13" grpId="0"/>
      <p:bldP spid="1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E1CF-78E8-F69F-8074-5F04418E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469897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Discrete Symmetries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94D67-EFCF-6760-E94F-6C65AD7F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4B34-BF79-36C3-0045-4CB2A26A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8440057" cy="2161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6F468B-8D98-7DBD-EDB2-E93550AD9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2" y="2663952"/>
            <a:ext cx="7873918" cy="2670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BCDBC-29A4-31BB-052C-CCDEE7C1D5F5}"/>
              </a:ext>
            </a:extLst>
          </p:cNvPr>
          <p:cNvSpPr txBox="1"/>
          <p:nvPr/>
        </p:nvSpPr>
        <p:spPr>
          <a:xfrm>
            <a:off x="990600" y="5334000"/>
            <a:ext cx="744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Class III has weaker experimental constraint, offer an opportunity for new physics search.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D71756-79FB-9E37-FD56-E4A3C4717B71}"/>
              </a:ext>
            </a:extLst>
          </p:cNvPr>
          <p:cNvSpPr txBox="1"/>
          <p:nvPr/>
        </p:nvSpPr>
        <p:spPr>
          <a:xfrm>
            <a:off x="673395" y="6216502"/>
            <a:ext cx="3187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2"/>
                </a:solidFill>
              </a:rPr>
              <a:t>n.b.</a:t>
            </a:r>
            <a:r>
              <a:rPr lang="en-US" sz="1600" dirty="0">
                <a:solidFill>
                  <a:schemeClr val="bg2"/>
                </a:solidFill>
              </a:rPr>
              <a:t> - Kobayashi–</a:t>
            </a:r>
            <a:r>
              <a:rPr lang="en-US" sz="1600" dirty="0" err="1">
                <a:solidFill>
                  <a:schemeClr val="bg2"/>
                </a:solidFill>
              </a:rPr>
              <a:t>Masakawa</a:t>
            </a:r>
            <a:r>
              <a:rPr lang="en-US" sz="1600" dirty="0">
                <a:solidFill>
                  <a:schemeClr val="bg2"/>
                </a:solidFill>
              </a:rPr>
              <a:t> (KM)</a:t>
            </a:r>
          </a:p>
        </p:txBody>
      </p:sp>
    </p:spTree>
    <p:extLst>
      <p:ext uri="{BB962C8B-B14F-4D97-AF65-F5344CB8AC3E}">
        <p14:creationId xmlns:p14="http://schemas.microsoft.com/office/powerpoint/2010/main" val="2264278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7B0A6-2667-312F-B07A-B240F0D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B2B6-B288-4963-AE79-5915EC789C6F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82A01-DA19-B193-688D-61DA8DFB5B66}"/>
              </a:ext>
            </a:extLst>
          </p:cNvPr>
          <p:cNvSpPr txBox="1"/>
          <p:nvPr/>
        </p:nvSpPr>
        <p:spPr>
          <a:xfrm>
            <a:off x="4205035" y="3962400"/>
            <a:ext cx="4786565" cy="23083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Dark Sector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gauge forces, bosons and fermions beyond 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 stability of dark matter can be explained by the dark charge conservation.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Look for portals between SM and 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4CD4A-F536-FD9C-5DF9-6A0F8C2E1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3" y="3276600"/>
            <a:ext cx="2516390" cy="3111936"/>
          </a:xfrm>
          <a:prstGeom prst="rect">
            <a:avLst/>
          </a:prstGeom>
        </p:spPr>
      </p:pic>
      <p:pic>
        <p:nvPicPr>
          <p:cNvPr id="4" name="Picture 3" descr="A Billion Tiny Pendulums Could Detect the Universe's Missing Mass | NIST">
            <a:extLst>
              <a:ext uri="{FF2B5EF4-FFF2-40B4-BE49-F238E27FC236}">
                <a16:creationId xmlns:a16="http://schemas.microsoft.com/office/drawing/2014/main" id="{EB8BFACD-3538-B2BF-AF42-18979E9B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96552"/>
            <a:ext cx="3810000" cy="285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A4D6BF-E5C7-0B3B-A121-87FBDF6B5F96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"/>
            <a:ext cx="8229600" cy="622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2">
                    <a:lumMod val="60000"/>
                    <a:lumOff val="40000"/>
                  </a:schemeClr>
                </a:solidFill>
                <a:latin typeface="Helvetica" pitchFamily="2" charset="0"/>
              </a:rPr>
              <a:t>BSM Physics in Dark Sector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63335C-B8DC-5313-FD33-6C391EDDE31E}"/>
              </a:ext>
            </a:extLst>
          </p:cNvPr>
          <p:cNvCxnSpPr/>
          <p:nvPr/>
        </p:nvCxnSpPr>
        <p:spPr bwMode="auto">
          <a:xfrm flipV="1">
            <a:off x="3030953" y="3048000"/>
            <a:ext cx="2150647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6D5508-1566-C5FB-8C89-08051C5048BD}"/>
              </a:ext>
            </a:extLst>
          </p:cNvPr>
          <p:cNvCxnSpPr/>
          <p:nvPr/>
        </p:nvCxnSpPr>
        <p:spPr bwMode="auto">
          <a:xfrm flipH="1" flipV="1">
            <a:off x="6172200" y="2819400"/>
            <a:ext cx="1752600" cy="1143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49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3.9|5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8|14.6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8.4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8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|4.4|5.7|3.9|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2|22.5|37.7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3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eaVert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33558</TotalTime>
  <Words>1734</Words>
  <Application>Microsoft Macintosh PowerPoint</Application>
  <PresentationFormat>On-screen Show (4:3)</PresentationFormat>
  <Paragraphs>279</Paragraphs>
  <Slides>20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Cambria Math</vt:lpstr>
      <vt:lpstr>Comic Sans MS</vt:lpstr>
      <vt:lpstr>Helvetica</vt:lpstr>
      <vt:lpstr>Lucida Grande</vt:lpstr>
      <vt:lpstr>Tahoma</vt:lpstr>
      <vt:lpstr>Times New Roman</vt:lpstr>
      <vt:lpstr>Wingdings</vt:lpstr>
      <vt:lpstr>Ocean</vt:lpstr>
      <vt:lpstr>2_Ocean</vt:lpstr>
      <vt:lpstr>Equation</vt:lpstr>
      <vt:lpstr>Acrobat Document</vt:lpstr>
      <vt:lpstr>  JLab Eta Factory (JEF) experiment </vt:lpstr>
      <vt:lpstr>Challenges in Physics at the 1Gev Scale</vt:lpstr>
      <vt:lpstr>The η is a unique probe for QCD and BSM physics</vt:lpstr>
      <vt:lpstr>Rich η (ηꞌ) Physics </vt:lpstr>
      <vt:lpstr> Low-Energy QCD Symmetries and Light Mesons</vt:lpstr>
      <vt:lpstr>Transition Form Factor and 〖(g-2)〗_μ</vt:lpstr>
      <vt:lpstr>SM allowed  0 </vt:lpstr>
      <vt:lpstr>Discrete Symmetries </vt:lpstr>
      <vt:lpstr>PowerPoint Presentation</vt:lpstr>
      <vt:lpstr>Where to Search in the Dark Sector?</vt:lpstr>
      <vt:lpstr> JLab Eta Factory (JEF) Experiment </vt:lpstr>
      <vt:lpstr>World Competition in η Decays </vt:lpstr>
      <vt:lpstr>Uniqueness of JEF Experiment </vt:lpstr>
      <vt:lpstr>Estimated Design Production Rate  </vt:lpstr>
      <vt:lpstr>PowerPoint Presentation</vt:lpstr>
      <vt:lpstr>PowerPoint Presentation</vt:lpstr>
      <vt:lpstr>PowerPoint Presentation</vt:lpstr>
      <vt:lpstr>Estimated Experimental Improvement  on C-violating η→3γ</vt:lpstr>
      <vt:lpstr>Current Status of the JEF Experiment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and Outlook for Eta Rare Decays at Jlab</dc:title>
  <dc:creator>Lgan</dc:creator>
  <cp:lastModifiedBy>Briscoe, Bill</cp:lastModifiedBy>
  <cp:revision>1061</cp:revision>
  <cp:lastPrinted>2014-07-15T17:55:20Z</cp:lastPrinted>
  <dcterms:modified xsi:type="dcterms:W3CDTF">2024-09-14T21:01:55Z</dcterms:modified>
</cp:coreProperties>
</file>