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7"/>
  </p:notesMasterIdLst>
  <p:sldIdLst>
    <p:sldId id="256" r:id="rId2"/>
    <p:sldId id="265" r:id="rId3"/>
    <p:sldId id="258" r:id="rId4"/>
    <p:sldId id="261" r:id="rId5"/>
    <p:sldId id="264" r:id="rId6"/>
    <p:sldId id="262" r:id="rId7"/>
    <p:sldId id="259" r:id="rId8"/>
    <p:sldId id="266" r:id="rId9"/>
    <p:sldId id="267" r:id="rId10"/>
    <p:sldId id="271" r:id="rId11"/>
    <p:sldId id="272" r:id="rId12"/>
    <p:sldId id="263" r:id="rId13"/>
    <p:sldId id="270" r:id="rId14"/>
    <p:sldId id="273" r:id="rId15"/>
    <p:sldId id="260" r:id="rId16"/>
    <p:sldId id="274" r:id="rId17"/>
    <p:sldId id="278" r:id="rId18"/>
    <p:sldId id="275" r:id="rId19"/>
    <p:sldId id="277" r:id="rId20"/>
    <p:sldId id="276" r:id="rId21"/>
    <p:sldId id="257" r:id="rId22"/>
    <p:sldId id="269" r:id="rId23"/>
    <p:sldId id="280" r:id="rId24"/>
    <p:sldId id="279" r:id="rId25"/>
    <p:sldId id="268" r:id="rId26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87C34-2AE6-46B5-ADDB-05D43BC4C4AE}" v="9" dt="2023-06-23T06:15:33.268"/>
    <p1510:client id="{8961DF23-B6FF-4288-BEB5-DDEF45175228}" v="279" dt="2023-06-19T21:10:31.205"/>
    <p1510:client id="{B9602F51-079A-426A-803E-DC013A25DC71}" v="2908" dt="2023-06-20T10:04:47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B9FFE75-DEC3-4D05-8F24-2E3CEA57782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3B321FA-D735-4884-BEC1-FD610595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9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321FA-D735-4884-BEC1-FD61059564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4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5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3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97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8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4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Misha Mikhasenko "Exotic Hadrons"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9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June 23,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Misha Mikhasenko "Exotic Hadrons"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8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June 23,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72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9/03/24/verrassende-resultaten-van-het-lhcb-experiment-van-cerns-large-hadron-collide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3110/contributions/200480/attachments/106390/149855/Hadron23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hyperlink" Target="https://agenda.infn.it/event/33110/contributions/197931/attachments/106333/149763/hadron_WioletaRzesa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640618" TargetMode="External"/><Relationship Id="rId5" Type="http://schemas.openxmlformats.org/officeDocument/2006/relationships/hyperlink" Target="https://inspirehep.net/literature/2641489" TargetMode="External"/><Relationship Id="rId10" Type="http://schemas.openxmlformats.org/officeDocument/2006/relationships/hyperlink" Target="https://github.com/mmikhasenko/Tcc2DDpi.jl/blob/master/notebooks/N-903-correlation_function.jl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hyperlink" Target="https://arxiv.org/pdf/1707.07666.pdf" TargetMode="External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hyperlink" Target="https://inspirehep.net/literature/1814318" TargetMode="External"/><Relationship Id="rId5" Type="http://schemas.openxmlformats.org/officeDocument/2006/relationships/image" Target="../media/image51.png"/><Relationship Id="rId10" Type="http://schemas.openxmlformats.org/officeDocument/2006/relationships/hyperlink" Target="https://inspirehep.net/literature/1814324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inspirehep.net/literature/2611052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1382595" TargetMode="External"/><Relationship Id="rId5" Type="http://schemas.openxmlformats.org/officeDocument/2006/relationships/hyperlink" Target="https://inspirehep.net/literature/1728691" TargetMode="Externa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1846689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s://inspirehep.net/literature/174320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literature/1872884" TargetMode="Externa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79624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hyperlink" Target="https://inspirehep.net/literature/2660905" TargetMode="External"/><Relationship Id="rId4" Type="http://schemas.openxmlformats.org/officeDocument/2006/relationships/hyperlink" Target="https://inspirehep.net/literature/133513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literature/2167353" TargetMode="Externa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literature/2099988" TargetMode="External"/><Relationship Id="rId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hyperlink" Target="https://inspirehep.net/literature/1852069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hyperlink" Target="https://arxiv.org/pdf/2110.00027.pdf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inspirehep.net/literature/13739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agenda.infn.it/event/33110/contributions/197414/" TargetMode="Externa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ph.tum.de/event/7303/contributions/7201/attachments/5104/6594/Nefediev_Slides2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mikhasenko.github.io/ReactionAmplitudeExamples.jl/N-030-merging_poles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1915457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1915358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83E7D05-70CD-77EE-D48D-5112F7C67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618" t="9091" r="1031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US" sz="4800">
                <a:ea typeface="Calibri Light"/>
                <a:cs typeface="Calibri Light"/>
              </a:rPr>
              <a:t>Exotic Hadrons from LHCb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>
                <a:ea typeface="Calibri"/>
                <a:cs typeface="Calibri"/>
              </a:rPr>
              <a:t>Misha MIkhasenko</a:t>
            </a:r>
          </a:p>
          <a:p>
            <a:r>
              <a:rPr lang="en-US" sz="1600">
                <a:ea typeface="Calibri"/>
                <a:cs typeface="Calibri"/>
              </a:rPr>
              <a:t>on behalf of LHC</a:t>
            </a:r>
            <a:r>
              <a:rPr lang="en-US" sz="1100">
                <a:ea typeface="Calibri"/>
                <a:cs typeface="Calibri"/>
              </a:rPr>
              <a:t>b</a:t>
            </a:r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Meson 2023, Krakow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9A319-C2FF-DAE1-F095-487375BF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CF6EA-C849-F40A-FA87-521CB84E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BBC2F-07E0-852E-BA76-2679C43F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33B0E-EDD9-3697-D402-9331129F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Effective range discussion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F5AE6-12EB-E4D9-809B-D4066CB7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870264"/>
            <a:ext cx="5451627" cy="47974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089DB6-D2F0-B1E0-CE97-230FB8FC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Scattering parameters </a:t>
            </a:r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a,r</a:t>
            </a:r>
            <a:r>
              <a:rPr lang="en-US" b="1">
                <a:solidFill>
                  <a:schemeClr val="bg1"/>
                </a:solidFill>
              </a:rPr>
              <a:t>)</a:t>
            </a:r>
            <a:r>
              <a:rPr lang="en-US">
                <a:solidFill>
                  <a:schemeClr val="bg1"/>
                </a:solidFill>
              </a:rPr>
              <a:t> gives simplified description of the amplitude near threshold.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Scattering length </a:t>
            </a:r>
            <a:r>
              <a:rPr lang="en-US">
                <a:solidFill>
                  <a:schemeClr val="bg1"/>
                </a:solidFill>
              </a:rPr>
              <a:t>is well constrained by the binding energy</a:t>
            </a:r>
          </a:p>
          <a:p>
            <a:r>
              <a:rPr lang="en-US">
                <a:solidFill>
                  <a:schemeClr val="bg1"/>
                </a:solidFill>
              </a:rPr>
              <a:t>Limit is set in the </a:t>
            </a:r>
            <a:r>
              <a:rPr lang="en-US" b="1">
                <a:solidFill>
                  <a:schemeClr val="bg1"/>
                </a:solidFill>
              </a:rPr>
              <a:t>effective range </a:t>
            </a:r>
            <a:r>
              <a:rPr lang="en-US">
                <a:solidFill>
                  <a:schemeClr val="bg1"/>
                </a:solidFill>
              </a:rPr>
              <a:t>(related to the width)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High Weinberg compositeness is obtained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902B1-BBDD-5A45-CBDB-CAB6FCF0ACA6}"/>
              </a:ext>
            </a:extLst>
          </p:cNvPr>
          <p:cNvSpPr txBox="1"/>
          <p:nvPr/>
        </p:nvSpPr>
        <p:spPr>
          <a:xfrm>
            <a:off x="3211830" y="706369"/>
            <a:ext cx="28370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3"/>
              </a:rPr>
              <a:t>[</a:t>
            </a:r>
            <a:r>
              <a:rPr lang="en-US" sz="1100" err="1">
                <a:hlinkClick r:id="rId3"/>
              </a:rPr>
              <a:t>A.Polosa</a:t>
            </a:r>
            <a:r>
              <a:rPr lang="en-US" sz="1100">
                <a:hlinkClick r:id="rId3"/>
              </a:rPr>
              <a:t> talk, HADRON 2023]</a:t>
            </a:r>
            <a:endParaRPr lang="en-US" sz="11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46E44-1C83-5DF9-E55A-73F91571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1B481-0829-DF94-46A3-8497E149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336B24-5875-AD31-BDCD-6874634E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286524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4E536B6-7CE1-252E-C02B-C3D5640E1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on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B8E1E883-CDAA-F410-B374-A919AA6F7B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2320" y="1845735"/>
                <a:ext cx="3916669" cy="1735666"/>
              </a:xfrm>
            </p:spPr>
            <p:txBody>
              <a:bodyPr/>
              <a:lstStyle/>
              <a:p>
                <a:endParaRPr lang="en-US"/>
              </a:p>
              <a:p>
                <a:r>
                  <a:rPr lang="en-US"/>
                  <a:t>On-shell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produced independently may experience residual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-interaction</a:t>
                </a:r>
              </a:p>
              <a:p>
                <a:endParaRPr lang="en-US" i="1">
                  <a:latin typeface="Cambria Math" panose="02040503050406030204" pitchFamily="18" charset="0"/>
                </a:endParaRP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B8E1E883-CDAA-F410-B374-A919AA6F7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2320" y="1845735"/>
                <a:ext cx="3916669" cy="1735666"/>
              </a:xfrm>
              <a:blipFill>
                <a:blip r:embed="rId2"/>
                <a:stretch>
                  <a:fillRect l="-1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C7286B6E-2CB5-A9A5-C7F1-A55707BCA5F2}"/>
              </a:ext>
            </a:extLst>
          </p:cNvPr>
          <p:cNvSpPr txBox="1">
            <a:spLocks/>
          </p:cNvSpPr>
          <p:nvPr/>
        </p:nvSpPr>
        <p:spPr>
          <a:xfrm>
            <a:off x="1085089" y="634946"/>
            <a:ext cx="6368142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EBA97C-33D1-E49C-6C4A-8056C708D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" r="-2" b="-2"/>
          <a:stretch/>
        </p:blipFill>
        <p:spPr>
          <a:xfrm>
            <a:off x="7914182" y="1"/>
            <a:ext cx="4277817" cy="6314440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525C8FEC-C6F5-AA19-C5DA-925BD21E27FC}"/>
              </a:ext>
            </a:extLst>
          </p:cNvPr>
          <p:cNvSpPr txBox="1">
            <a:spLocks/>
          </p:cNvSpPr>
          <p:nvPr/>
        </p:nvSpPr>
        <p:spPr>
          <a:xfrm>
            <a:off x="4665889" y="2201101"/>
            <a:ext cx="3273879" cy="37057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F5CF7E-C41D-D4BF-861C-7529212A8463}"/>
              </a:ext>
            </a:extLst>
          </p:cNvPr>
          <p:cNvGrpSpPr/>
          <p:nvPr/>
        </p:nvGrpSpPr>
        <p:grpSpPr>
          <a:xfrm>
            <a:off x="517633" y="2198647"/>
            <a:ext cx="4022725" cy="4022725"/>
            <a:chOff x="6872785" y="2022641"/>
            <a:chExt cx="4022725" cy="4022725"/>
          </a:xfrm>
        </p:grpSpPr>
        <p:pic>
          <p:nvPicPr>
            <p:cNvPr id="22" name="Content Placeholder 9">
              <a:extLst>
                <a:ext uri="{FF2B5EF4-FFF2-40B4-BE49-F238E27FC236}">
                  <a16:creationId xmlns:a16="http://schemas.microsoft.com/office/drawing/2014/main" id="{30E8AFBE-2F3E-6072-85E7-81274714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2785" y="2022641"/>
              <a:ext cx="4022725" cy="4022725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8D3748-027F-44AF-8B63-7E3F9FD39B7A}"/>
                </a:ext>
              </a:extLst>
            </p:cNvPr>
            <p:cNvGrpSpPr/>
            <p:nvPr/>
          </p:nvGrpSpPr>
          <p:grpSpPr>
            <a:xfrm>
              <a:off x="7854043" y="2975954"/>
              <a:ext cx="2837089" cy="453046"/>
              <a:chOff x="7915275" y="1300802"/>
              <a:chExt cx="2837089" cy="45304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7C6106-CCC4-2DCE-DE9D-9FE083B66ED9}"/>
                  </a:ext>
                </a:extLst>
              </p:cNvPr>
              <p:cNvSpPr txBox="1"/>
              <p:nvPr/>
            </p:nvSpPr>
            <p:spPr>
              <a:xfrm>
                <a:off x="7915275" y="1300802"/>
                <a:ext cx="283708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100">
                    <a:hlinkClick r:id="rId5"/>
                  </a:rPr>
                  <a:t>[</a:t>
                </a:r>
                <a:r>
                  <a:rPr lang="en-US" sz="1100" err="1">
                    <a:hlinkClick r:id="rId5"/>
                  </a:rPr>
                  <a:t>Kamiya</a:t>
                </a:r>
                <a:r>
                  <a:rPr lang="en-US" sz="1100">
                    <a:hlinkClick r:id="rId5"/>
                  </a:rPr>
                  <a:t> et al., </a:t>
                </a:r>
                <a:r>
                  <a:rPr lang="en-US" sz="1100" b="0" i="1" err="1">
                    <a:effectLst/>
                    <a:latin typeface="-apple-system"/>
                    <a:hlinkClick r:id="rId5"/>
                  </a:rPr>
                  <a:t>Eur.Phys.J.A</a:t>
                </a:r>
                <a:r>
                  <a:rPr lang="en-US" sz="1100" b="0" i="0">
                    <a:effectLst/>
                    <a:latin typeface="-apple-system"/>
                    <a:hlinkClick r:id="rId5"/>
                  </a:rPr>
                  <a:t> 58 (2022) 7, 131</a:t>
                </a:r>
                <a:r>
                  <a:rPr lang="en-US" sz="1100">
                    <a:hlinkClick r:id="rId5"/>
                  </a:rPr>
                  <a:t>]</a:t>
                </a:r>
                <a:endParaRPr lang="en-US" sz="11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A49AF2-B0EE-73FB-A201-B66424B9B884}"/>
                  </a:ext>
                </a:extLst>
              </p:cNvPr>
              <p:cNvSpPr txBox="1"/>
              <p:nvPr/>
            </p:nvSpPr>
            <p:spPr>
              <a:xfrm>
                <a:off x="8429625" y="1492238"/>
                <a:ext cx="232273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100">
                    <a:hlinkClick r:id="rId6"/>
                  </a:rPr>
                  <a:t>[</a:t>
                </a:r>
                <a:r>
                  <a:rPr lang="en-US" sz="1100" err="1">
                    <a:hlinkClick r:id="rId6"/>
                  </a:rPr>
                  <a:t>Vidaña</a:t>
                </a:r>
                <a:r>
                  <a:rPr lang="en-US" sz="1100">
                    <a:hlinkClick r:id="rId6"/>
                  </a:rPr>
                  <a:t> et al., </a:t>
                </a:r>
                <a:r>
                  <a:rPr lang="en-US" sz="1100" b="0">
                    <a:effectLst/>
                    <a:latin typeface="-apple-system"/>
                    <a:hlinkClick r:id="rId6"/>
                  </a:rPr>
                  <a:t>2303.06079</a:t>
                </a:r>
                <a:r>
                  <a:rPr lang="en-US" sz="1100">
                    <a:hlinkClick r:id="rId6"/>
                  </a:rPr>
                  <a:t>]</a:t>
                </a:r>
                <a:endParaRPr lang="en-US" sz="1100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5D28720-6459-3E02-56B8-2AB1EE396A28}"/>
              </a:ext>
            </a:extLst>
          </p:cNvPr>
          <p:cNvSpPr txBox="1"/>
          <p:nvPr/>
        </p:nvSpPr>
        <p:spPr>
          <a:xfrm>
            <a:off x="9900458" y="6090567"/>
            <a:ext cx="23227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7"/>
              </a:rPr>
              <a:t>[Image credit </a:t>
            </a:r>
            <a:r>
              <a:rPr lang="en-US" sz="1100" err="1">
                <a:hlinkClick r:id="rId7"/>
              </a:rPr>
              <a:t>Wioleta</a:t>
            </a:r>
            <a:r>
              <a:rPr lang="en-US" sz="1100">
                <a:hlinkClick r:id="rId7"/>
              </a:rPr>
              <a:t> </a:t>
            </a:r>
            <a:r>
              <a:rPr lang="en-US" sz="1100" err="1">
                <a:hlinkClick r:id="rId7"/>
              </a:rPr>
              <a:t>Rzęsa</a:t>
            </a:r>
            <a:r>
              <a:rPr lang="en-US" sz="1100">
                <a:hlinkClick r:id="rId7"/>
              </a:rPr>
              <a:t> talk]</a:t>
            </a:r>
            <a:endParaRPr 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025A11-16E0-71A1-D76F-BEA7BD87D6CA}"/>
                  </a:ext>
                </a:extLst>
              </p:cNvPr>
              <p:cNvSpPr txBox="1"/>
              <p:nvPr/>
            </p:nvSpPr>
            <p:spPr>
              <a:xfrm>
                <a:off x="1886694" y="4631797"/>
                <a:ext cx="2449286" cy="562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dirty="0" smtClean="0">
                                  <a:latin typeface="Cambria Math" panose="02040503050406030204" pitchFamily="18" charset="0"/>
                                </a:rPr>
                                <m:t>mix</m:t>
                              </m:r>
                            </m:sub>
                          </m:s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025A11-16E0-71A1-D76F-BEA7BD87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694" y="4631797"/>
                <a:ext cx="2449286" cy="562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utoShape 2">
            <a:extLst>
              <a:ext uri="{FF2B5EF4-FFF2-40B4-BE49-F238E27FC236}">
                <a16:creationId xmlns:a16="http://schemas.microsoft.com/office/drawing/2014/main" id="{6CB36798-BC5A-845D-63A1-C24261442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Date Placeholder 10">
            <a:extLst>
              <a:ext uri="{FF2B5EF4-FFF2-40B4-BE49-F238E27FC236}">
                <a16:creationId xmlns:a16="http://schemas.microsoft.com/office/drawing/2014/main" id="{56DDE393-46F6-8DB6-301D-DA81F204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7D5AABEF-E920-C2E9-3704-D11D9640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/>
          </a:p>
        </p:txBody>
      </p:sp>
      <p:sp>
        <p:nvSpPr>
          <p:cNvPr id="40" name="Footer Placeholder 12">
            <a:extLst>
              <a:ext uri="{FF2B5EF4-FFF2-40B4-BE49-F238E27FC236}">
                <a16:creationId xmlns:a16="http://schemas.microsoft.com/office/drawing/2014/main" id="{E1B57E1F-FAF1-B528-8FDD-79A1EE5F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/>
              <a:t>Misha Mikhasenko "Exotic Hadrons"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670DED6-E62C-0E20-3BA9-01AD4671D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927" y="3774822"/>
            <a:ext cx="3298002" cy="216694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C1B8F6A-F5F4-B7A4-E706-DE569303D03B}"/>
              </a:ext>
            </a:extLst>
          </p:cNvPr>
          <p:cNvSpPr/>
          <p:nvPr/>
        </p:nvSpPr>
        <p:spPr>
          <a:xfrm>
            <a:off x="1630680" y="3820135"/>
            <a:ext cx="3677920" cy="647181"/>
          </a:xfrm>
          <a:custGeom>
            <a:avLst/>
            <a:gdLst>
              <a:gd name="connsiteX0" fmla="*/ 0 w 3815080"/>
              <a:gd name="connsiteY0" fmla="*/ 375945 h 391185"/>
              <a:gd name="connsiteX1" fmla="*/ 2235200 w 3815080"/>
              <a:gd name="connsiteY1" fmla="*/ 25 h 391185"/>
              <a:gd name="connsiteX2" fmla="*/ 3815080 w 3815080"/>
              <a:gd name="connsiteY2" fmla="*/ 391185 h 39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5080" h="391185">
                <a:moveTo>
                  <a:pt x="0" y="375945"/>
                </a:moveTo>
                <a:cubicBezTo>
                  <a:pt x="799676" y="186715"/>
                  <a:pt x="1599353" y="-2515"/>
                  <a:pt x="2235200" y="25"/>
                </a:cubicBezTo>
                <a:cubicBezTo>
                  <a:pt x="2871047" y="2565"/>
                  <a:pt x="3343063" y="196875"/>
                  <a:pt x="3815080" y="391185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C81282-630B-82AC-EA34-E5BBA9C9C4F3}"/>
              </a:ext>
            </a:extLst>
          </p:cNvPr>
          <p:cNvSpPr txBox="1"/>
          <p:nvPr/>
        </p:nvSpPr>
        <p:spPr>
          <a:xfrm>
            <a:off x="5381076" y="6221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5E1C50-D385-E569-4D2F-6FAAE38AB2D4}"/>
              </a:ext>
            </a:extLst>
          </p:cNvPr>
          <p:cNvSpPr txBox="1"/>
          <p:nvPr/>
        </p:nvSpPr>
        <p:spPr>
          <a:xfrm>
            <a:off x="6434298" y="5959762"/>
            <a:ext cx="1527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hlinkClick r:id="rId10"/>
              </a:rPr>
              <a:t>[GitHub/</a:t>
            </a:r>
            <a:r>
              <a:rPr lang="en-US" sz="1100" err="1">
                <a:hlinkClick r:id="rId10"/>
              </a:rPr>
              <a:t>mmikhasenko</a:t>
            </a:r>
            <a:r>
              <a:rPr lang="en-US" sz="1100">
                <a:hlinkClick r:id="rId10"/>
              </a:rPr>
              <a:t>]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15458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BD0D87-1977-807E-236C-A4D9EBBCFD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New class of hadrons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BD0D87-1977-807E-236C-A4D9EBBCFD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Content Placeholder 26" descr="A picture containing text, screenshot, display, number&#10;&#10;Description automatically generated">
            <a:extLst>
              <a:ext uri="{FF2B5EF4-FFF2-40B4-BE49-F238E27FC236}">
                <a16:creationId xmlns:a16="http://schemas.microsoft.com/office/drawing/2014/main" id="{0503AC56-FD67-528E-89C2-3801109BA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47" y="2347534"/>
            <a:ext cx="4666740" cy="32352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1B062CF-2E90-6BE2-8BAE-DB59187BDE38}"/>
                  </a:ext>
                </a:extLst>
              </p:cNvPr>
              <p:cNvSpPr/>
              <p:nvPr/>
            </p:nvSpPr>
            <p:spPr>
              <a:xfrm>
                <a:off x="1890032" y="2651480"/>
                <a:ext cx="1053193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𝑏𝑏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1B062CF-2E90-6BE2-8BAE-DB59187BD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032" y="2651480"/>
                <a:ext cx="1053193" cy="334736"/>
              </a:xfrm>
              <a:prstGeom prst="roundRect">
                <a:avLst/>
              </a:prstGeom>
              <a:blipFill>
                <a:blip r:embed="rId4"/>
                <a:stretch>
                  <a:fillRect r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54DD625-BF87-4CD3-F626-CB5456AFE37E}"/>
                  </a:ext>
                </a:extLst>
              </p:cNvPr>
              <p:cNvSpPr/>
              <p:nvPr/>
            </p:nvSpPr>
            <p:spPr>
              <a:xfrm>
                <a:off x="3185432" y="3261632"/>
                <a:ext cx="1053193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54DD625-BF87-4CD3-F626-CB5456AFE3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432" y="3261632"/>
                <a:ext cx="1053193" cy="334736"/>
              </a:xfrm>
              <a:prstGeom prst="roundRect">
                <a:avLst/>
              </a:prstGeom>
              <a:blipFill>
                <a:blip r:embed="rId5"/>
                <a:stretch>
                  <a:fillRect r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F1FCD3C-D705-7275-300D-31BF59D57976}"/>
                  </a:ext>
                </a:extLst>
              </p:cNvPr>
              <p:cNvSpPr/>
              <p:nvPr/>
            </p:nvSpPr>
            <p:spPr>
              <a:xfrm>
                <a:off x="1890031" y="3871784"/>
                <a:ext cx="1053193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F1FCD3C-D705-7275-300D-31BF59D57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031" y="3871784"/>
                <a:ext cx="1053193" cy="334736"/>
              </a:xfrm>
              <a:prstGeom prst="roundRect">
                <a:avLst/>
              </a:prstGeom>
              <a:blipFill>
                <a:blip r:embed="rId6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0695C37-B864-D086-05B3-19080A8D1320}"/>
                  </a:ext>
                </a:extLst>
              </p:cNvPr>
              <p:cNvSpPr/>
              <p:nvPr/>
            </p:nvSpPr>
            <p:spPr>
              <a:xfrm>
                <a:off x="3185431" y="4481936"/>
                <a:ext cx="1053193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0695C37-B864-D086-05B3-19080A8D1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431" y="4481936"/>
                <a:ext cx="1053193" cy="334736"/>
              </a:xfrm>
              <a:prstGeom prst="roundRect">
                <a:avLst/>
              </a:prstGeom>
              <a:blipFill>
                <a:blip r:embed="rId7"/>
                <a:stretch>
                  <a:fillRect r="-4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78D841-28B8-76A7-FAC2-D5526EF4945A}"/>
                  </a:ext>
                </a:extLst>
              </p:cNvPr>
              <p:cNvSpPr/>
              <p:nvPr/>
            </p:nvSpPr>
            <p:spPr>
              <a:xfrm>
                <a:off x="1890030" y="5092088"/>
                <a:ext cx="1053193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78D841-28B8-76A7-FAC2-D5526EF49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030" y="5092088"/>
                <a:ext cx="1053193" cy="334736"/>
              </a:xfrm>
              <a:prstGeom prst="roundRect">
                <a:avLst/>
              </a:prstGeom>
              <a:blipFill>
                <a:blip r:embed="rId8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E2E0CC-8A3E-77EA-6D74-F9E787A4B16B}"/>
                  </a:ext>
                </a:extLst>
              </p:cNvPr>
              <p:cNvSpPr txBox="1"/>
              <p:nvPr/>
            </p:nvSpPr>
            <p:spPr>
              <a:xfrm>
                <a:off x="2059440" y="2041644"/>
                <a:ext cx="829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E2E0CC-8A3E-77EA-6D74-F9E787A4B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40" y="2041644"/>
                <a:ext cx="829008" cy="276999"/>
              </a:xfrm>
              <a:prstGeom prst="rect">
                <a:avLst/>
              </a:prstGeom>
              <a:blipFill>
                <a:blip r:embed="rId9"/>
                <a:stretch>
                  <a:fillRect l="-8824" t="-4444" r="-147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B55D51-AD13-C60A-507B-66F25A92EB79}"/>
                  </a:ext>
                </a:extLst>
              </p:cNvPr>
              <p:cNvSpPr txBox="1"/>
              <p:nvPr/>
            </p:nvSpPr>
            <p:spPr>
              <a:xfrm>
                <a:off x="3297523" y="2041644"/>
                <a:ext cx="829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B55D51-AD13-C60A-507B-66F25A92E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523" y="2041644"/>
                <a:ext cx="829008" cy="276999"/>
              </a:xfrm>
              <a:prstGeom prst="rect">
                <a:avLst/>
              </a:prstGeom>
              <a:blipFill>
                <a:blip r:embed="rId10"/>
                <a:stretch>
                  <a:fillRect l="-8824" t="-4444" r="-147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36B991-7574-4C16-A81D-ECADEF8BC9E8}"/>
              </a:ext>
            </a:extLst>
          </p:cNvPr>
          <p:cNvCxnSpPr>
            <a:cxnSpLocks/>
          </p:cNvCxnSpPr>
          <p:nvPr/>
        </p:nvCxnSpPr>
        <p:spPr>
          <a:xfrm flipV="1">
            <a:off x="1339369" y="2363547"/>
            <a:ext cx="0" cy="3002559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9946E0-6380-A1FE-8812-6FA3012025CC}"/>
              </a:ext>
            </a:extLst>
          </p:cNvPr>
          <p:cNvSpPr txBox="1"/>
          <p:nvPr/>
        </p:nvSpPr>
        <p:spPr>
          <a:xfrm rot="16200000">
            <a:off x="-127090" y="3793511"/>
            <a:ext cx="256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distance from threshold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E1993B-B63A-2A0C-00D7-453848E83A8C}"/>
              </a:ext>
            </a:extLst>
          </p:cNvPr>
          <p:cNvSpPr txBox="1"/>
          <p:nvPr/>
        </p:nvSpPr>
        <p:spPr>
          <a:xfrm>
            <a:off x="4527095" y="2634182"/>
            <a:ext cx="117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stable*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56C1E9-3848-07D6-9613-ADFF383C5954}"/>
              </a:ext>
            </a:extLst>
          </p:cNvPr>
          <p:cNvSpPr txBox="1"/>
          <p:nvPr/>
        </p:nvSpPr>
        <p:spPr>
          <a:xfrm>
            <a:off x="4527094" y="3821901"/>
            <a:ext cx="17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nearly stable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9D850-379D-009E-2246-66325AA74FE6}"/>
              </a:ext>
            </a:extLst>
          </p:cNvPr>
          <p:cNvSpPr txBox="1"/>
          <p:nvPr/>
        </p:nvSpPr>
        <p:spPr>
          <a:xfrm>
            <a:off x="4527095" y="3244334"/>
            <a:ext cx="17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stable*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9A4F39-3AB0-BDE2-9422-CF3721044587}"/>
              </a:ext>
            </a:extLst>
          </p:cNvPr>
          <p:cNvSpPr txBox="1"/>
          <p:nvPr/>
        </p:nvSpPr>
        <p:spPr>
          <a:xfrm>
            <a:off x="4527094" y="4418684"/>
            <a:ext cx="17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resonance</a:t>
            </a:r>
            <a:r>
              <a:rPr lang="en-US"/>
              <a:t> (?*)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63C9FE-108C-167B-CCCC-A85963D95ED0}"/>
              </a:ext>
            </a:extLst>
          </p:cNvPr>
          <p:cNvSpPr txBox="1"/>
          <p:nvPr/>
        </p:nvSpPr>
        <p:spPr>
          <a:xfrm>
            <a:off x="4527094" y="5074790"/>
            <a:ext cx="17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resonance*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A5582-A3A6-C3A3-8AC5-B3002EE00368}"/>
              </a:ext>
            </a:extLst>
          </p:cNvPr>
          <p:cNvSpPr txBox="1"/>
          <p:nvPr/>
        </p:nvSpPr>
        <p:spPr>
          <a:xfrm>
            <a:off x="597623" y="5720574"/>
            <a:ext cx="363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 not yet observed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C8D00-596A-C78D-9192-F556D8BF0998}"/>
              </a:ext>
            </a:extLst>
          </p:cNvPr>
          <p:cNvSpPr txBox="1"/>
          <p:nvPr/>
        </p:nvSpPr>
        <p:spPr>
          <a:xfrm>
            <a:off x="9246634" y="3492955"/>
            <a:ext cx="1310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/>
              <a:t>Decay weakly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C20CBC-791C-C423-7A7B-2D68DA6D8052}"/>
              </a:ext>
            </a:extLst>
          </p:cNvPr>
          <p:cNvSpPr txBox="1"/>
          <p:nvPr/>
        </p:nvSpPr>
        <p:spPr>
          <a:xfrm>
            <a:off x="8395312" y="2480294"/>
            <a:ext cx="2162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/>
              <a:t>Decay strongly/</a:t>
            </a:r>
            <a:r>
              <a:rPr lang="en-US" sz="1600" err="1"/>
              <a:t>el.mag</a:t>
            </a:r>
            <a:r>
              <a:rPr lang="en-US" sz="160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7194D-0DA5-B156-FE43-5969D6F893C6}"/>
              </a:ext>
            </a:extLst>
          </p:cNvPr>
          <p:cNvSpPr txBox="1"/>
          <p:nvPr/>
        </p:nvSpPr>
        <p:spPr>
          <a:xfrm>
            <a:off x="9369974" y="2162533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hlinkClick r:id="rId11"/>
              </a:rPr>
              <a:t>[</a:t>
            </a:r>
            <a:r>
              <a:rPr lang="en-US" sz="1100" err="1">
                <a:hlinkClick r:id="rId11"/>
              </a:rPr>
              <a:t>Karliner</a:t>
            </a:r>
            <a:r>
              <a:rPr lang="en-US" sz="1100">
                <a:hlinkClick r:id="rId11"/>
              </a:rPr>
              <a:t>, Rosner 1707.07666]</a:t>
            </a:r>
            <a:endParaRPr lang="en-US" sz="11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04DEA180-18DF-8ACF-0714-1EF68ABC8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B564C72-3648-C8FD-42E1-BD72EBBB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9737E065-8E8B-A54F-2A66-29567A5F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163875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77BBE9-9E68-B12E-E802-DDE2442734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Resonance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77BBE9-9E68-B12E-E802-DDE2442734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  <a:blipFill>
                <a:blip r:embed="rId2"/>
                <a:stretch>
                  <a:fillRect l="-5470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94136826-265A-2C05-733C-D7BFB6803B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Three body decay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 (1374 cand. for R1&amp;2)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Many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resonances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Structure at ~8.5 GeV²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Both 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 are required in the fit</a:t>
                </a:r>
              </a:p>
            </p:txBody>
          </p:sp>
        </mc:Choice>
        <mc:Fallback xmlns=""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94136826-265A-2C05-733C-D7BFB6803B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3"/>
                <a:stretch>
                  <a:fillRect l="-2854" t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2E5373B-F1E8-1D1F-1347-C5A6180FB2D2}"/>
                  </a:ext>
                </a:extLst>
              </p:cNvPr>
              <p:cNvSpPr/>
              <p:nvPr/>
            </p:nvSpPr>
            <p:spPr>
              <a:xfrm>
                <a:off x="6602183" y="4575516"/>
                <a:ext cx="1265465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2E5373B-F1E8-1D1F-1347-C5A6180FB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183" y="4575516"/>
                <a:ext cx="1265465" cy="334736"/>
              </a:xfrm>
              <a:prstGeom prst="roundRect">
                <a:avLst/>
              </a:prstGeom>
              <a:blipFill>
                <a:blip r:embed="rId4"/>
                <a:stretch>
                  <a:fillRect r="-6161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32A0DB-246E-BDF7-6F52-31B4364A274D}"/>
                  </a:ext>
                </a:extLst>
              </p:cNvPr>
              <p:cNvSpPr txBox="1"/>
              <p:nvPr/>
            </p:nvSpPr>
            <p:spPr>
              <a:xfrm>
                <a:off x="7957080" y="4604385"/>
                <a:ext cx="27125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err="1"/>
                  <a:t>isoscalar</a:t>
                </a:r>
                <a:r>
                  <a:rPr lang="en-US"/>
                  <a:t>, the lowest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32A0DB-246E-BDF7-6F52-31B4364A2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080" y="4604385"/>
                <a:ext cx="2712537" cy="276999"/>
              </a:xfrm>
              <a:prstGeom prst="rect">
                <a:avLst/>
              </a:prstGeom>
              <a:blipFill>
                <a:blip r:embed="rId5"/>
                <a:stretch>
                  <a:fillRect l="-5169" t="-28261" r="-67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320EB-AB01-20F7-9C71-AD3193C3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6A82B-C2A6-8CD4-3008-7BC1442D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C270F-3C91-38D3-9E71-875E4466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8161A4-9BEE-F174-8D78-385E25B67CF7}"/>
              </a:ext>
            </a:extLst>
          </p:cNvPr>
          <p:cNvGrpSpPr/>
          <p:nvPr/>
        </p:nvGrpSpPr>
        <p:grpSpPr>
          <a:xfrm>
            <a:off x="644375" y="1487864"/>
            <a:ext cx="5451625" cy="3682876"/>
            <a:chOff x="644375" y="1487864"/>
            <a:chExt cx="5451625" cy="3682876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AF0E790-2A55-00F0-E5F4-D272EF65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4375" y="1487864"/>
              <a:ext cx="5451625" cy="36828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9480D6-FC2D-7FC5-9F21-DBE4434C5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9702" y="1804863"/>
              <a:ext cx="1312686" cy="116450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BD241-39A5-7A8C-5427-8A6EA191FE42}"/>
                  </a:ext>
                </a:extLst>
              </p:cNvPr>
              <p:cNvSpPr txBox="1"/>
              <p:nvPr/>
            </p:nvSpPr>
            <p:spPr>
              <a:xfrm>
                <a:off x="1184161" y="1242875"/>
                <a:ext cx="19114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1BD241-39A5-7A8C-5427-8A6EA191F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61" y="1242875"/>
                <a:ext cx="19114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F19D3FF-27EE-F8C0-26B8-8F7AE650A840}"/>
              </a:ext>
            </a:extLst>
          </p:cNvPr>
          <p:cNvSpPr txBox="1"/>
          <p:nvPr/>
        </p:nvSpPr>
        <p:spPr>
          <a:xfrm>
            <a:off x="2779282" y="1098714"/>
            <a:ext cx="3144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/>
                </a:solidFill>
              </a:rPr>
              <a:t>[</a:t>
            </a:r>
            <a:r>
              <a:rPr lang="en-US" sz="1400">
                <a:solidFill>
                  <a:schemeClr val="accent2"/>
                </a:solidFill>
                <a:hlinkClick r:id="rId10"/>
              </a:rPr>
              <a:t>LHCb, PRD 102 (2020) 112003</a:t>
            </a:r>
            <a:r>
              <a:rPr lang="en-US" sz="1400">
                <a:solidFill>
                  <a:schemeClr val="accent2"/>
                </a:solidFill>
              </a:rPr>
              <a:t>,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  <a:hlinkClick r:id="rId11"/>
              </a:rPr>
              <a:t>PRL 125 (2020) 242001</a:t>
            </a:r>
            <a:r>
              <a:rPr lang="en-US" sz="1400">
                <a:solidFill>
                  <a:schemeClr val="accent2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0755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6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C6D49-B533-BCB1-E045-47275B21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Surprising enhancement at 2.9 GeV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2804D8-2900-D055-1C11-EF82C2B39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57" y="913294"/>
            <a:ext cx="10916463" cy="3329521"/>
          </a:xfrm>
          <a:prstGeom prst="rect">
            <a:avLst/>
          </a:prstGeom>
        </p:spPr>
      </p:pic>
      <p:cxnSp>
        <p:nvCxnSpPr>
          <p:cNvPr id="34" name="Straight Connector 18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0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91D702-AA66-65B9-B924-9A1FD75C0376}"/>
                  </a:ext>
                </a:extLst>
              </p:cNvPr>
              <p:cNvSpPr txBox="1"/>
              <p:nvPr/>
            </p:nvSpPr>
            <p:spPr>
              <a:xfrm>
                <a:off x="1348590" y="642888"/>
                <a:ext cx="19114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91D702-AA66-65B9-B924-9A1FD75C0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90" y="642888"/>
                <a:ext cx="1911464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B48786-3222-BB48-4CDD-1FF7F474B5A7}"/>
                  </a:ext>
                </a:extLst>
              </p:cNvPr>
              <p:cNvSpPr txBox="1"/>
              <p:nvPr/>
            </p:nvSpPr>
            <p:spPr>
              <a:xfrm>
                <a:off x="5464750" y="662653"/>
                <a:ext cx="19114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B48786-3222-BB48-4CDD-1FF7F474B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750" y="662653"/>
                <a:ext cx="1911464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81189A-8F20-F32F-6F96-AD375A78B63F}"/>
                  </a:ext>
                </a:extLst>
              </p:cNvPr>
              <p:cNvSpPr/>
              <p:nvPr/>
            </p:nvSpPr>
            <p:spPr>
              <a:xfrm>
                <a:off x="8116956" y="1071861"/>
                <a:ext cx="1265465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81189A-8F20-F32F-6F96-AD375A78B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956" y="1071861"/>
                <a:ext cx="1265465" cy="334736"/>
              </a:xfrm>
              <a:prstGeom prst="roundRect">
                <a:avLst/>
              </a:prstGeom>
              <a:blipFill>
                <a:blip r:embed="rId5"/>
                <a:stretch>
                  <a:fillRect r="-6667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B737C35-C725-B5D1-7C54-E57C677A4E39}"/>
                  </a:ext>
                </a:extLst>
              </p:cNvPr>
              <p:cNvSpPr/>
              <p:nvPr/>
            </p:nvSpPr>
            <p:spPr>
              <a:xfrm>
                <a:off x="3720490" y="1071861"/>
                <a:ext cx="1265465" cy="3347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B737C35-C725-B5D1-7C54-E57C677A4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490" y="1071861"/>
                <a:ext cx="1265465" cy="334736"/>
              </a:xfrm>
              <a:prstGeom prst="roundRect">
                <a:avLst/>
              </a:prstGeom>
              <a:blipFill>
                <a:blip r:embed="rId6"/>
                <a:stretch>
                  <a:fillRect r="-3791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370DF-8F52-4C18-DFEF-103DD8EE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2236-3E42-A557-3878-716797D7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0AEC0-7A32-CE3B-9AE3-BC316F1F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E435D-38BA-03BC-D6D1-8D07E6490353}"/>
              </a:ext>
            </a:extLst>
          </p:cNvPr>
          <p:cNvSpPr txBox="1"/>
          <p:nvPr/>
        </p:nvSpPr>
        <p:spPr>
          <a:xfrm>
            <a:off x="3824971" y="775450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hlinkClick r:id="rId7"/>
              </a:rPr>
              <a:t>[LHCb, 2212.02716]</a:t>
            </a:r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CAA094-D56F-359E-45D4-3FFD0A362D36}"/>
              </a:ext>
            </a:extLst>
          </p:cNvPr>
          <p:cNvSpPr txBox="1"/>
          <p:nvPr/>
        </p:nvSpPr>
        <p:spPr>
          <a:xfrm>
            <a:off x="8195771" y="775450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hlinkClick r:id="rId7"/>
              </a:rPr>
              <a:t>[LHCb, 2212.02716]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38410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89E99-727E-BCFD-16E6-AE6C008D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a typeface="Calibri Light"/>
                <a:cs typeface="Calibri Light"/>
              </a:rPr>
              <a:t>Pentaquarks</a:t>
            </a: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4" name="Picture 4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2AFF0EF1-8F00-0730-EE08-F7A7C8047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93" r="2" b="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435BE-858B-70A3-A730-F5BD0092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0A772-D0EC-3F5C-B73B-D02EE2BC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BF3AD-FADB-58D4-68D4-CB11983E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B13F4-A006-4680-6FA3-99B2D5720939}"/>
              </a:ext>
            </a:extLst>
          </p:cNvPr>
          <p:cNvSpPr txBox="1"/>
          <p:nvPr/>
        </p:nvSpPr>
        <p:spPr>
          <a:xfrm>
            <a:off x="4616755" y="0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[Midjourney 2023, MM]</a:t>
            </a:r>
          </a:p>
        </p:txBody>
      </p:sp>
    </p:spTree>
    <p:extLst>
      <p:ext uri="{BB962C8B-B14F-4D97-AF65-F5344CB8AC3E}">
        <p14:creationId xmlns:p14="http://schemas.microsoft.com/office/powerpoint/2010/main" val="335367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1F50E-4AA8-7C34-B490-F08E997E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/>
              <a:t>Famous Pentaquarks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337A9C-EB33-683E-C498-85C6B207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82" y="640081"/>
            <a:ext cx="5511235" cy="5314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EB2C1E-E226-2728-410D-7A0088D50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/>
              <a:t>Near threshold</a:t>
            </a:r>
          </a:p>
          <a:p>
            <a:endParaRPr lang="en-US"/>
          </a:p>
          <a:p>
            <a:r>
              <a:rPr lang="en-US"/>
              <a:t>Multiplicity matches threshold spin algebra</a:t>
            </a:r>
          </a:p>
          <a:p>
            <a:endParaRPr lang="en-US"/>
          </a:p>
          <a:p>
            <a:r>
              <a:rPr lang="en-US"/>
              <a:t>QM states are complex and unknown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97486-F516-9D0A-B4B8-68933C3CF68D}"/>
                  </a:ext>
                </a:extLst>
              </p:cNvPr>
              <p:cNvSpPr txBox="1"/>
              <p:nvPr/>
            </p:nvSpPr>
            <p:spPr>
              <a:xfrm>
                <a:off x="1027688" y="634946"/>
                <a:ext cx="2072588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97486-F516-9D0A-B4B8-68933C3CF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88" y="634946"/>
                <a:ext cx="2072588" cy="382028"/>
              </a:xfrm>
              <a:prstGeom prst="rect">
                <a:avLst/>
              </a:prstGeom>
              <a:blipFill>
                <a:blip r:embed="rId4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1AC4B97-DA5E-7B20-D564-E6F720961D90}"/>
              </a:ext>
            </a:extLst>
          </p:cNvPr>
          <p:cNvSpPr txBox="1"/>
          <p:nvPr/>
        </p:nvSpPr>
        <p:spPr>
          <a:xfrm>
            <a:off x="1911016" y="5759361"/>
            <a:ext cx="22584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5"/>
              </a:rPr>
              <a:t>[LHCb, PRL 122 (2019) 22, 222001]</a:t>
            </a:r>
            <a:endParaRPr lang="en-US" sz="11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2F55F-722C-F10D-B033-A0BC395D74EB}"/>
              </a:ext>
            </a:extLst>
          </p:cNvPr>
          <p:cNvSpPr txBox="1"/>
          <p:nvPr/>
        </p:nvSpPr>
        <p:spPr>
          <a:xfrm>
            <a:off x="1911016" y="5970900"/>
            <a:ext cx="22584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6"/>
              </a:rPr>
              <a:t>[LHCb, PRL 115 (2015), 072001]</a:t>
            </a:r>
            <a:endParaRPr lang="en-US" sz="110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B59992F-D161-820B-714D-29A4632C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1533EA6-F5D1-7058-A75D-34176FC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324E5FB-7AB9-CDA4-BF9A-F4B90F9C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459961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3958B-0E37-4CCC-29BA-D1486FEE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A potential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877DD-4C4C-BA56-987C-6DD07731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095144"/>
            <a:ext cx="5451627" cy="43476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64949DF6-A5F4-F104-6CCD-2E97CFE017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As an example, molecule spectrum of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.</a:t>
                </a:r>
                <a:br>
                  <a:rPr lang="en-US"/>
                </a:br>
                <a:r>
                  <a:rPr lang="en-US"/>
                  <a:t>It explicitly includes: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 Contact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n-US"/>
                  <a:t> One-pion exchange</a:t>
                </a:r>
                <a:r>
                  <a:rPr lang="en-US" b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b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Tensor interaction is important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64949DF6-A5F4-F104-6CCD-2E97CFE01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3"/>
                <a:stretch>
                  <a:fillRect l="-2854" t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0F2FE-878A-C9B6-D425-8FD2972ED9BB}"/>
              </a:ext>
            </a:extLst>
          </p:cNvPr>
          <p:cNvSpPr txBox="1"/>
          <p:nvPr/>
        </p:nvSpPr>
        <p:spPr>
          <a:xfrm>
            <a:off x="2028307" y="5409805"/>
            <a:ext cx="22584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4"/>
              </a:rPr>
              <a:t>[</a:t>
            </a:r>
            <a:r>
              <a:rPr lang="en-US" sz="1100" err="1">
                <a:hlinkClick r:id="rId4"/>
              </a:rPr>
              <a:t>Yamaguchu</a:t>
            </a:r>
            <a:r>
              <a:rPr lang="en-US" sz="1100">
                <a:hlinkClick r:id="rId4"/>
              </a:rPr>
              <a:t> et al., </a:t>
            </a:r>
            <a:r>
              <a:rPr lang="en-US" sz="1100" b="0">
                <a:effectLst/>
                <a:latin typeface="-apple-system"/>
                <a:hlinkClick r:id="rId4"/>
              </a:rPr>
              <a:t>2303.06079</a:t>
            </a:r>
            <a:r>
              <a:rPr lang="en-US" sz="1100">
                <a:hlinkClick r:id="rId4"/>
              </a:rPr>
              <a:t>]</a:t>
            </a:r>
            <a:endParaRPr lang="en-US" sz="11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5F4AB8-6A31-D222-DA4B-E1B0C532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469366-B0E4-E953-40B0-FB420B348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DE28D51-71D3-E2C9-411A-9948DEB1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3191FF-BE6B-7DDC-8C73-2EF41E30D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816" y="4028983"/>
            <a:ext cx="2789580" cy="1906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19D9C7-BC08-4F68-A79B-85A8B0FA0584}"/>
              </a:ext>
            </a:extLst>
          </p:cNvPr>
          <p:cNvSpPr txBox="1"/>
          <p:nvPr/>
        </p:nvSpPr>
        <p:spPr>
          <a:xfrm>
            <a:off x="8101616" y="4079205"/>
            <a:ext cx="3437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hlinkClick r:id="rId6"/>
              </a:rPr>
              <a:t>[Meng-Lin Du et al., </a:t>
            </a:r>
            <a:r>
              <a:rPr lang="en-US" sz="1100" b="0" i="1">
                <a:effectLst/>
                <a:latin typeface="-apple-system"/>
                <a:hlinkClick r:id="rId6"/>
              </a:rPr>
              <a:t>JHEP</a:t>
            </a:r>
            <a:r>
              <a:rPr lang="en-US" sz="1100" b="0" i="0">
                <a:effectLst/>
                <a:latin typeface="-apple-system"/>
                <a:hlinkClick r:id="rId6"/>
              </a:rPr>
              <a:t> 08 (2021) 157</a:t>
            </a:r>
            <a:r>
              <a:rPr lang="en-US" sz="1100">
                <a:hlinkClick r:id="rId6"/>
              </a:rPr>
              <a:t>]</a:t>
            </a:r>
            <a:endParaRPr lang="en-US" sz="1100"/>
          </a:p>
          <a:p>
            <a:endParaRPr lang="en-US" sz="2000"/>
          </a:p>
          <a:p>
            <a:r>
              <a:rPr lang="en-US" sz="2000"/>
              <a:t>describes the projection</a:t>
            </a:r>
          </a:p>
          <a:p>
            <a:r>
              <a:rPr lang="en-US" sz="2000"/>
              <a:t>with coupled-channel model</a:t>
            </a:r>
          </a:p>
          <a:p>
            <a:endParaRPr lang="en-US" sz="2000"/>
          </a:p>
          <a:p>
            <a:r>
              <a:rPr lang="en-US" sz="2000"/>
              <a:t>Full-dim. fit is the next step</a:t>
            </a:r>
          </a:p>
        </p:txBody>
      </p:sp>
    </p:spTree>
    <p:extLst>
      <p:ext uri="{BB962C8B-B14F-4D97-AF65-F5344CB8AC3E}">
        <p14:creationId xmlns:p14="http://schemas.microsoft.com/office/powerpoint/2010/main" val="4225019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FBBB-18D0-DF0E-61C0-48AF34DD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of similar final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894040F-B726-EF41-7D38-977DCD4BC26A}"/>
                  </a:ext>
                </a:extLst>
              </p:cNvPr>
              <p:cNvSpPr/>
              <p:nvPr/>
            </p:nvSpPr>
            <p:spPr>
              <a:xfrm>
                <a:off x="1960064" y="3066306"/>
                <a:ext cx="1763486" cy="33473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894040F-B726-EF41-7D38-977DCD4BC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064" y="3066306"/>
                <a:ext cx="1763486" cy="334736"/>
              </a:xfrm>
              <a:prstGeom prst="roundRect">
                <a:avLst/>
              </a:prstGeom>
              <a:blipFill>
                <a:blip r:embed="rId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A06B53B-2832-DFC2-9A81-E7AA6964224C}"/>
                  </a:ext>
                </a:extLst>
              </p:cNvPr>
              <p:cNvSpPr/>
              <p:nvPr/>
            </p:nvSpPr>
            <p:spPr>
              <a:xfrm>
                <a:off x="1960064" y="3836701"/>
                <a:ext cx="1763486" cy="33473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A06B53B-2832-DFC2-9A81-E7AA69642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064" y="3836701"/>
                <a:ext cx="1763486" cy="334736"/>
              </a:xfrm>
              <a:prstGeom prst="round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3369B40-1249-A9F2-3856-682367A2882B}"/>
                  </a:ext>
                </a:extLst>
              </p:cNvPr>
              <p:cNvSpPr/>
              <p:nvPr/>
            </p:nvSpPr>
            <p:spPr>
              <a:xfrm>
                <a:off x="1960064" y="4607096"/>
                <a:ext cx="1763486" cy="33473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3369B40-1249-A9F2-3856-682367A28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064" y="4607096"/>
                <a:ext cx="1763486" cy="334736"/>
              </a:xfrm>
              <a:prstGeom prst="roundRect">
                <a:avLst/>
              </a:prstGeom>
              <a:blipFill>
                <a:blip r:embed="rId4"/>
                <a:stretch>
                  <a:fillRect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C23AA46-12FE-D37D-D6B6-622B2471A73D}"/>
                  </a:ext>
                </a:extLst>
              </p:cNvPr>
              <p:cNvSpPr/>
              <p:nvPr/>
            </p:nvSpPr>
            <p:spPr>
              <a:xfrm>
                <a:off x="1960064" y="5377490"/>
                <a:ext cx="1763486" cy="33473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C23AA46-12FE-D37D-D6B6-622B2471A7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064" y="5377490"/>
                <a:ext cx="1763486" cy="334736"/>
              </a:xfrm>
              <a:prstGeom prst="roundRect">
                <a:avLst/>
              </a:prstGeom>
              <a:blipFill>
                <a:blip r:embed="rId5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8E015F7-4A07-FF28-399B-81156302EFD0}"/>
              </a:ext>
            </a:extLst>
          </p:cNvPr>
          <p:cNvGrpSpPr/>
          <p:nvPr/>
        </p:nvGrpSpPr>
        <p:grpSpPr>
          <a:xfrm>
            <a:off x="1325140" y="3009751"/>
            <a:ext cx="369332" cy="2859306"/>
            <a:chOff x="1292527" y="2672530"/>
            <a:chExt cx="369332" cy="285930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B8B275-CBCA-1C17-FE4E-CE13330C8EF6}"/>
                </a:ext>
              </a:extLst>
            </p:cNvPr>
            <p:cNvCxnSpPr>
              <a:cxnSpLocks/>
            </p:cNvCxnSpPr>
            <p:nvPr/>
          </p:nvCxnSpPr>
          <p:spPr>
            <a:xfrm>
              <a:off x="1661859" y="2672530"/>
              <a:ext cx="0" cy="2859306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815F4B-D642-BF2C-F265-AF7D06E44562}"/>
                </a:ext>
              </a:extLst>
            </p:cNvPr>
            <p:cNvSpPr txBox="1"/>
            <p:nvPr/>
          </p:nvSpPr>
          <p:spPr>
            <a:xfrm rot="16200000">
              <a:off x="195400" y="3834099"/>
              <a:ext cx="2563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more diff. to produce</a:t>
              </a:r>
            </a:p>
          </p:txBody>
        </p:sp>
      </p:grpSp>
      <p:pic>
        <p:nvPicPr>
          <p:cNvPr id="30" name="Content Placeholder 29" descr="Checkmark with solid fill">
            <a:extLst>
              <a:ext uri="{FF2B5EF4-FFF2-40B4-BE49-F238E27FC236}">
                <a16:creationId xmlns:a16="http://schemas.microsoft.com/office/drawing/2014/main" id="{77EF820B-45CF-0889-E5E0-D2FE1AB96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8689" y="2896725"/>
            <a:ext cx="633865" cy="633865"/>
          </a:xfrm>
          <a:prstGeom prst="rect">
            <a:avLst/>
          </a:prstGeom>
        </p:spPr>
      </p:pic>
      <p:pic>
        <p:nvPicPr>
          <p:cNvPr id="32" name="Content Placeholder 29" descr="Checkmark with solid fill">
            <a:extLst>
              <a:ext uri="{FF2B5EF4-FFF2-40B4-BE49-F238E27FC236}">
                <a16:creationId xmlns:a16="http://schemas.microsoft.com/office/drawing/2014/main" id="{8EB00DFB-C9E0-F67D-4DBB-24178A353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9512" y="4439404"/>
            <a:ext cx="633865" cy="63386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03ED4DD-FCC1-89CB-23B5-D2949AA8FCAF}"/>
              </a:ext>
            </a:extLst>
          </p:cNvPr>
          <p:cNvGrpSpPr/>
          <p:nvPr/>
        </p:nvGrpSpPr>
        <p:grpSpPr>
          <a:xfrm>
            <a:off x="6370320" y="3608270"/>
            <a:ext cx="3223941" cy="2172655"/>
            <a:chOff x="6444532" y="2800572"/>
            <a:chExt cx="3223941" cy="21726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4B8D523-AD2C-E27A-F358-180E574ADA0D}"/>
                </a:ext>
              </a:extLst>
            </p:cNvPr>
            <p:cNvGrpSpPr/>
            <p:nvPr/>
          </p:nvGrpSpPr>
          <p:grpSpPr>
            <a:xfrm>
              <a:off x="7095516" y="2970154"/>
              <a:ext cx="1763486" cy="1901656"/>
              <a:chOff x="4521108" y="2729085"/>
              <a:chExt cx="1763486" cy="18755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E63B0493-1C4D-E817-5B3A-6A721922ACF1}"/>
                      </a:ext>
                    </a:extLst>
                  </p:cNvPr>
                  <p:cNvSpPr/>
                  <p:nvPr/>
                </p:nvSpPr>
                <p:spPr>
                  <a:xfrm>
                    <a:off x="4521108" y="2729085"/>
                    <a:ext cx="1763486" cy="334736"/>
                  </a:xfrm>
                  <a:prstGeom prst="roundRect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E63B0493-1C4D-E817-5B3A-6A721922ACF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1108" y="2729085"/>
                    <a:ext cx="1763486" cy="334736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r="-6164" b="-189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BCFE3BDE-259D-8D53-258A-445F461B996A}"/>
                      </a:ext>
                    </a:extLst>
                  </p:cNvPr>
                  <p:cNvSpPr/>
                  <p:nvPr/>
                </p:nvSpPr>
                <p:spPr>
                  <a:xfrm>
                    <a:off x="4521108" y="4269875"/>
                    <a:ext cx="1763486" cy="334736"/>
                  </a:xfrm>
                  <a:prstGeom prst="roundRect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BCFE3BDE-259D-8D53-258A-445F461B99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1108" y="4269875"/>
                    <a:ext cx="1763486" cy="334736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r="-7534" b="-152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2A711B35-8288-E453-2C09-05607CCA0220}"/>
                      </a:ext>
                    </a:extLst>
                  </p:cNvPr>
                  <p:cNvSpPr/>
                  <p:nvPr/>
                </p:nvSpPr>
                <p:spPr>
                  <a:xfrm>
                    <a:off x="4521108" y="3499480"/>
                    <a:ext cx="1763486" cy="334736"/>
                  </a:xfrm>
                  <a:prstGeom prst="roundRect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2A711B35-8288-E453-2C09-05607CCA02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1108" y="3499480"/>
                    <a:ext cx="1763486" cy="334736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r="-3767" b="-135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3E04FD-92A2-161D-845B-E243485B02B6}"/>
                </a:ext>
              </a:extLst>
            </p:cNvPr>
            <p:cNvGrpSpPr/>
            <p:nvPr/>
          </p:nvGrpSpPr>
          <p:grpSpPr>
            <a:xfrm>
              <a:off x="6444532" y="2913599"/>
              <a:ext cx="475378" cy="2059628"/>
              <a:chOff x="6126480" y="2729085"/>
              <a:chExt cx="435844" cy="2571474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95B4D80-ED42-D3AE-18B0-7E5F53759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2324" y="2729085"/>
                <a:ext cx="0" cy="2571474"/>
              </a:xfrm>
              <a:prstGeom prst="straightConnector1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992267-CE00-8433-ACEE-18FB4DB0F05A}"/>
                  </a:ext>
                </a:extLst>
              </p:cNvPr>
              <p:cNvSpPr txBox="1"/>
              <p:nvPr/>
            </p:nvSpPr>
            <p:spPr>
              <a:xfrm rot="16200000">
                <a:off x="5029353" y="3834099"/>
                <a:ext cx="2563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smaller </a:t>
                </a:r>
                <a:r>
                  <a:rPr lang="en-US" err="1"/>
                  <a:t>ph.sp</a:t>
                </a:r>
                <a:endParaRPr lang="en-US"/>
              </a:p>
            </p:txBody>
          </p:sp>
        </p:grpSp>
        <p:pic>
          <p:nvPicPr>
            <p:cNvPr id="31" name="Content Placeholder 29" descr="Checkmark with solid fill">
              <a:extLst>
                <a:ext uri="{FF2B5EF4-FFF2-40B4-BE49-F238E27FC236}">
                  <a16:creationId xmlns:a16="http://schemas.microsoft.com/office/drawing/2014/main" id="{C53093C8-4A49-E32C-5048-E510440A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34608" y="2800572"/>
              <a:ext cx="633865" cy="642696"/>
            </a:xfrm>
            <a:prstGeom prst="rect">
              <a:avLst/>
            </a:prstGeom>
          </p:spPr>
        </p:pic>
        <p:pic>
          <p:nvPicPr>
            <p:cNvPr id="33" name="Content Placeholder 29" descr="Checkmark with solid fill">
              <a:extLst>
                <a:ext uri="{FF2B5EF4-FFF2-40B4-BE49-F238E27FC236}">
                  <a16:creationId xmlns:a16="http://schemas.microsoft.com/office/drawing/2014/main" id="{AE766C2E-79FF-2F4B-FC58-04BADE433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34608" y="3588769"/>
              <a:ext cx="633865" cy="642696"/>
            </a:xfrm>
            <a:prstGeom prst="rect">
              <a:avLst/>
            </a:prstGeom>
          </p:spPr>
        </p:pic>
      </p:grpSp>
      <p:pic>
        <p:nvPicPr>
          <p:cNvPr id="35" name="Picture 34" descr="A picture containing line, diagram, font, sketch">
            <a:extLst>
              <a:ext uri="{FF2B5EF4-FFF2-40B4-BE49-F238E27FC236}">
                <a16:creationId xmlns:a16="http://schemas.microsoft.com/office/drawing/2014/main" id="{3237C170-29EB-F3F1-0E3F-AE0DCC52F0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4" y="1829906"/>
            <a:ext cx="2311376" cy="977682"/>
          </a:xfrm>
          <a:prstGeom prst="rect">
            <a:avLst/>
          </a:prstGeom>
        </p:spPr>
      </p:pic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9BBB9F94-A6A5-ACC0-8F39-2A17E8D3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9217256-8B2E-0BFE-9E21-05BDCDC0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27400276-5B33-AAB8-76E0-77D932D8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pic>
        <p:nvPicPr>
          <p:cNvPr id="44" name="Picture 43" descr="A picture containing diagram, sketch, line, drawing&#10;&#10;Description automatically generated">
            <a:extLst>
              <a:ext uri="{FF2B5EF4-FFF2-40B4-BE49-F238E27FC236}">
                <a16:creationId xmlns:a16="http://schemas.microsoft.com/office/drawing/2014/main" id="{D63E724A-79CA-E32F-E7D4-3AE154E053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36" y="1882861"/>
            <a:ext cx="4496542" cy="16834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6D607F8-FD86-434B-9E3A-365A7B1F19F7}"/>
              </a:ext>
            </a:extLst>
          </p:cNvPr>
          <p:cNvSpPr txBox="1"/>
          <p:nvPr/>
        </p:nvSpPr>
        <p:spPr>
          <a:xfrm>
            <a:off x="4266444" y="4751111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(2021)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50A4CE-CF38-B1DD-FC53-128504D7FC7C}"/>
              </a:ext>
            </a:extLst>
          </p:cNvPr>
          <p:cNvSpPr txBox="1"/>
          <p:nvPr/>
        </p:nvSpPr>
        <p:spPr>
          <a:xfrm>
            <a:off x="9277328" y="4724409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(2022)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9CD3D8-2E4C-DACE-CE24-7F544A674863}"/>
              </a:ext>
            </a:extLst>
          </p:cNvPr>
          <p:cNvSpPr txBox="1"/>
          <p:nvPr/>
        </p:nvSpPr>
        <p:spPr>
          <a:xfrm>
            <a:off x="4247018" y="3213657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(2015,2019)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7ECFA6-1785-B622-40E1-BC54991BB724}"/>
              </a:ext>
            </a:extLst>
          </p:cNvPr>
          <p:cNvSpPr txBox="1"/>
          <p:nvPr/>
        </p:nvSpPr>
        <p:spPr>
          <a:xfrm>
            <a:off x="9275295" y="3919416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313154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8A72B-F467-641D-CCC7-89121C15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Strange Partner-I*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979F3-70D7-E524-73B9-A7DB53AA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077511"/>
            <a:ext cx="6909801" cy="4439546"/>
          </a:xfrm>
          <a:prstGeom prst="rect">
            <a:avLst/>
          </a:prstGeom>
        </p:spPr>
      </p:pic>
      <p:cxnSp>
        <p:nvCxnSpPr>
          <p:cNvPr id="29" name="Straight Connector 1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DAB1A-29D6-3892-6C15-112FAF637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59485" y="2198914"/>
                <a:ext cx="4137933" cy="3670180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/>
                  <a:t> decay amplitude built as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(dominant)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/>
                  <a:t> resonance near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threshold caused by discrepancy for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mass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If two states, 1/2, 3/2,</a:t>
                </a:r>
                <a:br>
                  <a:rPr lang="en-US"/>
                </a:br>
                <a:r>
                  <a:rPr lang="en-US"/>
                  <a:t>they cannot be resolved.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DAB1A-29D6-3892-6C15-112FAF637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59485" y="2198914"/>
                <a:ext cx="4137933" cy="3670180"/>
              </a:xfrm>
              <a:blipFill>
                <a:blip r:embed="rId3"/>
                <a:stretch>
                  <a:fillRect l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4BF506-D621-8B9E-8E9C-08ADDD9F982B}"/>
                  </a:ext>
                </a:extLst>
              </p:cNvPr>
              <p:cNvSpPr txBox="1"/>
              <p:nvPr/>
            </p:nvSpPr>
            <p:spPr>
              <a:xfrm>
                <a:off x="1670413" y="674937"/>
                <a:ext cx="1665732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4BF506-D621-8B9E-8E9C-08ADDD9F9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413" y="674937"/>
                <a:ext cx="1665732" cy="382028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D8B807F-B7D9-C805-7814-4476210152E9}"/>
              </a:ext>
            </a:extLst>
          </p:cNvPr>
          <p:cNvSpPr txBox="1"/>
          <p:nvPr/>
        </p:nvSpPr>
        <p:spPr>
          <a:xfrm>
            <a:off x="5166360" y="926160"/>
            <a:ext cx="237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5"/>
              </a:rPr>
              <a:t>[LHCb, </a:t>
            </a:r>
            <a:r>
              <a:rPr lang="en-US" sz="1100" err="1">
                <a:hlinkClick r:id="rId5"/>
              </a:rPr>
              <a:t>Sci.Bull</a:t>
            </a:r>
            <a:r>
              <a:rPr lang="en-US" sz="1100">
                <a:hlinkClick r:id="rId5"/>
              </a:rPr>
              <a:t>. 66 (2021) 1278-1287]</a:t>
            </a:r>
            <a:endParaRPr lang="en-US" sz="11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9F6F8E7-BA94-313B-3501-47CD4A0E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D8C6AD1-37BF-CD08-2991-8C1505F2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129742-82A4-FDD8-F37C-0F4A242A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85758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Rectangle 103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1" name="Rectangle 103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32" name="Straight Connector 103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ltra realistic, cinematic picture of group of scientists at Large hadron collider emotionally debate">
            <a:extLst>
              <a:ext uri="{FF2B5EF4-FFF2-40B4-BE49-F238E27FC236}">
                <a16:creationId xmlns:a16="http://schemas.microsoft.com/office/drawing/2014/main" id="{E92A7C3F-9AFD-91AB-EE7B-0FC1A92AC2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3" name="Straight Connector 1036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" name="Title 1">
            <a:extLst>
              <a:ext uri="{FF2B5EF4-FFF2-40B4-BE49-F238E27FC236}">
                <a16:creationId xmlns:a16="http://schemas.microsoft.com/office/drawing/2014/main" id="{ECE5D6F3-3978-D8B5-0F86-ABC827C1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LHCb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5" name="Text Placeholder 3">
                <a:extLst>
                  <a:ext uri="{FF2B5EF4-FFF2-40B4-BE49-F238E27FC236}">
                    <a16:creationId xmlns:a16="http://schemas.microsoft.com/office/drawing/2014/main" id="{727AAAF9-EB0F-0B7A-4C60-1A064654F1B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 vert="horz" lIns="0" tIns="45720" rIns="0" bIns="45720" rtlCol="0">
                <a:normAutofit lnSpcReduction="10000"/>
              </a:bodyPr>
              <a:lstStyle/>
              <a:p>
                <a:r>
                  <a:rPr lang="en-US"/>
                  <a:t>1630 </a:t>
                </a:r>
                <a:r>
                  <a:rPr lang="en-US">
                    <a:solidFill>
                      <a:schemeClr val="tx1"/>
                    </a:solidFill>
                  </a:rPr>
                  <a:t>members (1118 authors)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96 institutes (21 countries)</a:t>
                </a:r>
              </a:p>
              <a:p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>
                    <a:solidFill>
                      <a:schemeClr val="tx1"/>
                    </a:solidFill>
                  </a:rPr>
                  <a:t>An experiment on LHC (symmetric </a:t>
                </a:r>
                <a:r>
                  <a:rPr lang="en-US" b="1">
                    <a:solidFill>
                      <a:schemeClr val="tx1"/>
                    </a:solidFill>
                  </a:rPr>
                  <a:t>pp collision</a:t>
                </a:r>
                <a:r>
                  <a:rPr lang="en-US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Forward spectrometer: 2 &lt; η &lt; 5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Excellent vertex reconstruction, track reconstruction, particle identification</a:t>
                </a:r>
              </a:p>
              <a:p>
                <a:r>
                  <a:rPr lang="en-US">
                    <a:solidFill>
                      <a:schemeClr val="tx1"/>
                    </a:solidFill>
                    <a:hlinkClick r:id="rId3"/>
                  </a:rPr>
                  <a:t>[LHCb proposal]</a:t>
                </a:r>
                <a:r>
                  <a:rPr lang="en-US">
                    <a:solidFill>
                      <a:schemeClr val="tx1"/>
                    </a:solidFill>
                    <a:hlinkClick r:id="rId4"/>
                  </a:rPr>
                  <a:t>, [Perform. paper]</a:t>
                </a:r>
                <a:endParaRPr lang="en-US">
                  <a:solidFill>
                    <a:schemeClr val="tx1"/>
                  </a:solidFill>
                </a:endParaRPr>
              </a:p>
              <a:p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>
                    <a:solidFill>
                      <a:schemeClr val="tx1"/>
                    </a:solidFill>
                  </a:rPr>
                  <a:t>High statistics: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fb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fb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(Run-1+2)</a:t>
                </a:r>
              </a:p>
              <a:p>
                <a:r>
                  <a:rPr lang="en-US">
                    <a:solidFill>
                      <a:schemeClr val="tx1"/>
                    </a:solidFill>
                    <a:hlinkClick r:id="rId5"/>
                  </a:rPr>
                  <a:t>Upgrade I</a:t>
                </a:r>
                <a:r>
                  <a:rPr lang="en-US">
                    <a:solidFill>
                      <a:schemeClr val="tx1"/>
                    </a:solidFill>
                  </a:rPr>
                  <a:t> is finished, currently taking data (Run3)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</a:rPr>
                          <m:t>fb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is expected by 2032</a:t>
                </a:r>
              </a:p>
              <a:p>
                <a:endParaRPr lang="en-US">
                  <a:solidFill>
                    <a:schemeClr val="tx1"/>
                  </a:solidFill>
                </a:endParaRPr>
              </a:p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5" name="Text Placeholder 3">
                <a:extLst>
                  <a:ext uri="{FF2B5EF4-FFF2-40B4-BE49-F238E27FC236}">
                    <a16:creationId xmlns:a16="http://schemas.microsoft.com/office/drawing/2014/main" id="{727AAAF9-EB0F-0B7A-4C60-1A064654F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6"/>
                <a:stretch>
                  <a:fillRect l="-1152" t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6" name="Rectangle 1038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7" name="Rectangle 1040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AC7A0-1B12-E389-D2E3-B7C07DF4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1D09C-D052-89A0-EC0E-6E422A5A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51355-796D-6C81-7199-804FDAAB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3061882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EF6946A-E369-5874-57CB-8A6AD1E3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Strange Partner-II*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17366-750E-B888-F18A-2B7C4E9E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822562"/>
            <a:ext cx="5451627" cy="4892834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98520E1-8C25-99D2-1959-DE529A04B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Prominent peak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/>
                  <a:t> threshold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0.8±0.7 MeV above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2.9±0.7 MeV above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/>
              </a:p>
              <a:p>
                <a:endParaRPr lang="en-US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is preferred</a:t>
                </a:r>
              </a:p>
              <a:p>
                <a:endParaRPr lang="en-US"/>
              </a:p>
              <a:p>
                <a:r>
                  <a:rPr lang="en-US"/>
                  <a:t>Aligned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molecule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98520E1-8C25-99D2-1959-DE529A04B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3"/>
                <a:stretch>
                  <a:fillRect l="-2854" t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790080-44D4-B4DC-CAE3-D238DC70B9BB}"/>
                  </a:ext>
                </a:extLst>
              </p:cNvPr>
              <p:cNvSpPr txBox="1"/>
              <p:nvPr/>
            </p:nvSpPr>
            <p:spPr>
              <a:xfrm>
                <a:off x="1624693" y="523684"/>
                <a:ext cx="16657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̅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790080-44D4-B4DC-CAE3-D238DC70B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93" y="523684"/>
                <a:ext cx="1665732" cy="369332"/>
              </a:xfrm>
              <a:prstGeom prst="rect">
                <a:avLst/>
              </a:prstGeom>
              <a:blipFill>
                <a:blip r:embed="rId4"/>
                <a:stretch>
                  <a:fillRect r="-1318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7CB4227-1DFB-170F-BCFA-191A84E775DB}"/>
              </a:ext>
            </a:extLst>
          </p:cNvPr>
          <p:cNvSpPr txBox="1"/>
          <p:nvPr/>
        </p:nvSpPr>
        <p:spPr>
          <a:xfrm>
            <a:off x="3657600" y="658515"/>
            <a:ext cx="22350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hlinkClick r:id="rId5"/>
              </a:rPr>
              <a:t>[LHCb, </a:t>
            </a:r>
            <a:r>
              <a:rPr lang="en-US" sz="1100" b="0" i="0" u="none" strike="noStrike">
                <a:solidFill>
                  <a:srgbClr val="0050B3"/>
                </a:solidFill>
                <a:effectLst/>
                <a:latin typeface="-apple-system"/>
                <a:hlinkClick r:id="rId5"/>
              </a:rPr>
              <a:t>2210.10346</a:t>
            </a:r>
            <a:r>
              <a:rPr lang="en-US" sz="1100" b="0" i="0">
                <a:effectLst/>
                <a:latin typeface="-apple-system"/>
                <a:hlinkClick r:id="rId5"/>
              </a:rPr>
              <a:t> </a:t>
            </a:r>
            <a:r>
              <a:rPr lang="en-US" sz="1100">
                <a:hlinkClick r:id="rId5"/>
              </a:rPr>
              <a:t>]</a:t>
            </a:r>
            <a:endParaRPr lang="en-US" sz="110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39A6ABA-048B-E6A7-61DC-278078D8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7968864-32AC-46DC-CF52-10B0C155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7590F72-5874-E72B-AE93-44454FBF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891123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3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33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371F1-CC9C-6C6A-9064-6ABBDBDE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LHCb Run3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and </a:t>
            </a:r>
            <a:r>
              <a:rPr lang="en-US" sz="4800">
                <a:solidFill>
                  <a:srgbClr val="FFFFFF"/>
                </a:solidFill>
              </a:rPr>
              <a:t>Outlook</a:t>
            </a:r>
            <a:endParaRPr lang="en-US"/>
          </a:p>
        </p:txBody>
      </p:sp>
      <p:pic>
        <p:nvPicPr>
          <p:cNvPr id="5" name="Picture 5" descr="A picture containing text, building, old, person&#10;&#10;Description automatically generated">
            <a:extLst>
              <a:ext uri="{FF2B5EF4-FFF2-40B4-BE49-F238E27FC236}">
                <a16:creationId xmlns:a16="http://schemas.microsoft.com/office/drawing/2014/main" id="{10277ADA-3598-6F72-DED3-E5DB5584F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5" t="5644" r="265" b="3477"/>
          <a:stretch/>
        </p:blipFill>
        <p:spPr>
          <a:xfrm>
            <a:off x="4648917" y="1211"/>
            <a:ext cx="7539578" cy="6863639"/>
          </a:xfrm>
          <a:prstGeom prst="rect">
            <a:avLst/>
          </a:prstGeom>
        </p:spPr>
      </p:pic>
      <p:sp>
        <p:nvSpPr>
          <p:cNvPr id="47" name="Rectangle 35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E6A9E-C92A-A111-E1A6-4F78DFE3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D8AC4-1017-DD6B-88FB-66C29FA5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DE8E2-D86E-D657-992D-B93396FA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2A76C-20F2-6B58-D392-283E1F34BDC4}"/>
              </a:ext>
            </a:extLst>
          </p:cNvPr>
          <p:cNvSpPr txBox="1"/>
          <p:nvPr/>
        </p:nvSpPr>
        <p:spPr>
          <a:xfrm>
            <a:off x="4616755" y="0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[Midjourney 2023, MM]</a:t>
            </a:r>
          </a:p>
        </p:txBody>
      </p:sp>
    </p:spTree>
    <p:extLst>
      <p:ext uri="{BB962C8B-B14F-4D97-AF65-F5344CB8AC3E}">
        <p14:creationId xmlns:p14="http://schemas.microsoft.com/office/powerpoint/2010/main" val="164581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15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530B9-88A7-9C5E-B813-3BFD2667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Planned schedule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34ACC-FAAF-28AB-B48E-E307E1744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9581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52" name="Straight Connector 17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19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21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F50279-5BD0-3DA7-E49B-8E8E8B4767D9}"/>
              </a:ext>
            </a:extLst>
          </p:cNvPr>
          <p:cNvCxnSpPr>
            <a:cxnSpLocks/>
          </p:cNvCxnSpPr>
          <p:nvPr/>
        </p:nvCxnSpPr>
        <p:spPr>
          <a:xfrm>
            <a:off x="5131251" y="547006"/>
            <a:ext cx="0" cy="3429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C5C1CB-53CF-34F0-B3CE-8B011F5DAC59}"/>
              </a:ext>
            </a:extLst>
          </p:cNvPr>
          <p:cNvSpPr txBox="1"/>
          <p:nvPr/>
        </p:nvSpPr>
        <p:spPr>
          <a:xfrm>
            <a:off x="5131251" y="422172"/>
            <a:ext cx="7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Today</a:t>
            </a: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C3E17CD-FE28-CDB5-671D-133433AD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6345" y="485775"/>
            <a:ext cx="500743" cy="50074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CD0F0-3DA2-CB86-28CA-F3752493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1D1AF-7685-532E-A223-19A7394F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AB77A-B261-F389-ED40-8FF7F2D0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8DE35-FF58-3EE6-0F6A-25778BB90567}"/>
              </a:ext>
            </a:extLst>
          </p:cNvPr>
          <p:cNvSpPr txBox="1"/>
          <p:nvPr/>
        </p:nvSpPr>
        <p:spPr>
          <a:xfrm>
            <a:off x="9466871" y="498389"/>
            <a:ext cx="2659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hlinkClick r:id="rId5"/>
              </a:rPr>
              <a:t>[W. Altmannshofer, F. Archilli, 2206.11331]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6507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28C7A-2C81-2EE3-9401-24768BE6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D9C3D-DA93-D240-92A0-ABBF8FAA1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/>
                  <a:t>QM</a:t>
                </a:r>
                <a:r>
                  <a:rPr lang="en-US"/>
                  <a:t> states and molecular </a:t>
                </a:r>
                <a:r>
                  <a:rPr lang="en-US" b="1"/>
                  <a:t>components</a:t>
                </a:r>
                <a:r>
                  <a:rPr lang="en-US"/>
                  <a:t> are closely connected: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QM state may look like a pure molecule when appear in a vicinity of the S-wave hadron-hadron threshold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/>
                  <a:t> </a:t>
                </a:r>
                <a:r>
                  <a:rPr lang="en-US" b="1"/>
                  <a:t>tetraquarks</a:t>
                </a:r>
                <a:r>
                  <a:rPr lang="en-US"/>
                  <a:t> is a new class of hadrons: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 is almost stable,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𝑏𝑏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/>
                  <a:t> decays weakly,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/>
                  <a:t> could be the seen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resonance.</a:t>
                </a:r>
                <a:endParaRPr lang="en-US" i="1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/>
                  <a:t> There might be a chance to observe stable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1"/>
                  <a:t>Pentaquarks</a:t>
                </a:r>
                <a:r>
                  <a:rPr lang="en-US"/>
                  <a:t> appearance is consistent with pure molecules. </a:t>
                </a:r>
                <a:br>
                  <a:rPr lang="en-US"/>
                </a:br>
                <a:r>
                  <a:rPr lang="en-US"/>
                  <a:t>New states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/>
                  <a:t> could be SU(3) partners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 states.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D9C3D-DA93-D240-92A0-ABBF8FAA1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5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CA7B0-8A94-C642-634D-71F4FCD9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33B7-ACB7-78B4-8D67-49ED3FDD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5B8E4-A345-3A9D-BBBB-E534A817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5D26F-D3FF-F673-2036-1A4D8E74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the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62650-DB33-2B30-CF68-3D08E42B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14801-F214-A469-EEBD-BEC221F2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E3547-4074-1A25-D876-A5324C55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2740035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11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6AF49-600A-F0D1-E3CF-7971EE7F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More references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E27FD9-6AC2-EDE1-DAA3-D52F3E770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648" y="640081"/>
            <a:ext cx="3842016" cy="5314406"/>
          </a:xfrm>
          <a:prstGeom prst="rect">
            <a:avLst/>
          </a:prstGeom>
        </p:spPr>
      </p:pic>
      <p:cxnSp>
        <p:nvCxnSpPr>
          <p:cNvPr id="45" name="Straight Connector 13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615FE58D-8848-AE67-F7FF-9CA18AB9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5242C-9881-13A9-4C8A-03139FC88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792E3-425F-76AD-DA26-72315F53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B94CF-D5D6-CDE2-297D-81E14E5A8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</p:spTree>
    <p:extLst>
      <p:ext uri="{BB962C8B-B14F-4D97-AF65-F5344CB8AC3E}">
        <p14:creationId xmlns:p14="http://schemas.microsoft.com/office/powerpoint/2010/main" val="167465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0D930-A0ED-6962-AB08-F47D9D1B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a typeface="Calibri Light"/>
                <a:cs typeface="Calibri Light"/>
              </a:rPr>
              <a:t>QCD variety</a:t>
            </a: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5" name="Picture 5" descr="A picture containing text, drawing, colorful&#10;&#10;Description automatically generated">
            <a:extLst>
              <a:ext uri="{FF2B5EF4-FFF2-40B4-BE49-F238E27FC236}">
                <a16:creationId xmlns:a16="http://schemas.microsoft.com/office/drawing/2014/main" id="{5EF4460E-1F69-D265-A6AC-49C9D353A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127" r="-1" b="22886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E2ADE-83E8-2445-8F2C-0A0BEDAB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2DFD-0A4E-791D-ABCB-B3D74A34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F39B8-09FF-2583-A9F0-04F00D53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23585-BD45-2FF4-1960-ED68C64201FB}"/>
              </a:ext>
            </a:extLst>
          </p:cNvPr>
          <p:cNvSpPr txBox="1"/>
          <p:nvPr/>
        </p:nvSpPr>
        <p:spPr>
          <a:xfrm>
            <a:off x="4616755" y="0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[Midjourney 2023, MM]</a:t>
            </a:r>
          </a:p>
        </p:txBody>
      </p:sp>
    </p:spTree>
    <p:extLst>
      <p:ext uri="{BB962C8B-B14F-4D97-AF65-F5344CB8AC3E}">
        <p14:creationId xmlns:p14="http://schemas.microsoft.com/office/powerpoint/2010/main" val="157535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41A76-2F1B-8FD5-F088-E80CEFC3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configurations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A63DBB-3D41-85D7-37E4-415100A39A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Conventional Quark Model: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Bigger Quark Model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𝑞𝑞𝑞𝑞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…</m:t>
                        </m:r>
                      </m:e>
                    </m:d>
                  </m:oMath>
                </a14:m>
                <a:endParaRPr lang="en-US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endParaRPr lang="en-US"/>
              </a:p>
              <a:p>
                <a:r>
                  <a:rPr lang="en-US"/>
                  <a:t>Conventional Hadronic Molecules = Nuclei: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Heavy-Flavor Hadronic Molecules: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𝑄𝑞𝑞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𝑄𝑞𝑞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, …</a:t>
                </a:r>
              </a:p>
              <a:p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Admixed Molecules: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Hybrids: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Glueballs: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A63DBB-3D41-85D7-37E4-415100A39A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CD0273-DD68-A513-1D7D-923CC87F3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39" y="5249201"/>
            <a:ext cx="727022" cy="716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BA98E-039A-B4ED-12C5-28E412F6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883" y="4767126"/>
            <a:ext cx="727022" cy="69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5B88C-3404-4E7B-C1B0-7A01D7F04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029" y="3040474"/>
            <a:ext cx="1181752" cy="625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3701D-A3A0-F12F-B799-6BDB09C5D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197" y="1749511"/>
            <a:ext cx="604400" cy="5867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565A6-7845-8BA7-4AF9-B5E8A6BAA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980" y="1764317"/>
            <a:ext cx="578559" cy="557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6FBBC5-601B-65F3-8582-432911067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628" y="2392153"/>
            <a:ext cx="607470" cy="5867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82E03EA-557B-A8FC-C496-AA2C6FE1A1F0}"/>
              </a:ext>
            </a:extLst>
          </p:cNvPr>
          <p:cNvGrpSpPr/>
          <p:nvPr/>
        </p:nvGrpSpPr>
        <p:grpSpPr>
          <a:xfrm>
            <a:off x="9743586" y="1846350"/>
            <a:ext cx="1831276" cy="1595416"/>
            <a:chOff x="10053829" y="1833584"/>
            <a:chExt cx="1831276" cy="1595416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2D8457E-37CB-9728-CA80-4D4B38C7A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53829" y="1833584"/>
              <a:ext cx="1831276" cy="144164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FA242E-AAC8-5DB2-2D32-B3C2E49A4852}"/>
                </a:ext>
              </a:extLst>
            </p:cNvPr>
            <p:cNvSpPr txBox="1"/>
            <p:nvPr/>
          </p:nvSpPr>
          <p:spPr>
            <a:xfrm>
              <a:off x="10457476" y="3121223"/>
              <a:ext cx="1099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+ excitations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55A7DAC-6B18-3363-D8E9-BD1454285EA5}"/>
              </a:ext>
            </a:extLst>
          </p:cNvPr>
          <p:cNvSpPr txBox="1"/>
          <p:nvPr/>
        </p:nvSpPr>
        <p:spPr>
          <a:xfrm>
            <a:off x="8792936" y="3666275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+ nuclei chart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2B2890-4CAA-27B7-A5EB-30DB61F7BD3E}"/>
              </a:ext>
            </a:extLst>
          </p:cNvPr>
          <p:cNvGrpSpPr/>
          <p:nvPr/>
        </p:nvGrpSpPr>
        <p:grpSpPr>
          <a:xfrm>
            <a:off x="7405527" y="5249201"/>
            <a:ext cx="3750153" cy="1034708"/>
            <a:chOff x="8286725" y="5249201"/>
            <a:chExt cx="3750153" cy="10347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501EFB-3362-9180-A12F-0F891F17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6725" y="5249201"/>
              <a:ext cx="3750153" cy="10347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7A2B558-7D91-3EA3-1EAA-72417A864534}"/>
                    </a:ext>
                  </a:extLst>
                </p:cNvPr>
                <p:cNvSpPr txBox="1"/>
                <p:nvPr/>
              </p:nvSpPr>
              <p:spPr>
                <a:xfrm>
                  <a:off x="10539276" y="5256931"/>
                  <a:ext cx="149760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7A2B558-7D91-3EA3-1EAA-72417A86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9276" y="5256931"/>
                  <a:ext cx="1497602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99EBE4-2465-9412-EB96-456B97739EC0}"/>
              </a:ext>
            </a:extLst>
          </p:cNvPr>
          <p:cNvGrpSpPr/>
          <p:nvPr/>
        </p:nvGrpSpPr>
        <p:grpSpPr>
          <a:xfrm>
            <a:off x="5560745" y="4386748"/>
            <a:ext cx="1425600" cy="1563763"/>
            <a:chOff x="6676606" y="4425128"/>
            <a:chExt cx="1425600" cy="15637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2B21F8-439A-07A1-BCAB-0C0A00A1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76606" y="4592227"/>
              <a:ext cx="1425600" cy="13966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1ED1F1D-AA6D-47C3-BD17-55DF57BA407B}"/>
                    </a:ext>
                  </a:extLst>
                </p:cNvPr>
                <p:cNvSpPr txBox="1"/>
                <p:nvPr/>
              </p:nvSpPr>
              <p:spPr>
                <a:xfrm>
                  <a:off x="7249331" y="4425128"/>
                  <a:ext cx="821250" cy="2160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−+</m:t>
                            </m:r>
                          </m:sup>
                        </m:sSup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1ED1F1D-AA6D-47C3-BD17-55DF57BA40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331" y="4425128"/>
                  <a:ext cx="821250" cy="216085"/>
                </a:xfrm>
                <a:prstGeom prst="rect">
                  <a:avLst/>
                </a:prstGeom>
                <a:blipFill>
                  <a:blip r:embed="rId14"/>
                  <a:stretch>
                    <a:fillRect l="-5926" t="-2857" r="-74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>
            <a:hlinkClick r:id="rId15"/>
            <a:extLst>
              <a:ext uri="{FF2B5EF4-FFF2-40B4-BE49-F238E27FC236}">
                <a16:creationId xmlns:a16="http://schemas.microsoft.com/office/drawing/2014/main" id="{EDF6D3B2-9A56-462C-7BCF-1D28E1165583}"/>
              </a:ext>
            </a:extLst>
          </p:cNvPr>
          <p:cNvSpPr txBox="1"/>
          <p:nvPr/>
        </p:nvSpPr>
        <p:spPr>
          <a:xfrm>
            <a:off x="5638197" y="5884411"/>
            <a:ext cx="154830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15"/>
              </a:rPr>
              <a:t>[P.Haas, HADRON2023]</a:t>
            </a:r>
            <a:endParaRPr lang="en-US" sz="11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[D. </a:t>
            </a:r>
            <a:r>
              <a:rPr lang="en-US" sz="1100" err="1">
                <a:solidFill>
                  <a:schemeClr val="bg2">
                    <a:lumMod val="50000"/>
                  </a:schemeClr>
                </a:solidFill>
              </a:rPr>
              <a:t>Spülbeck</a:t>
            </a:r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, B3 / 194]</a:t>
            </a:r>
          </a:p>
        </p:txBody>
      </p:sp>
      <p:sp>
        <p:nvSpPr>
          <p:cNvPr id="42" name="TextBox 41">
            <a:hlinkClick r:id="rId15"/>
            <a:extLst>
              <a:ext uri="{FF2B5EF4-FFF2-40B4-BE49-F238E27FC236}">
                <a16:creationId xmlns:a16="http://schemas.microsoft.com/office/drawing/2014/main" id="{513FC965-2D1B-6410-E6A7-A002CFC5C11F}"/>
              </a:ext>
            </a:extLst>
          </p:cNvPr>
          <p:cNvSpPr txBox="1"/>
          <p:nvPr/>
        </p:nvSpPr>
        <p:spPr>
          <a:xfrm>
            <a:off x="8658225" y="5095022"/>
            <a:ext cx="24364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16"/>
              </a:rPr>
              <a:t>[BESIII data]</a:t>
            </a:r>
            <a:endParaRPr lang="en-US" sz="11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4541-4FAB-5DE7-AB28-A6CA058C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11CA5C-9549-878E-9418-194834E3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A7A25-56B5-B8AA-B9B4-B4803B92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hlinkClick r:id="rId15"/>
            <a:extLst>
              <a:ext uri="{FF2B5EF4-FFF2-40B4-BE49-F238E27FC236}">
                <a16:creationId xmlns:a16="http://schemas.microsoft.com/office/drawing/2014/main" id="{EC424002-1037-E8E4-AB3D-EBA3457275DE}"/>
              </a:ext>
            </a:extLst>
          </p:cNvPr>
          <p:cNvSpPr txBox="1"/>
          <p:nvPr/>
        </p:nvSpPr>
        <p:spPr>
          <a:xfrm>
            <a:off x="7772400" y="5461377"/>
            <a:ext cx="24364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17"/>
              </a:rPr>
              <a:t>[JPAC analysis]</a:t>
            </a:r>
            <a:endParaRPr lang="en-US" sz="11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hlinkClick r:id="rId15"/>
            <a:extLst>
              <a:ext uri="{FF2B5EF4-FFF2-40B4-BE49-F238E27FC236}">
                <a16:creationId xmlns:a16="http://schemas.microsoft.com/office/drawing/2014/main" id="{B681822F-15E8-2B2F-A1E1-8BAF64047483}"/>
              </a:ext>
            </a:extLst>
          </p:cNvPr>
          <p:cNvSpPr txBox="1"/>
          <p:nvPr/>
        </p:nvSpPr>
        <p:spPr>
          <a:xfrm>
            <a:off x="7772400" y="5294663"/>
            <a:ext cx="24364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18"/>
              </a:rPr>
              <a:t>[B-G analysis]</a:t>
            </a:r>
            <a:endParaRPr lang="en-US" sz="11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0D635-D244-B00C-73CE-3017FDD75211}"/>
              </a:ext>
            </a:extLst>
          </p:cNvPr>
          <p:cNvSpPr txBox="1"/>
          <p:nvPr/>
        </p:nvSpPr>
        <p:spPr>
          <a:xfrm>
            <a:off x="10679615" y="5766555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Solution 1</a:t>
            </a:r>
          </a:p>
          <a:p>
            <a:r>
              <a:rPr lang="en-US" sz="600">
                <a:solidFill>
                  <a:srgbClr val="FF0000"/>
                </a:solidFill>
              </a:rPr>
              <a:t>Solution 2</a:t>
            </a:r>
          </a:p>
        </p:txBody>
      </p:sp>
    </p:spTree>
    <p:extLst>
      <p:ext uri="{BB962C8B-B14F-4D97-AF65-F5344CB8AC3E}">
        <p14:creationId xmlns:p14="http://schemas.microsoft.com/office/powerpoint/2010/main" val="93626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465F6A-738C-E354-9676-3309D0A8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QM states and thresholds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6C5B6B6-774A-CE2A-29FD-EB9FA7EF9C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solidFill>
                      <a:schemeClr val="tx1"/>
                    </a:solidFill>
                  </a:rPr>
                  <a:t>Most of hadrons are not isolated: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near hadron-hadron threshold,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e.g.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hadronic states are </a:t>
                </a:r>
                <a:r>
                  <a:rPr lang="en-US" b="1">
                    <a:solidFill>
                      <a:schemeClr val="tx1"/>
                    </a:solidFill>
                  </a:rPr>
                  <a:t>coupled</a:t>
                </a:r>
                <a:r>
                  <a:rPr lang="en-US">
                    <a:solidFill>
                      <a:schemeClr val="tx1"/>
                    </a:solidFill>
                  </a:rPr>
                  <a:t> to hadron-hadron continuum</a:t>
                </a:r>
              </a:p>
              <a:p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 b="1">
                    <a:solidFill>
                      <a:schemeClr val="tx1"/>
                    </a:solidFill>
                  </a:rPr>
                  <a:t>Molecule component</a:t>
                </a:r>
                <a:r>
                  <a:rPr lang="en-US">
                    <a:solidFill>
                      <a:schemeClr val="tx1"/>
                    </a:solidFill>
                  </a:rPr>
                  <a:t>: </a:t>
                </a:r>
                <a:br>
                  <a:rPr lang="en-US">
                    <a:solidFill>
                      <a:schemeClr val="tx1"/>
                    </a:solidFill>
                  </a:rPr>
                </a:br>
                <a:r>
                  <a:rPr lang="en-US">
                    <a:solidFill>
                      <a:schemeClr val="tx1"/>
                    </a:solidFill>
                  </a:rPr>
                  <a:t>a part of the state wave function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6C5B6B6-774A-CE2A-29FD-EB9FA7EF9C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2"/>
                <a:stretch>
                  <a:fillRect l="-1308" t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D39CE4-BD22-8AE8-2895-72F74E5F5087}"/>
              </a:ext>
            </a:extLst>
          </p:cNvPr>
          <p:cNvGrpSpPr/>
          <p:nvPr/>
        </p:nvGrpSpPr>
        <p:grpSpPr>
          <a:xfrm>
            <a:off x="643192" y="523711"/>
            <a:ext cx="5451627" cy="5239386"/>
            <a:chOff x="643192" y="523711"/>
            <a:chExt cx="5451627" cy="52393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03717B-C8BD-D74B-2C6C-1DB349ED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192" y="774861"/>
              <a:ext cx="5451627" cy="4988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B6FE52-22CA-516E-2108-CAC4A8123E80}"/>
                </a:ext>
              </a:extLst>
            </p:cNvPr>
            <p:cNvSpPr txBox="1"/>
            <p:nvPr/>
          </p:nvSpPr>
          <p:spPr>
            <a:xfrm>
              <a:off x="1077686" y="523711"/>
              <a:ext cx="3596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An example: charmonium spectrum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95D3F-2E07-0B63-9DA7-88FC2E07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0DDC4-0707-B2E2-405A-A4C0DC8C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1C4A6-BB06-5791-BE1A-FBDAF6E0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1EB49-6358-D7F3-95E6-1CDC21FBC630}"/>
              </a:ext>
            </a:extLst>
          </p:cNvPr>
          <p:cNvSpPr txBox="1"/>
          <p:nvPr/>
        </p:nvSpPr>
        <p:spPr>
          <a:xfrm>
            <a:off x="0" y="83329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4"/>
              </a:rPr>
              <a:t>[</a:t>
            </a:r>
            <a:r>
              <a:rPr lang="en-US" sz="1100" err="1">
                <a:solidFill>
                  <a:schemeClr val="bg2">
                    <a:lumMod val="50000"/>
                  </a:schemeClr>
                </a:solidFill>
                <a:hlinkClick r:id="rId4"/>
              </a:rPr>
              <a:t>A.Nefediev</a:t>
            </a:r>
            <a:r>
              <a:rPr lang="en-US" sz="1100">
                <a:solidFill>
                  <a:schemeClr val="bg2">
                    <a:lumMod val="50000"/>
                  </a:schemeClr>
                </a:solidFill>
                <a:hlinkClick r:id="rId4"/>
              </a:rPr>
              <a:t> talk, MIAPbP2023]</a:t>
            </a:r>
            <a:endParaRPr lang="en-US" sz="11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4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1BF9-F57D-F5A0-8B87-179B98BE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molecule is often a good model</a:t>
            </a:r>
          </a:p>
        </p:txBody>
      </p:sp>
      <p:pic>
        <p:nvPicPr>
          <p:cNvPr id="15" name="Content Placeholder 14" descr="A graph of a graph of a graph of a graph of a graph of a graph of a graph of a graph of a graph of a graph of a graph of a graph of a graph of&#10;&#10;Description automatically generated with low confidence">
            <a:extLst>
              <a:ext uri="{FF2B5EF4-FFF2-40B4-BE49-F238E27FC236}">
                <a16:creationId xmlns:a16="http://schemas.microsoft.com/office/drawing/2014/main" id="{12EF9657-4F50-955B-733E-529D78BB9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43" y="1846263"/>
            <a:ext cx="8004346" cy="35386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5EF5DE-9D33-2942-6BC2-509E9D3F626B}"/>
                  </a:ext>
                </a:extLst>
              </p:cNvPr>
              <p:cNvSpPr txBox="1"/>
              <p:nvPr/>
            </p:nvSpPr>
            <p:spPr>
              <a:xfrm>
                <a:off x="1445495" y="5422149"/>
                <a:ext cx="779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Transition: </a:t>
                </a:r>
                <a:r>
                  <a:rPr lang="en-US" b="1">
                    <a:solidFill>
                      <a:srgbClr val="FF0000"/>
                    </a:solidFill>
                  </a:rPr>
                  <a:t>bound state</a:t>
                </a:r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</a:t>
                </a:r>
                <a:r>
                  <a:rPr lang="en-US" b="1">
                    <a:solidFill>
                      <a:srgbClr val="FF0000"/>
                    </a:solidFill>
                  </a:rPr>
                  <a:t>virtual state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</a:t>
                </a:r>
                <a:r>
                  <a:rPr lang="en-US" b="1">
                    <a:solidFill>
                      <a:srgbClr val="FF0000"/>
                    </a:solidFill>
                  </a:rPr>
                  <a:t>resonance</a:t>
                </a:r>
                <a:r>
                  <a:rPr lang="en-US" b="1"/>
                  <a:t>. </a:t>
                </a:r>
                <a:r>
                  <a:rPr lang="en-US"/>
                  <a:t>No fundamental difference</a:t>
                </a:r>
              </a:p>
              <a:p>
                <a:r>
                  <a:rPr lang="en-US"/>
                  <a:t>The state is mostly </a:t>
                </a:r>
                <a:r>
                  <a:rPr lang="en-US" b="1"/>
                  <a:t>molecular</a:t>
                </a:r>
                <a:r>
                  <a:rPr lang="en-US"/>
                  <a:t> in vicinity of the threshold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5EF5DE-9D33-2942-6BC2-509E9D3F6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95" y="5422149"/>
                <a:ext cx="7790915" cy="646331"/>
              </a:xfrm>
              <a:prstGeom prst="rect">
                <a:avLst/>
              </a:prstGeom>
              <a:blipFill>
                <a:blip r:embed="rId3"/>
                <a:stretch>
                  <a:fillRect l="-62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38737-4346-BF9B-B20B-4C243B06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62C82-9AD6-4C1D-1F19-4F7461D2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6B75-EB34-E3EB-EBB1-4C7F084D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0EE14-872C-EEE9-AF2D-B64366A5E9B3}"/>
              </a:ext>
            </a:extLst>
          </p:cNvPr>
          <p:cNvSpPr txBox="1"/>
          <p:nvPr/>
        </p:nvSpPr>
        <p:spPr>
          <a:xfrm>
            <a:off x="10117667" y="6021913"/>
            <a:ext cx="1527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hlinkClick r:id="rId4"/>
              </a:rPr>
              <a:t>[GitHub/</a:t>
            </a:r>
            <a:r>
              <a:rPr lang="en-US" sz="1100" err="1">
                <a:hlinkClick r:id="rId4"/>
              </a:rPr>
              <a:t>mmikhasenko</a:t>
            </a:r>
            <a:r>
              <a:rPr lang="en-US" sz="1100">
                <a:hlinkClick r:id="rId4"/>
              </a:rPr>
              <a:t>]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365838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E2881-8B07-7327-2683-003E04FF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ea typeface="Calibri Light"/>
                <a:cs typeface="Calibri Light"/>
              </a:rPr>
              <a:t>Tetraquarks</a:t>
            </a: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4" name="Picture 4" descr="A picture containing text, invertebrate&#10;&#10;Description automatically generated">
            <a:extLst>
              <a:ext uri="{FF2B5EF4-FFF2-40B4-BE49-F238E27FC236}">
                <a16:creationId xmlns:a16="http://schemas.microsoft.com/office/drawing/2014/main" id="{96C76A12-7203-8E78-0FAB-A94078B14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47" r="2" b="748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E6797-0B7C-D97C-D105-71D23BC0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B6C29-DCD5-CC77-3807-A9467762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03BF-8F9A-CC6F-E217-59A5E281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10DA-C4DF-04D7-9F21-91C774460F75}"/>
              </a:ext>
            </a:extLst>
          </p:cNvPr>
          <p:cNvSpPr txBox="1"/>
          <p:nvPr/>
        </p:nvSpPr>
        <p:spPr>
          <a:xfrm>
            <a:off x="4616755" y="0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[Midjourney 2023, MM]</a:t>
            </a:r>
          </a:p>
        </p:txBody>
      </p:sp>
    </p:spTree>
    <p:extLst>
      <p:ext uri="{BB962C8B-B14F-4D97-AF65-F5344CB8AC3E}">
        <p14:creationId xmlns:p14="http://schemas.microsoft.com/office/powerpoint/2010/main" val="320749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98B8F0-AD7C-0827-149D-FF78D1E25D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98B8F0-AD7C-0827-149D-FF78D1E25D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  <a:blipFill>
                <a:blip r:embed="rId2"/>
                <a:stretch>
                  <a:fillRect l="-5470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27DD24F9-6789-B487-82D3-5D903078D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Peak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 just below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∗+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threshold</a:t>
                </a:r>
              </a:p>
              <a:p>
                <a:endParaRPr lang="en-US"/>
              </a:p>
              <a:p>
                <a:r>
                  <a:rPr lang="en-US"/>
                  <a:t>~190 signal events, high significance</a:t>
                </a:r>
              </a:p>
              <a:p>
                <a:endParaRPr lang="en-US"/>
              </a:p>
              <a:p>
                <a:r>
                  <a:rPr lang="en-US"/>
                  <a:t>Extremely narrow, ~300keV (resolution)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27DD24F9-6789-B487-82D3-5D903078D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3"/>
                <a:stretch>
                  <a:fillRect l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D1E9B35-4F7D-2D9A-F786-2C3C092D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950" y="1206272"/>
            <a:ext cx="5353050" cy="43148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FFD38C-AF39-7412-5CC6-587B0A421A18}"/>
              </a:ext>
            </a:extLst>
          </p:cNvPr>
          <p:cNvSpPr txBox="1"/>
          <p:nvPr/>
        </p:nvSpPr>
        <p:spPr>
          <a:xfrm>
            <a:off x="3629025" y="1140782"/>
            <a:ext cx="23227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100">
                <a:hlinkClick r:id="rId6"/>
              </a:rPr>
              <a:t>[LHCb, NP 18 (2022) 751-754]</a:t>
            </a:r>
            <a:endParaRPr lang="en-US" sz="11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331718-417C-4895-4734-139D1EFDE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656" y="5266132"/>
            <a:ext cx="4970689" cy="5099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6A44-0B34-B07C-8528-6A30E446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4EBA4-2AAA-ADEB-8B87-DE5D8C0B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D31C2-3DD3-9C32-11FF-C089C81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E2E96-3AEC-C17D-2DBE-E322C918488A}"/>
              </a:ext>
            </a:extLst>
          </p:cNvPr>
          <p:cNvSpPr txBox="1"/>
          <p:nvPr/>
        </p:nvSpPr>
        <p:spPr>
          <a:xfrm>
            <a:off x="3835400" y="1549949"/>
            <a:ext cx="7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BW fit</a:t>
            </a:r>
          </a:p>
        </p:txBody>
      </p:sp>
    </p:spTree>
    <p:extLst>
      <p:ext uri="{BB962C8B-B14F-4D97-AF65-F5344CB8AC3E}">
        <p14:creationId xmlns:p14="http://schemas.microsoft.com/office/powerpoint/2010/main" val="82080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98B8F0-AD7C-0827-149D-FF78D1E25D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Studies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98B8F0-AD7C-0827-149D-FF78D1E25D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1685" y="634946"/>
                <a:ext cx="5127171" cy="1450757"/>
              </a:xfrm>
              <a:blipFill>
                <a:blip r:embed="rId2"/>
                <a:stretch>
                  <a:fillRect l="-5470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27DD24F9-6789-B487-82D3-5D903078D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0"/>
                  <a:t>QN: </a:t>
                </a:r>
                <a:r>
                  <a:rPr lang="en-US" b="0" err="1"/>
                  <a:t>isoscalar</a:t>
                </a:r>
                <a:r>
                  <a:rPr lang="en-US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/>
                  <a:t>), axial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/>
                  <a:t>)</a:t>
                </a:r>
              </a:p>
              <a:p>
                <a:endParaRPr lang="en-US"/>
              </a:p>
              <a:p>
                <a:r>
                  <a:rPr lang="en-US"/>
                  <a:t>Coupled channel model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∗+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i="1">
                  <a:latin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Yields pole parameters: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b="1"/>
                  <a:t> Binding energy</a:t>
                </a:r>
                <a:r>
                  <a:rPr lang="en-US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−360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</m:t>
                        </m:r>
                      </m:sup>
                    </m:sSubSup>
                  </m:oMath>
                </a14:m>
                <a:r>
                  <a:rPr lang="en-US"/>
                  <a:t> keV</a:t>
                </a:r>
                <a:endParaRPr lang="en-US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b="1"/>
                  <a:t> Width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48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</m:t>
                        </m:r>
                      </m:sup>
                    </m:sSubSup>
                  </m:oMath>
                </a14:m>
                <a:r>
                  <a:rPr lang="en-US"/>
                  <a:t> keV</a:t>
                </a:r>
                <a:endParaRPr lang="en-US">
                  <a:solidFill>
                    <a:schemeClr val="tx1"/>
                  </a:solidFill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27DD24F9-6789-B487-82D3-5D903078D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684" y="2198914"/>
                <a:ext cx="5127172" cy="3670180"/>
              </a:xfrm>
              <a:blipFill>
                <a:blip r:embed="rId3"/>
                <a:stretch>
                  <a:fillRect l="-2735" t="-2159" b="-2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189F9F-964E-40A3-712E-E21C370EF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950" y="1206272"/>
            <a:ext cx="5353050" cy="436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13CFE-C564-10DA-2ECC-94226E3F593B}"/>
              </a:ext>
            </a:extLst>
          </p:cNvPr>
          <p:cNvSpPr txBox="1"/>
          <p:nvPr/>
        </p:nvSpPr>
        <p:spPr>
          <a:xfrm>
            <a:off x="4244448" y="1140782"/>
            <a:ext cx="1707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100">
                <a:hlinkClick r:id="rId6"/>
              </a:rPr>
              <a:t>[LHCb, NC 13 (2022) 3351]</a:t>
            </a:r>
            <a:endParaRPr lang="en-US" sz="11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A79F2-E87F-D08D-B1D5-BF34BE40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48194-CE66-89E7-7208-2EC4F962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587B2-310C-AE1E-1DA1-0CAFE907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Misha Mikhasenko "Exotic Hadrons"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DC988-112B-AD8E-04ED-BAC13A70D27A}"/>
              </a:ext>
            </a:extLst>
          </p:cNvPr>
          <p:cNvSpPr txBox="1"/>
          <p:nvPr/>
        </p:nvSpPr>
        <p:spPr>
          <a:xfrm>
            <a:off x="3835400" y="1549949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Default fit</a:t>
            </a:r>
          </a:p>
        </p:txBody>
      </p:sp>
    </p:spTree>
    <p:extLst>
      <p:ext uri="{BB962C8B-B14F-4D97-AF65-F5344CB8AC3E}">
        <p14:creationId xmlns:p14="http://schemas.microsoft.com/office/powerpoint/2010/main" val="37143734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Microsoft Office PowerPoint</Application>
  <PresentationFormat>Widescreen</PresentationFormat>
  <Slides>25</Slides>
  <Notes>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Retrospect</vt:lpstr>
      <vt:lpstr>Exotic Hadrons from LHCb</vt:lpstr>
      <vt:lpstr>LHCb experiment</vt:lpstr>
      <vt:lpstr>QCD variety</vt:lpstr>
      <vt:lpstr>Possible configurations of hadrons</vt:lpstr>
      <vt:lpstr>QM states and thresholds</vt:lpstr>
      <vt:lpstr>How molecule is often a good model</vt:lpstr>
      <vt:lpstr>Tetraquarks</vt:lpstr>
      <vt:lpstr>Observation of T_cc^+</vt:lpstr>
      <vt:lpstr>Studies of T_cc^+</vt:lpstr>
      <vt:lpstr>Effective range discussion</vt:lpstr>
      <vt:lpstr>Discussion on production</vt:lpstr>
      <vt:lpstr>New class of hadrons QQq ̅q ̅</vt:lpstr>
      <vt:lpstr>Resonance in D^- K^+</vt:lpstr>
      <vt:lpstr>Surprising enhancement at 2.9 GeV</vt:lpstr>
      <vt:lpstr>Pentaquarks</vt:lpstr>
      <vt:lpstr>Famous Pentaquarks</vt:lpstr>
      <vt:lpstr>A potential model</vt:lpstr>
      <vt:lpstr>Exploration of similar final states</vt:lpstr>
      <vt:lpstr>Strange Partner-I*</vt:lpstr>
      <vt:lpstr>Strange Partner-II*</vt:lpstr>
      <vt:lpstr>LHCb Run3 and Outlook</vt:lpstr>
      <vt:lpstr>Planned schedule</vt:lpstr>
      <vt:lpstr>Conclusion</vt:lpstr>
      <vt:lpstr>Thank you for the attention</vt:lpstr>
      <vt:lpstr>More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11</cp:revision>
  <cp:lastPrinted>2023-06-20T09:57:21Z</cp:lastPrinted>
  <dcterms:created xsi:type="dcterms:W3CDTF">2013-07-15T20:26:40Z</dcterms:created>
  <dcterms:modified xsi:type="dcterms:W3CDTF">2023-06-23T06:16:01Z</dcterms:modified>
</cp:coreProperties>
</file>