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518ce01f6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518ce01f6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were only decay channels with lambda considered?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508dea490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508dea490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53cd93155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53cd93155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53cd93155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53cd93155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518ce01f6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518ce01f6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why can sigma not decay to neutral sigma?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518ce01f6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518ce01f6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518ce01f6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518ce01f6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e4267333e2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e4267333e2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508dea490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508dea490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518ce01f63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518ce01f6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508dea490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508dea49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518ce01f6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518ce01f6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5222d539e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5222d539e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e4267333e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e4267333e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e4267333e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e4267333e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508dea490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508dea490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508dea490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508dea490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518ce01f6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518ce01f6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is scattering/slowing down/secondary protons a medium effect?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518ce01f6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518ce01f6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which ALICE study? There are a lot…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NLO solution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From HADES paper: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claims the presence of a negative phase shift in the p spin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singlet channel for  momenta larger than P  &gt; 600 MeV/c.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This translates into a repulsive core of the interaction at small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distances.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Relationship Id="rId4" Type="http://schemas.openxmlformats.org/officeDocument/2006/relationships/image" Target="../media/image2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1.png"/><Relationship Id="rId6" Type="http://schemas.openxmlformats.org/officeDocument/2006/relationships/image" Target="../media/image34.png"/><Relationship Id="rId7" Type="http://schemas.openxmlformats.org/officeDocument/2006/relationships/image" Target="../media/image3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png"/><Relationship Id="rId4" Type="http://schemas.openxmlformats.org/officeDocument/2006/relationships/hyperlink" Target="https://doi.org/10.1016/j.ppnp.2011.07.002" TargetMode="External"/><Relationship Id="rId5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Relationship Id="rId4" Type="http://schemas.openxmlformats.org/officeDocument/2006/relationships/image" Target="../media/image3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5.png"/><Relationship Id="rId8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Relationship Id="rId4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22.png"/><Relationship Id="rId5" Type="http://schemas.openxmlformats.org/officeDocument/2006/relationships/image" Target="../media/image24.png"/><Relationship Id="rId6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Relationship Id="rId6" Type="http://schemas.openxmlformats.org/officeDocument/2006/relationships/image" Target="../media/image14.jpg"/><Relationship Id="rId7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5325" y="3789923"/>
            <a:ext cx="3191300" cy="14434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The FAIR Phase-0 Hyperon Program at HADES</a:t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946000"/>
            <a:ext cx="8520600" cy="178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3163"/>
              <a:t>Jana Rieger</a:t>
            </a:r>
            <a:r>
              <a:rPr lang="de" sz="3163"/>
              <a:t> </a:t>
            </a:r>
            <a:endParaRPr sz="3163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3163"/>
              <a:t>Uppsala University</a:t>
            </a:r>
            <a:endParaRPr sz="3163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de" sz="2657"/>
              <a:t>for the HADES and PANDA@HADES</a:t>
            </a:r>
            <a:endParaRPr i="1" sz="2657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de" sz="2657"/>
              <a:t>Collaborations</a:t>
            </a:r>
            <a:endParaRPr i="1" sz="2657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657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June 23</a:t>
            </a:r>
            <a:r>
              <a:rPr baseline="30000" lang="de"/>
              <a:t>rd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MESON 2023</a:t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350" y="3789925"/>
            <a:ext cx="1624281" cy="135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Λ(1520) in p+p and p+Nb at 3.5 GeV beam energy</a:t>
            </a:r>
            <a:endParaRPr/>
          </a:p>
        </p:txBody>
      </p:sp>
      <p:sp>
        <p:nvSpPr>
          <p:cNvPr id="160" name="Google Shape;160;p22"/>
          <p:cNvSpPr txBox="1"/>
          <p:nvPr>
            <p:ph idx="1" type="body"/>
          </p:nvPr>
        </p:nvSpPr>
        <p:spPr>
          <a:xfrm>
            <a:off x="311700" y="1152475"/>
            <a:ext cx="3946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600"/>
              <a:t>In-medium effects on Λ(1520)</a:t>
            </a:r>
            <a:endParaRPr sz="1600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de" sz="1600"/>
              <a:t>Larger width than in free space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de" sz="1600"/>
              <a:t>Could be explained by πΣ*(1385) contribution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de" sz="1600"/>
              <a:t>Only accessible in medium</a:t>
            </a:r>
            <a:endParaRPr sz="1600"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200">
                <a:solidFill>
                  <a:srgbClr val="999999"/>
                </a:solidFill>
              </a:rPr>
              <a:t>Phys. Rev. C 73, 045213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de" sz="1600"/>
              <a:t>→ Inclusive analysis of Λπ+π− final		state</a:t>
            </a:r>
            <a:endParaRPr sz="1600"/>
          </a:p>
        </p:txBody>
      </p:sp>
      <p:pic>
        <p:nvPicPr>
          <p:cNvPr id="161" name="Google Shape;161;p22"/>
          <p:cNvPicPr preferRelativeResize="0"/>
          <p:nvPr/>
        </p:nvPicPr>
        <p:blipFill rotWithShape="1">
          <a:blip r:embed="rId3">
            <a:alphaModFix/>
          </a:blip>
          <a:srcRect b="20634" l="0" r="0" t="0"/>
          <a:stretch/>
        </p:blipFill>
        <p:spPr>
          <a:xfrm>
            <a:off x="4755000" y="1373750"/>
            <a:ext cx="3894299" cy="24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2"/>
          <p:cNvSpPr txBox="1"/>
          <p:nvPr>
            <p:ph idx="1" type="body"/>
          </p:nvPr>
        </p:nvSpPr>
        <p:spPr>
          <a:xfrm>
            <a:off x="4572000" y="897925"/>
            <a:ext cx="4260300" cy="6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de" u="sng"/>
              <a:t>HADES results – preliminary</a:t>
            </a:r>
            <a:endParaRPr u="sng"/>
          </a:p>
        </p:txBody>
      </p:sp>
      <p:sp>
        <p:nvSpPr>
          <p:cNvPr id="163" name="Google Shape;16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5796" y="3777872"/>
            <a:ext cx="1680599" cy="110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 txBox="1"/>
          <p:nvPr/>
        </p:nvSpPr>
        <p:spPr>
          <a:xfrm>
            <a:off x="4910825" y="4121663"/>
            <a:ext cx="3831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500">
                <a:solidFill>
                  <a:srgbClr val="85200C"/>
                </a:solidFill>
              </a:rPr>
              <a:t>→ see next talk by Konrad Sumara</a:t>
            </a:r>
            <a:endParaRPr sz="1200"/>
          </a:p>
        </p:txBody>
      </p:sp>
      <p:sp>
        <p:nvSpPr>
          <p:cNvPr id="166" name="Google Shape;166;p22"/>
          <p:cNvSpPr/>
          <p:nvPr/>
        </p:nvSpPr>
        <p:spPr>
          <a:xfrm>
            <a:off x="4685850" y="3771200"/>
            <a:ext cx="315300" cy="28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Hyperons NOW</a:t>
            </a:r>
            <a:endParaRPr/>
          </a:p>
        </p:txBody>
      </p:sp>
      <p:sp>
        <p:nvSpPr>
          <p:cNvPr id="172" name="Google Shape;172;p23"/>
          <p:cNvSpPr txBox="1"/>
          <p:nvPr/>
        </p:nvSpPr>
        <p:spPr>
          <a:xfrm>
            <a:off x="3306750" y="3467700"/>
            <a:ext cx="253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p+p @ 4.5 GeV beam energy</a:t>
            </a:r>
            <a:endParaRPr/>
          </a:p>
        </p:txBody>
      </p:sp>
      <p:sp>
        <p:nvSpPr>
          <p:cNvPr id="173" name="Google Shape;17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4"/>
          <p:cNvPicPr preferRelativeResize="0"/>
          <p:nvPr/>
        </p:nvPicPr>
        <p:blipFill rotWithShape="1">
          <a:blip r:embed="rId3">
            <a:alphaModFix/>
          </a:blip>
          <a:srcRect b="0" l="1606" r="1606" t="0"/>
          <a:stretch/>
        </p:blipFill>
        <p:spPr>
          <a:xfrm>
            <a:off x="3555975" y="1740050"/>
            <a:ext cx="4807800" cy="326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4"/>
          <p:cNvPicPr preferRelativeResize="0"/>
          <p:nvPr/>
        </p:nvPicPr>
        <p:blipFill rotWithShape="1">
          <a:blip r:embed="rId4">
            <a:alphaModFix/>
          </a:blip>
          <a:srcRect b="2271" l="0" r="0" t="2281"/>
          <a:stretch/>
        </p:blipFill>
        <p:spPr>
          <a:xfrm>
            <a:off x="5955511" y="0"/>
            <a:ext cx="3188489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PANDA @ HADES Upgrade</a:t>
            </a:r>
            <a:endParaRPr/>
          </a:p>
        </p:txBody>
      </p:sp>
      <p:sp>
        <p:nvSpPr>
          <p:cNvPr id="181" name="Google Shape;181;p24"/>
          <p:cNvSpPr txBox="1"/>
          <p:nvPr>
            <p:ph idx="1" type="body"/>
          </p:nvPr>
        </p:nvSpPr>
        <p:spPr>
          <a:xfrm>
            <a:off x="311700" y="1152475"/>
            <a:ext cx="3767400" cy="37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000"/>
              <a:t>Recent Upgrades:</a:t>
            </a:r>
            <a:endParaRPr sz="2000"/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SzPts val="1700"/>
              <a:buChar char="●"/>
            </a:pPr>
            <a:r>
              <a:rPr lang="de" sz="1700"/>
              <a:t>ECAL (2017-2021)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e" sz="1700"/>
              <a:t>RICH upgrade (2018)</a:t>
            </a:r>
            <a:endParaRPr sz="1300">
              <a:solidFill>
                <a:srgbClr val="FF00FF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e" sz="1700"/>
              <a:t>iTOF (2021)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e" sz="1700"/>
              <a:t>new START (2021)</a:t>
            </a:r>
            <a:endParaRPr sz="17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FF00FF"/>
              </a:buClr>
              <a:buSzPts val="1800"/>
              <a:buChar char="●"/>
            </a:pPr>
            <a:r>
              <a:rPr lang="de">
                <a:solidFill>
                  <a:srgbClr val="FF00FF"/>
                </a:solidFill>
              </a:rPr>
              <a:t>Forward Detector (2021)</a:t>
            </a:r>
            <a:endParaRPr>
              <a:solidFill>
                <a:srgbClr val="FF00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400"/>
              <a:buChar char="○"/>
            </a:pPr>
            <a:r>
              <a:rPr lang="de">
                <a:solidFill>
                  <a:srgbClr val="FF00FF"/>
                </a:solidFill>
              </a:rPr>
              <a:t>fRPC (time of flight)</a:t>
            </a:r>
            <a:endParaRPr>
              <a:solidFill>
                <a:srgbClr val="FF00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400"/>
              <a:buChar char="○"/>
            </a:pPr>
            <a:r>
              <a:rPr lang="de">
                <a:solidFill>
                  <a:srgbClr val="FF00FF"/>
                </a:solidFill>
              </a:rPr>
              <a:t>STS, designed and built for PANDA (tracking)</a:t>
            </a:r>
            <a:endParaRPr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de">
                <a:solidFill>
                  <a:srgbClr val="434343"/>
                </a:solidFill>
              </a:rPr>
              <a:t>Increase acceptance for Hyperons!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82" name="Google Shape;182;p24"/>
          <p:cNvSpPr txBox="1"/>
          <p:nvPr/>
        </p:nvSpPr>
        <p:spPr>
          <a:xfrm>
            <a:off x="5440375" y="89625"/>
            <a:ext cx="775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>
                <a:solidFill>
                  <a:schemeClr val="dk2"/>
                </a:solidFill>
              </a:rPr>
              <a:t>FAIR</a:t>
            </a:r>
            <a:r>
              <a:rPr lang="de" sz="1000">
                <a:solidFill>
                  <a:schemeClr val="dk2"/>
                </a:solidFill>
              </a:rPr>
              <a:t>, Darmstadt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183" name="Google Shape;18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/>
          <p:nvPr>
            <p:ph type="title"/>
          </p:nvPr>
        </p:nvSpPr>
        <p:spPr>
          <a:xfrm>
            <a:off x="311700" y="296125"/>
            <a:ext cx="8520600" cy="100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Luminosity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977"/>
              <a:t>from elastic scattering</a:t>
            </a:r>
            <a:endParaRPr sz="1977"/>
          </a:p>
        </p:txBody>
      </p:sp>
      <p:sp>
        <p:nvSpPr>
          <p:cNvPr id="189" name="Google Shape;189;p25"/>
          <p:cNvSpPr txBox="1"/>
          <p:nvPr>
            <p:ph idx="1" type="body"/>
          </p:nvPr>
        </p:nvSpPr>
        <p:spPr>
          <a:xfrm>
            <a:off x="311700" y="1399825"/>
            <a:ext cx="8520600" cy="31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de"/>
              <a:t>Luminosity of pp@3.5 GeV: 0.1 pb</a:t>
            </a:r>
            <a:r>
              <a:rPr baseline="30000" lang="de"/>
              <a:t>-1</a:t>
            </a:r>
            <a:endParaRPr baseline="30000"/>
          </a:p>
        </p:txBody>
      </p:sp>
      <p:sp>
        <p:nvSpPr>
          <p:cNvPr id="190" name="Google Shape;19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191" name="Google Shape;19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525" y="2300750"/>
            <a:ext cx="5144098" cy="275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2348" y="103250"/>
            <a:ext cx="1998826" cy="2017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1" y="165390"/>
            <a:ext cx="2291499" cy="1435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97375" y="2214787"/>
            <a:ext cx="2492048" cy="153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80802" y="3354425"/>
            <a:ext cx="2291500" cy="170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5"/>
          <p:cNvSpPr/>
          <p:nvPr/>
        </p:nvSpPr>
        <p:spPr>
          <a:xfrm>
            <a:off x="4404950" y="2571750"/>
            <a:ext cx="240900" cy="2253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5"/>
          <p:cNvSpPr txBox="1"/>
          <p:nvPr/>
        </p:nvSpPr>
        <p:spPr>
          <a:xfrm>
            <a:off x="4509825" y="2199850"/>
            <a:ext cx="846900" cy="4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000">
                <a:solidFill>
                  <a:srgbClr val="6AA84F"/>
                </a:solidFill>
              </a:rPr>
              <a:t>6 pb</a:t>
            </a:r>
            <a:r>
              <a:rPr baseline="30000" lang="de" sz="2000">
                <a:solidFill>
                  <a:srgbClr val="6AA84F"/>
                </a:solidFill>
              </a:rPr>
              <a:t>-1</a:t>
            </a:r>
            <a:endParaRPr baseline="30000" sz="2000">
              <a:solidFill>
                <a:srgbClr val="6AA84F"/>
              </a:solidFill>
            </a:endParaRPr>
          </a:p>
        </p:txBody>
      </p:sp>
      <p:sp>
        <p:nvSpPr>
          <p:cNvPr id="198" name="Google Shape;198;p25"/>
          <p:cNvSpPr txBox="1"/>
          <p:nvPr/>
        </p:nvSpPr>
        <p:spPr>
          <a:xfrm>
            <a:off x="8151000" y="3447650"/>
            <a:ext cx="993000" cy="6015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4136">
                <a:solidFill>
                  <a:srgbClr val="1C4587"/>
                </a:solidFill>
              </a:rPr>
              <a:t>HADES preliminary</a:t>
            </a:r>
            <a:endParaRPr sz="4136">
              <a:solidFill>
                <a:srgbClr val="1C458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4136">
                <a:solidFill>
                  <a:srgbClr val="1C4587"/>
                </a:solidFill>
              </a:rPr>
              <a:t> pp@4.5 GeV</a:t>
            </a:r>
            <a:endParaRPr sz="4136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5"/>
          <p:cNvSpPr txBox="1"/>
          <p:nvPr/>
        </p:nvSpPr>
        <p:spPr>
          <a:xfrm>
            <a:off x="6415375" y="1175925"/>
            <a:ext cx="993000" cy="6015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4136">
                <a:solidFill>
                  <a:srgbClr val="1C4587"/>
                </a:solidFill>
              </a:rPr>
              <a:t>HADES preliminary</a:t>
            </a:r>
            <a:endParaRPr sz="4136">
              <a:solidFill>
                <a:srgbClr val="1C458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4136">
                <a:solidFill>
                  <a:srgbClr val="1C4587"/>
                </a:solidFill>
              </a:rPr>
              <a:t> pp@4.5 GeV</a:t>
            </a:r>
            <a:endParaRPr sz="4136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5"/>
          <p:cNvSpPr txBox="1"/>
          <p:nvPr/>
        </p:nvSpPr>
        <p:spPr>
          <a:xfrm>
            <a:off x="3281225" y="3861225"/>
            <a:ext cx="993000" cy="6015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4136">
                <a:solidFill>
                  <a:srgbClr val="1C4587"/>
                </a:solidFill>
              </a:rPr>
              <a:t>HADES preliminary</a:t>
            </a:r>
            <a:endParaRPr sz="4136">
              <a:solidFill>
                <a:srgbClr val="1C458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4136">
                <a:solidFill>
                  <a:srgbClr val="1C4587"/>
                </a:solidFill>
              </a:rPr>
              <a:t> pp@4.5 GeV</a:t>
            </a:r>
            <a:endParaRPr sz="4136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5"/>
          <p:cNvSpPr/>
          <p:nvPr/>
        </p:nvSpPr>
        <p:spPr>
          <a:xfrm>
            <a:off x="4134300" y="3047550"/>
            <a:ext cx="1948428" cy="1615680"/>
          </a:xfrm>
          <a:prstGeom prst="irregularSeal1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5"/>
          <p:cNvSpPr txBox="1"/>
          <p:nvPr/>
        </p:nvSpPr>
        <p:spPr>
          <a:xfrm>
            <a:off x="4389700" y="3547588"/>
            <a:ext cx="1437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Huge increase in statistics!</a:t>
            </a:r>
            <a:endParaRPr/>
          </a:p>
        </p:txBody>
      </p:sp>
      <p:sp>
        <p:nvSpPr>
          <p:cNvPr id="203" name="Google Shape;203;p25"/>
          <p:cNvSpPr txBox="1"/>
          <p:nvPr/>
        </p:nvSpPr>
        <p:spPr>
          <a:xfrm>
            <a:off x="6045450" y="56625"/>
            <a:ext cx="54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800"/>
              <a:t>HF</a:t>
            </a:r>
            <a:endParaRPr b="1" sz="1800"/>
          </a:p>
        </p:txBody>
      </p:sp>
      <p:sp>
        <p:nvSpPr>
          <p:cNvPr id="204" name="Google Shape;204;p25"/>
          <p:cNvSpPr txBox="1"/>
          <p:nvPr/>
        </p:nvSpPr>
        <p:spPr>
          <a:xfrm>
            <a:off x="8151000" y="2768725"/>
            <a:ext cx="548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800"/>
              <a:t>H</a:t>
            </a:r>
            <a:endParaRPr b="1"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Excited hyperons</a:t>
            </a:r>
            <a:endParaRPr/>
          </a:p>
        </p:txBody>
      </p:sp>
      <p:sp>
        <p:nvSpPr>
          <p:cNvPr id="210" name="Google Shape;210;p26"/>
          <p:cNvSpPr txBox="1"/>
          <p:nvPr>
            <p:ph idx="1" type="body"/>
          </p:nvPr>
        </p:nvSpPr>
        <p:spPr>
          <a:xfrm>
            <a:off x="311700" y="1152475"/>
            <a:ext cx="4794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/>
              <a:t>Hadronic decays</a:t>
            </a:r>
            <a:endParaRPr u="sng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Collect data on production close to threshold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Double-pole structure of Λ(1405)</a:t>
            </a:r>
            <a:endParaRPr/>
          </a:p>
        </p:txBody>
      </p:sp>
      <p:sp>
        <p:nvSpPr>
          <p:cNvPr id="211" name="Google Shape;211;p26"/>
          <p:cNvSpPr txBox="1"/>
          <p:nvPr>
            <p:ph idx="1" type="body"/>
          </p:nvPr>
        </p:nvSpPr>
        <p:spPr>
          <a:xfrm>
            <a:off x="5001925" y="545175"/>
            <a:ext cx="3635700" cy="44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/>
              <a:t>Possibilities in HADES</a:t>
            </a:r>
            <a:endParaRPr u="sng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Λ(1405) line shape measurement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increase precision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exclude contribution from Σ(1385) by decay via              Σ⁰π⁰ → pπ⁻3γ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Production of Σ⁺(1385)</a:t>
            </a:r>
            <a:endParaRPr/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+"/>
            </a:pPr>
            <a:r>
              <a:rPr lang="de"/>
              <a:t>Λ(1520)</a:t>
            </a:r>
            <a:endParaRPr/>
          </a:p>
          <a:p>
            <a:pPr indent="0" lvl="0" marL="914400" rtl="0" algn="l">
              <a:lnSpc>
                <a:spcPct val="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500">
                <a:solidFill>
                  <a:srgbClr val="85200C"/>
                </a:solidFill>
              </a:rPr>
              <a:t>→ see next talk by Konrad Sumara</a:t>
            </a:r>
            <a:endParaRPr sz="1500">
              <a:solidFill>
                <a:srgbClr val="85200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1048" y="2672200"/>
            <a:ext cx="2601875" cy="2101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 txBox="1"/>
          <p:nvPr/>
        </p:nvSpPr>
        <p:spPr>
          <a:xfrm>
            <a:off x="869100" y="4774150"/>
            <a:ext cx="3930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100">
                <a:solidFill>
                  <a:srgbClr val="999999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https://doi.org/10.1016/j.ppnp.2011.07.002</a:t>
            </a:r>
            <a:endParaRPr sz="11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215" name="Google Shape;21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3774" y="0"/>
            <a:ext cx="1480225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937" y="2412275"/>
            <a:ext cx="3481224" cy="2399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Hyperon Dalitz decays</a:t>
            </a:r>
            <a:endParaRPr/>
          </a:p>
        </p:txBody>
      </p:sp>
      <p:sp>
        <p:nvSpPr>
          <p:cNvPr id="222" name="Google Shape;222;p27"/>
          <p:cNvSpPr txBox="1"/>
          <p:nvPr>
            <p:ph idx="1" type="body"/>
          </p:nvPr>
        </p:nvSpPr>
        <p:spPr>
          <a:xfrm>
            <a:off x="311700" y="1070475"/>
            <a:ext cx="3635700" cy="44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/>
              <a:t>Possibilities</a:t>
            </a:r>
            <a:r>
              <a:rPr lang="de" u="sng"/>
              <a:t> in HADES</a:t>
            </a:r>
            <a:endParaRPr u="sng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700"/>
              <a:t>Great detector: Leptons + hadrons</a:t>
            </a:r>
            <a:endParaRPr sz="17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Σ⁰ – Λ	</a:t>
            </a:r>
            <a:r>
              <a:rPr lang="de" sz="1400"/>
              <a:t>(my PhD project)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rgbClr val="999999"/>
              </a:solidFill>
            </a:endParaRPr>
          </a:p>
        </p:txBody>
      </p:sp>
      <p:pic>
        <p:nvPicPr>
          <p:cNvPr id="223" name="Google Shape;22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5675" y="1983137"/>
            <a:ext cx="2868800" cy="207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7"/>
          <p:cNvSpPr txBox="1"/>
          <p:nvPr/>
        </p:nvSpPr>
        <p:spPr>
          <a:xfrm>
            <a:off x="7628988" y="3027800"/>
            <a:ext cx="1295100" cy="2844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600">
                <a:solidFill>
                  <a:srgbClr val="274E13"/>
                </a:solidFill>
              </a:rPr>
              <a:t>HADES pp@4.5GeV simulation</a:t>
            </a:r>
            <a:endParaRPr sz="600">
              <a:solidFill>
                <a:srgbClr val="274E13"/>
              </a:solidFill>
            </a:endParaRPr>
          </a:p>
        </p:txBody>
      </p:sp>
      <p:sp>
        <p:nvSpPr>
          <p:cNvPr id="225" name="Google Shape;22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226" name="Google Shape;22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25408" y="112200"/>
            <a:ext cx="1960493" cy="12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7"/>
          <p:cNvSpPr txBox="1"/>
          <p:nvPr/>
        </p:nvSpPr>
        <p:spPr>
          <a:xfrm>
            <a:off x="5243050" y="1260500"/>
            <a:ext cx="2902500" cy="3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de" sz="1800">
                <a:solidFill>
                  <a:schemeClr val="dk2"/>
                </a:solidFill>
              </a:rPr>
              <a:t>Σ(1385) – Λ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de" sz="1800">
                <a:solidFill>
                  <a:schemeClr val="dk2"/>
                </a:solidFill>
              </a:rPr>
              <a:t>Λ(1520) – Λ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500">
                <a:solidFill>
                  <a:schemeClr val="dk2"/>
                </a:solidFill>
              </a:rPr>
              <a:t>Assumed luminosity: 15 pb⁻¹</a:t>
            </a:r>
            <a:endParaRPr sz="15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200">
                <a:solidFill>
                  <a:srgbClr val="999999"/>
                </a:solidFill>
              </a:rPr>
              <a:t>Eur. Phys. J. A (2021) 57:138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28" name="Google Shape;228;p27"/>
          <p:cNvSpPr txBox="1"/>
          <p:nvPr/>
        </p:nvSpPr>
        <p:spPr>
          <a:xfrm>
            <a:off x="388925" y="4675375"/>
            <a:ext cx="237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e⁺ and e⁻ in same event</a:t>
            </a:r>
            <a:endParaRPr sz="1200"/>
          </a:p>
        </p:txBody>
      </p:sp>
      <p:sp>
        <p:nvSpPr>
          <p:cNvPr id="229" name="Google Shape;229;p27"/>
          <p:cNvSpPr txBox="1"/>
          <p:nvPr/>
        </p:nvSpPr>
        <p:spPr>
          <a:xfrm>
            <a:off x="2922675" y="2869250"/>
            <a:ext cx="993000" cy="6015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4136">
                <a:solidFill>
                  <a:srgbClr val="1C4587"/>
                </a:solidFill>
              </a:rPr>
              <a:t>HADES preliminary</a:t>
            </a:r>
            <a:endParaRPr sz="4136">
              <a:solidFill>
                <a:srgbClr val="1C458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4136">
                <a:solidFill>
                  <a:srgbClr val="1C4587"/>
                </a:solidFill>
              </a:rPr>
              <a:t> pp@4.5 GeV</a:t>
            </a:r>
            <a:endParaRPr sz="4136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7"/>
          <p:cNvSpPr/>
          <p:nvPr/>
        </p:nvSpPr>
        <p:spPr>
          <a:xfrm>
            <a:off x="3651975" y="2102050"/>
            <a:ext cx="1948428" cy="1615680"/>
          </a:xfrm>
          <a:prstGeom prst="irregularSeal1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7"/>
          <p:cNvSpPr txBox="1"/>
          <p:nvPr/>
        </p:nvSpPr>
        <p:spPr>
          <a:xfrm>
            <a:off x="3978075" y="2533650"/>
            <a:ext cx="1437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aim for first measurement!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Double strangeness production</a:t>
            </a:r>
            <a:endParaRPr/>
          </a:p>
        </p:txBody>
      </p:sp>
      <p:sp>
        <p:nvSpPr>
          <p:cNvPr id="237" name="Google Shape;237;p28"/>
          <p:cNvSpPr txBox="1"/>
          <p:nvPr>
            <p:ph idx="1" type="body"/>
          </p:nvPr>
        </p:nvSpPr>
        <p:spPr>
          <a:xfrm>
            <a:off x="311700" y="1152475"/>
            <a:ext cx="4555500" cy="17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u="sng"/>
              <a:t>Correlation studies</a:t>
            </a:r>
            <a:endParaRPr u="sng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de" sz="1600"/>
              <a:t>Hyperon-hyperon interaction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de" sz="1600"/>
              <a:t>neutron star core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de" sz="1600"/>
              <a:t>double hyper nuclei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de" sz="1600"/>
              <a:t>Ξ⁻ production mechanism</a:t>
            </a:r>
            <a:endParaRPr sz="1600"/>
          </a:p>
        </p:txBody>
      </p:sp>
      <p:sp>
        <p:nvSpPr>
          <p:cNvPr id="238" name="Google Shape;238;p28"/>
          <p:cNvSpPr txBox="1"/>
          <p:nvPr>
            <p:ph idx="1" type="body"/>
          </p:nvPr>
        </p:nvSpPr>
        <p:spPr>
          <a:xfrm>
            <a:off x="5196600" y="1073500"/>
            <a:ext cx="3635700" cy="40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/>
              <a:t>Possibilities in HADES</a:t>
            </a:r>
            <a:endParaRPr u="sng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/>
              <a:t>ΛΛ: </a:t>
            </a:r>
            <a:r>
              <a:rPr lang="de" sz="1541"/>
              <a:t>cross section</a:t>
            </a:r>
            <a:r>
              <a:rPr lang="de" sz="1241"/>
              <a:t>, </a:t>
            </a:r>
            <a:r>
              <a:rPr lang="de" sz="1541"/>
              <a:t>correlation</a:t>
            </a:r>
            <a:endParaRPr sz="154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rgbClr val="999999"/>
              </a:solidFill>
            </a:endParaRPr>
          </a:p>
        </p:txBody>
      </p:sp>
      <p:pic>
        <p:nvPicPr>
          <p:cNvPr id="239" name="Google Shape;239;p28"/>
          <p:cNvPicPr preferRelativeResize="0"/>
          <p:nvPr/>
        </p:nvPicPr>
        <p:blipFill rotWithShape="1">
          <a:blip r:embed="rId3">
            <a:alphaModFix/>
          </a:blip>
          <a:srcRect b="8040" l="21159" r="16878" t="12738"/>
          <a:stretch/>
        </p:blipFill>
        <p:spPr>
          <a:xfrm>
            <a:off x="3902343" y="1106987"/>
            <a:ext cx="997463" cy="1269597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8"/>
          <p:cNvSpPr txBox="1"/>
          <p:nvPr/>
        </p:nvSpPr>
        <p:spPr>
          <a:xfrm>
            <a:off x="3863475" y="2314201"/>
            <a:ext cx="1258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600"/>
              <a:t>W</a:t>
            </a:r>
            <a:r>
              <a:rPr lang="de" sz="600"/>
              <a:t>ikimedia Commons, Casey Reed - Penn State University</a:t>
            </a:r>
            <a:endParaRPr sz="600"/>
          </a:p>
        </p:txBody>
      </p:sp>
      <p:sp>
        <p:nvSpPr>
          <p:cNvPr id="241" name="Google Shape;241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242" name="Google Shape;24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4813" y="3090152"/>
            <a:ext cx="5714376" cy="190012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8"/>
          <p:cNvSpPr/>
          <p:nvPr/>
        </p:nvSpPr>
        <p:spPr>
          <a:xfrm>
            <a:off x="7378650" y="3193350"/>
            <a:ext cx="198900" cy="18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8"/>
          <p:cNvSpPr/>
          <p:nvPr/>
        </p:nvSpPr>
        <p:spPr>
          <a:xfrm>
            <a:off x="8634450" y="3244350"/>
            <a:ext cx="168300" cy="198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8"/>
          <p:cNvSpPr txBox="1"/>
          <p:nvPr/>
        </p:nvSpPr>
        <p:spPr>
          <a:xfrm>
            <a:off x="5101275" y="4061725"/>
            <a:ext cx="993000" cy="6015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4136">
                <a:solidFill>
                  <a:srgbClr val="1C4587"/>
                </a:solidFill>
              </a:rPr>
              <a:t>HADES preliminary</a:t>
            </a:r>
            <a:endParaRPr sz="4136">
              <a:solidFill>
                <a:srgbClr val="1C458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4136">
                <a:solidFill>
                  <a:srgbClr val="1C4587"/>
                </a:solidFill>
              </a:rPr>
              <a:t> pp@4.5 GeV</a:t>
            </a:r>
            <a:endParaRPr sz="4136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8"/>
          <p:cNvSpPr/>
          <p:nvPr/>
        </p:nvSpPr>
        <p:spPr>
          <a:xfrm>
            <a:off x="5412550" y="3201000"/>
            <a:ext cx="137700" cy="173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Double strangeness production</a:t>
            </a:r>
            <a:endParaRPr/>
          </a:p>
        </p:txBody>
      </p:sp>
      <p:sp>
        <p:nvSpPr>
          <p:cNvPr id="252" name="Google Shape;252;p29"/>
          <p:cNvSpPr txBox="1"/>
          <p:nvPr>
            <p:ph idx="1" type="body"/>
          </p:nvPr>
        </p:nvSpPr>
        <p:spPr>
          <a:xfrm>
            <a:off x="5196600" y="1017725"/>
            <a:ext cx="3635700" cy="40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/>
              <a:t>Possibilities in HADES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/>
              <a:t>Ξ⁻ :</a:t>
            </a:r>
            <a:r>
              <a:rPr lang="de" sz="2000"/>
              <a:t> </a:t>
            </a:r>
            <a:r>
              <a:rPr lang="de" sz="1435"/>
              <a:t>cross section, spectroscopy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de" sz="1200">
                <a:solidFill>
                  <a:srgbClr val="999999"/>
                </a:solidFill>
              </a:rPr>
              <a:t>Eur. Phys. J. A (2021) 57:138</a:t>
            </a:r>
            <a:endParaRPr sz="1200">
              <a:solidFill>
                <a:srgbClr val="999999"/>
              </a:solidFill>
            </a:endParaRPr>
          </a:p>
        </p:txBody>
      </p:sp>
      <p:pic>
        <p:nvPicPr>
          <p:cNvPr id="253" name="Google Shape;25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8150" y="1970000"/>
            <a:ext cx="2473974" cy="236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9"/>
          <p:cNvSpPr txBox="1"/>
          <p:nvPr/>
        </p:nvSpPr>
        <p:spPr>
          <a:xfrm>
            <a:off x="7336825" y="3240775"/>
            <a:ext cx="1295100" cy="2844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600">
                <a:solidFill>
                  <a:srgbClr val="274E13"/>
                </a:solidFill>
              </a:rPr>
              <a:t>HADES pp@4.5GeV simulation</a:t>
            </a:r>
            <a:endParaRPr sz="600">
              <a:solidFill>
                <a:srgbClr val="274E13"/>
              </a:solidFill>
            </a:endParaRPr>
          </a:p>
        </p:txBody>
      </p:sp>
      <p:sp>
        <p:nvSpPr>
          <p:cNvPr id="255" name="Google Shape;255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256" name="Google Shape;256;p29"/>
          <p:cNvSpPr txBox="1"/>
          <p:nvPr/>
        </p:nvSpPr>
        <p:spPr>
          <a:xfrm>
            <a:off x="5110950" y="2614375"/>
            <a:ext cx="3078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57" name="Google Shape;257;p29"/>
          <p:cNvSpPr txBox="1"/>
          <p:nvPr>
            <p:ph idx="1" type="body"/>
          </p:nvPr>
        </p:nvSpPr>
        <p:spPr>
          <a:xfrm>
            <a:off x="273825" y="1097325"/>
            <a:ext cx="4555500" cy="37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/>
              <a:t>In-medium effects of Ξ⁻ production</a:t>
            </a:r>
            <a:endParaRPr u="sng"/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de" sz="1600"/>
              <a:t>Excess of Ξ⁻ measured in Ar+KCl and p+Nb </a:t>
            </a:r>
            <a:r>
              <a:rPr lang="de" sz="1183">
                <a:solidFill>
                  <a:srgbClr val="999999"/>
                </a:solidFill>
              </a:rPr>
              <a:t>(</a:t>
            </a:r>
            <a:r>
              <a:rPr lang="de" sz="1183">
                <a:solidFill>
                  <a:srgbClr val="999999"/>
                </a:solidFill>
              </a:rPr>
              <a:t>Phys. Rev. Lett. 103, 132301;</a:t>
            </a:r>
            <a:r>
              <a:rPr lang="de" sz="1183">
                <a:solidFill>
                  <a:srgbClr val="999999"/>
                </a:solidFill>
              </a:rPr>
              <a:t> </a:t>
            </a:r>
            <a:r>
              <a:rPr lang="de" sz="1183">
                <a:solidFill>
                  <a:srgbClr val="999999"/>
                </a:solidFill>
              </a:rPr>
              <a:t>Phys. Rev. Lett. 114, 212301)</a:t>
            </a:r>
            <a:endParaRPr sz="1183">
              <a:solidFill>
                <a:srgbClr val="999999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de" sz="1600"/>
              <a:t>Feed-down from resonances?</a:t>
            </a:r>
            <a:endParaRPr sz="1600"/>
          </a:p>
        </p:txBody>
      </p:sp>
      <p:pic>
        <p:nvPicPr>
          <p:cNvPr id="258" name="Google Shape;258;p29"/>
          <p:cNvPicPr preferRelativeResize="0"/>
          <p:nvPr/>
        </p:nvPicPr>
        <p:blipFill rotWithShape="1">
          <a:blip r:embed="rId4">
            <a:alphaModFix/>
          </a:blip>
          <a:srcRect b="0" l="0" r="0" t="41578"/>
          <a:stretch/>
        </p:blipFill>
        <p:spPr>
          <a:xfrm>
            <a:off x="1088925" y="2799050"/>
            <a:ext cx="2267175" cy="2183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Hyperons in the Future</a:t>
            </a:r>
            <a:endParaRPr/>
          </a:p>
        </p:txBody>
      </p:sp>
      <p:sp>
        <p:nvSpPr>
          <p:cNvPr id="264" name="Google Shape;26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Possibilities of a π beam experiment at √s = 1.7 GeV/c²</a:t>
            </a:r>
            <a:endParaRPr/>
          </a:p>
        </p:txBody>
      </p:sp>
      <p:sp>
        <p:nvSpPr>
          <p:cNvPr id="270" name="Google Shape;270;p31"/>
          <p:cNvSpPr txBox="1"/>
          <p:nvPr>
            <p:ph idx="1" type="body"/>
          </p:nvPr>
        </p:nvSpPr>
        <p:spPr>
          <a:xfrm>
            <a:off x="311700" y="1597525"/>
            <a:ext cx="4373400" cy="29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929"/>
              <a:t>π-p interactions open many doors:</a:t>
            </a:r>
            <a:endParaRPr sz="1929"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de"/>
              <a:t>Baryon - meson couplings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"/>
              <a:t>well suited for partial wave analysis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/>
              <a:t>→ ππN, ωn, ηn, K⁰Λ, K⁰Σ⁰, …</a:t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de"/>
              <a:t>Time-like electromagnetic TFF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"/>
              <a:t>test of VDM for ρ and ω</a:t>
            </a:r>
            <a:endParaRPr/>
          </a:p>
          <a:p>
            <a:pPr indent="45720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/>
              <a:t> B* → Be⁺e⁻</a:t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de"/>
              <a:t>Cold nuclear matter studies</a:t>
            </a:r>
            <a:endParaRPr/>
          </a:p>
          <a:p>
            <a:pPr indent="-297497" lvl="1" marL="914400" rtl="0" algn="l">
              <a:spcBef>
                <a:spcPts val="0"/>
              </a:spcBef>
              <a:spcAft>
                <a:spcPts val="0"/>
              </a:spcAft>
              <a:buSzPct val="91561"/>
              <a:buChar char="○"/>
            </a:pPr>
            <a:r>
              <a:rPr lang="de"/>
              <a:t>strangeness production</a:t>
            </a:r>
            <a:endParaRPr sz="1529"/>
          </a:p>
          <a:p>
            <a:pPr indent="-291147" lvl="1" marL="914400" rtl="0" algn="l">
              <a:spcBef>
                <a:spcPts val="0"/>
              </a:spcBef>
              <a:spcAft>
                <a:spcPts val="0"/>
              </a:spcAft>
              <a:buSzPct val="89954"/>
              <a:buChar char="○"/>
            </a:pPr>
            <a:r>
              <a:rPr lang="de" sz="1412"/>
              <a:t>ω absorption</a:t>
            </a:r>
            <a:endParaRPr sz="1412"/>
          </a:p>
          <a:p>
            <a:pPr indent="-2981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" sz="1412"/>
              <a:t>ρ spectral function</a:t>
            </a:r>
            <a:endParaRPr sz="1012"/>
          </a:p>
        </p:txBody>
      </p:sp>
      <p:sp>
        <p:nvSpPr>
          <p:cNvPr id="271" name="Google Shape;27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272" name="Google Shape;272;p31"/>
          <p:cNvSpPr txBox="1"/>
          <p:nvPr/>
        </p:nvSpPr>
        <p:spPr>
          <a:xfrm>
            <a:off x="311700" y="1076775"/>
            <a:ext cx="838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800">
                <a:solidFill>
                  <a:schemeClr val="dk2"/>
                </a:solidFill>
              </a:rPr>
              <a:t>HADES at SIS18 has the unique possibility to do experiments with a π beam!</a:t>
            </a:r>
            <a:endParaRPr/>
          </a:p>
        </p:txBody>
      </p:sp>
      <p:pic>
        <p:nvPicPr>
          <p:cNvPr id="273" name="Google Shape;27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690875"/>
            <a:ext cx="4010899" cy="3019847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1"/>
          <p:cNvSpPr txBox="1"/>
          <p:nvPr/>
        </p:nvSpPr>
        <p:spPr>
          <a:xfrm>
            <a:off x="2539850" y="4402275"/>
            <a:ext cx="2536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de" sz="1095">
                <a:solidFill>
                  <a:srgbClr val="5B0F00"/>
                </a:solidFill>
              </a:rPr>
              <a:t>→ see also talk from Izabela Ciepal</a:t>
            </a:r>
            <a:endParaRPr sz="1095">
              <a:solidFill>
                <a:srgbClr val="5B0F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de" sz="1095">
                <a:solidFill>
                  <a:srgbClr val="5B0F00"/>
                </a:solidFill>
              </a:rPr>
              <a:t>on Saturday at  11:30</a:t>
            </a:r>
            <a:endParaRPr sz="1095">
              <a:solidFill>
                <a:srgbClr val="5B0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The Hype about Hyperons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2441850" y="1434250"/>
            <a:ext cx="4260300" cy="26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de" sz="2500"/>
              <a:t>They are strange!</a:t>
            </a:r>
            <a:endParaRPr sz="2500"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7675" y="2254375"/>
            <a:ext cx="1674476" cy="1677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41850" y="2254375"/>
            <a:ext cx="1674476" cy="167739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3753775" y="3352550"/>
            <a:ext cx="1674600" cy="363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4116325" y="3342050"/>
            <a:ext cx="1053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300"/>
              <a:t>replace</a:t>
            </a:r>
            <a:endParaRPr sz="1300"/>
          </a:p>
        </p:txBody>
      </p:sp>
      <p:sp>
        <p:nvSpPr>
          <p:cNvPr id="68" name="Google Shape;68;p14"/>
          <p:cNvSpPr txBox="1"/>
          <p:nvPr/>
        </p:nvSpPr>
        <p:spPr>
          <a:xfrm>
            <a:off x="2935038" y="3931775"/>
            <a:ext cx="87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neutron</a:t>
            </a: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5589513" y="3931775"/>
            <a:ext cx="87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lambda</a:t>
            </a:r>
            <a:endParaRPr/>
          </a:p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Conclusion</a:t>
            </a:r>
            <a:endParaRPr/>
          </a:p>
        </p:txBody>
      </p:sp>
      <p:sp>
        <p:nvSpPr>
          <p:cNvPr id="280" name="Google Shape;280;p32"/>
          <p:cNvSpPr txBox="1"/>
          <p:nvPr>
            <p:ph idx="1" type="body"/>
          </p:nvPr>
        </p:nvSpPr>
        <p:spPr>
          <a:xfrm>
            <a:off x="311700" y="1152475"/>
            <a:ext cx="8112600" cy="36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HADES has shown its capability of hyperon studies in the past,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/>
              <a:t>however still many open questions to be answered…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/>
              <a:t>There are a lot of exciting hyperon analyses ongoing right now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/>
              <a:t>	→ Successful pp@4.5GeV </a:t>
            </a:r>
            <a:r>
              <a:rPr lang="de"/>
              <a:t>campaign</a:t>
            </a:r>
            <a:r>
              <a:rPr lang="de"/>
              <a:t> with new detectors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de"/>
              <a:t>HADES has great potential for more hyperon studies in a π beam experiment at GSI in the future</a:t>
            </a:r>
            <a:endParaRPr/>
          </a:p>
        </p:txBody>
      </p:sp>
      <p:sp>
        <p:nvSpPr>
          <p:cNvPr id="281" name="Google Shape;281;p32"/>
          <p:cNvSpPr/>
          <p:nvPr/>
        </p:nvSpPr>
        <p:spPr>
          <a:xfrm>
            <a:off x="6883875" y="2259475"/>
            <a:ext cx="1948428" cy="1615680"/>
          </a:xfrm>
          <a:prstGeom prst="irregularSeal1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2"/>
          <p:cNvSpPr txBox="1"/>
          <p:nvPr/>
        </p:nvSpPr>
        <p:spPr>
          <a:xfrm>
            <a:off x="7209975" y="2775925"/>
            <a:ext cx="1437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/>
              <a:t>Stay tuned!</a:t>
            </a:r>
            <a:endParaRPr b="1" sz="1600"/>
          </a:p>
        </p:txBody>
      </p:sp>
      <p:sp>
        <p:nvSpPr>
          <p:cNvPr id="283" name="Google Shape;283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284" name="Google Shape;284;p32"/>
          <p:cNvSpPr txBox="1"/>
          <p:nvPr/>
        </p:nvSpPr>
        <p:spPr>
          <a:xfrm>
            <a:off x="362825" y="3410850"/>
            <a:ext cx="6521100" cy="4311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600">
                <a:solidFill>
                  <a:srgbClr val="38761D"/>
                </a:solidFill>
              </a:rPr>
              <a:t>polarization, correlations, electromagnetic TFF, heavy resonances…</a:t>
            </a:r>
            <a:endParaRPr sz="1600">
              <a:solidFill>
                <a:srgbClr val="38761D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b="9" l="0" r="0" t="9"/>
          <a:stretch/>
        </p:blipFill>
        <p:spPr>
          <a:xfrm>
            <a:off x="7165100" y="3075813"/>
            <a:ext cx="1546974" cy="1981012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The Hype about Hyperons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4741350" y="1017725"/>
            <a:ext cx="3731100" cy="28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/>
              <a:t>Hyperon Polarization</a:t>
            </a:r>
            <a:endParaRPr u="sng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600"/>
              <a:t>Polarized hyperons from unpolarized beams</a:t>
            </a:r>
            <a:endParaRPr sz="1600"/>
          </a:p>
          <a:p>
            <a:pPr indent="-31496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de" sz="1600"/>
              <a:t>Learn about production mechanism</a:t>
            </a:r>
            <a:endParaRPr sz="1600"/>
          </a:p>
          <a:p>
            <a:pPr indent="-31496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" sz="1600"/>
              <a:t>Hyperon spin perpendicular to production plane</a:t>
            </a:r>
            <a:endParaRPr sz="1600"/>
          </a:p>
          <a:p>
            <a:pPr indent="-31496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" sz="1600"/>
              <a:t>Parity violating weak decay → Asymmetry in proton emission angle θ</a:t>
            </a:r>
            <a:endParaRPr sz="1600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471675" y="1017725"/>
            <a:ext cx="4170300" cy="40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/>
              <a:t>New Angle to the Strong Interaction</a:t>
            </a:r>
            <a:endParaRPr u="sng"/>
          </a:p>
          <a:p>
            <a:pPr indent="0" lvl="0" marL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470"/>
              <a:t> </a:t>
            </a:r>
            <a:endParaRPr sz="1470"/>
          </a:p>
          <a:p>
            <a:pPr indent="0" lvl="0" marL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70"/>
          </a:p>
          <a:p>
            <a:pPr indent="0" lvl="0" marL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70"/>
          </a:p>
          <a:p>
            <a:pPr indent="0" lvl="0" marL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70"/>
          </a:p>
          <a:p>
            <a:pPr indent="0" lvl="0" marL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70"/>
          </a:p>
          <a:p>
            <a:pPr indent="0" lvl="0" marL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470"/>
              <a:t>m</a:t>
            </a:r>
            <a:r>
              <a:rPr baseline="-25000" lang="de" sz="1470"/>
              <a:t>s </a:t>
            </a:r>
            <a:r>
              <a:rPr lang="de" sz="1470"/>
              <a:t>at scale of hadron </a:t>
            </a:r>
            <a:endParaRPr sz="1470"/>
          </a:p>
          <a:p>
            <a:pPr indent="457200" lvl="0" marL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470"/>
              <a:t>formation</a:t>
            </a:r>
            <a:r>
              <a:rPr lang="de" sz="1300">
                <a:solidFill>
                  <a:srgbClr val="999999"/>
                </a:solidFill>
              </a:rPr>
              <a:t>		</a:t>
            </a:r>
            <a:r>
              <a:rPr lang="de" sz="1170">
                <a:solidFill>
                  <a:srgbClr val="999999"/>
                </a:solidFill>
              </a:rPr>
              <a:t>Phys. Rev. D 98, 030001</a:t>
            </a:r>
            <a:endParaRPr sz="117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de" sz="1600"/>
              <a:t>New degree of freedom</a:t>
            </a:r>
            <a:endParaRPr b="1"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de" sz="1600"/>
              <a:t>Ideal to probe strong interaction in non-perturbative regime</a:t>
            </a:r>
            <a:endParaRPr sz="1600"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4100" y="1352250"/>
            <a:ext cx="2366007" cy="150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675" y="3296225"/>
            <a:ext cx="1546974" cy="1257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39025" y="3170550"/>
            <a:ext cx="1846050" cy="150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 title="[89,89,89,&quot;https://www.codecogs.com/eqnedit.php?latex=%5Cfrac%7BdN%7D%7Bd%5Ccos%5Ctheta%7D%5Csim(1%2B%5Calpha%5Cmathcal%7BP%7D%5Ccos%5Ctheta)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64600" y="3387475"/>
            <a:ext cx="2204698" cy="29044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4413" y="1474647"/>
            <a:ext cx="1261500" cy="827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Hyperon Transition Form Factors</a:t>
            </a:r>
            <a:endParaRPr/>
          </a:p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311700" y="3412650"/>
            <a:ext cx="4360200" cy="15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-31496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" sz="1600"/>
              <a:t>Structure of strange resonances</a:t>
            </a:r>
            <a:endParaRPr sz="1600"/>
          </a:p>
          <a:p>
            <a:pPr indent="-31496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" sz="1600"/>
              <a:t>Coupling of virtual photon</a:t>
            </a:r>
            <a:endParaRPr sz="1600"/>
          </a:p>
          <a:p>
            <a:pPr indent="-31496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" sz="1600"/>
              <a:t>Probe strong interaction at low q²:</a:t>
            </a:r>
            <a:endParaRPr sz="1600"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"/>
              <a:t>Vector Meson Dominance model, effects of pion cloud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"/>
              <a:t>provide input to dispersion theory calculations</a:t>
            </a:r>
            <a:endParaRPr/>
          </a:p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576" y="1107680"/>
            <a:ext cx="4081777" cy="224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6166" y="497038"/>
            <a:ext cx="2800752" cy="17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46175" y="2689050"/>
            <a:ext cx="2800750" cy="193697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6247725" y="2413075"/>
            <a:ext cx="1667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800">
                <a:solidFill>
                  <a:schemeClr val="dk2"/>
                </a:solidFill>
              </a:rPr>
              <a:t>Σ⁰ → Λ</a:t>
            </a:r>
            <a:endParaRPr/>
          </a:p>
        </p:txBody>
      </p:sp>
      <p:sp>
        <p:nvSpPr>
          <p:cNvPr id="96" name="Google Shape;96;p16"/>
          <p:cNvSpPr txBox="1"/>
          <p:nvPr/>
        </p:nvSpPr>
        <p:spPr>
          <a:xfrm>
            <a:off x="5819325" y="4539700"/>
            <a:ext cx="2937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rgbClr val="666666"/>
                </a:solidFill>
              </a:rPr>
              <a:t>Dispersion theor</a:t>
            </a:r>
            <a:r>
              <a:rPr lang="de">
                <a:solidFill>
                  <a:srgbClr val="434343"/>
                </a:solidFill>
              </a:rPr>
              <a:t>y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100">
                <a:solidFill>
                  <a:srgbClr val="999999"/>
                </a:solidFill>
              </a:rPr>
              <a:t>Eur. Phys. J. A (2017) 53: 117</a:t>
            </a:r>
            <a:endParaRPr sz="1100">
              <a:solidFill>
                <a:srgbClr val="999999"/>
              </a:solidFill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6247725" y="178750"/>
            <a:ext cx="20808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rgbClr val="666666"/>
                </a:solidFill>
              </a:rPr>
              <a:t>Size matters!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100">
                <a:solidFill>
                  <a:srgbClr val="999999"/>
                </a:solidFill>
              </a:rPr>
              <a:t>Eur. Phys. J. A (2021) 57:183</a:t>
            </a:r>
            <a:endParaRPr sz="1100">
              <a:solidFill>
                <a:srgbClr val="999999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Hyperons in Neutron Stars</a:t>
            </a:r>
            <a:endParaRPr/>
          </a:p>
        </p:txBody>
      </p:sp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4625975" y="1152475"/>
            <a:ext cx="4206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/>
              <a:t>Femtoscopy method</a:t>
            </a:r>
            <a:endParaRPr b="1" sz="1600"/>
          </a:p>
          <a:p>
            <a:pPr indent="-316470" lvl="0" marL="457200" rtl="0" algn="l">
              <a:spcBef>
                <a:spcPts val="1200"/>
              </a:spcBef>
              <a:spcAft>
                <a:spcPts val="0"/>
              </a:spcAft>
              <a:buSzPts val="1384"/>
              <a:buChar char="●"/>
            </a:pPr>
            <a:r>
              <a:rPr lang="de" sz="1383"/>
              <a:t>Correlation function provides relation between particle interaction and source size</a:t>
            </a:r>
            <a:endParaRPr sz="1383"/>
          </a:p>
          <a:p>
            <a:pPr indent="457200" lvl="0" marL="137160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383"/>
              <a:t>=	=	         	</a:t>
            </a:r>
            <a:endParaRPr sz="1383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83"/>
          </a:p>
          <a:p>
            <a:pPr indent="-316470" lvl="0" marL="457200" rtl="0" algn="l">
              <a:spcBef>
                <a:spcPts val="1200"/>
              </a:spcBef>
              <a:spcAft>
                <a:spcPts val="0"/>
              </a:spcAft>
              <a:buSzPts val="1384"/>
              <a:buChar char="●"/>
            </a:pPr>
            <a:r>
              <a:rPr lang="de" sz="1383"/>
              <a:t>low relative momenta</a:t>
            </a:r>
            <a:endParaRPr sz="1383"/>
          </a:p>
          <a:p>
            <a:pPr indent="-316470" lvl="0" marL="457200" rtl="0" algn="l">
              <a:spcBef>
                <a:spcPts val="0"/>
              </a:spcBef>
              <a:spcAft>
                <a:spcPts val="0"/>
              </a:spcAft>
              <a:buSzPts val="1384"/>
              <a:buChar char="●"/>
            </a:pPr>
            <a:r>
              <a:rPr lang="de" sz="1383"/>
              <a:t>study scattering lengths and effective ranges</a:t>
            </a:r>
            <a:endParaRPr u="sng"/>
          </a:p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311700" y="1152475"/>
            <a:ext cx="3590100" cy="35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/>
              <a:t>Neutron Star Equation of State</a:t>
            </a:r>
            <a:endParaRPr u="sng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500"/>
              <a:t>Presence of hyperons in neutron star core energetically favourable</a:t>
            </a:r>
            <a:endParaRPr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de" sz="1500"/>
              <a:t>Pauli principle provides less repulsive force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de" sz="1500"/>
              <a:t>Softening of Equation of State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de" sz="1500"/>
              <a:t>Cannot explain high mass neutron stars</a:t>
            </a:r>
            <a:endParaRPr sz="15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de" sz="1500"/>
              <a:t>→ “hyperon puzzle”</a:t>
            </a:r>
            <a:endParaRPr b="1" sz="1500"/>
          </a:p>
          <a:p>
            <a:pPr indent="-323850" lvl="0" marL="457200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de" sz="1500"/>
              <a:t>Additional repulsive force is needed!</a:t>
            </a:r>
            <a:endParaRPr sz="1500"/>
          </a:p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8040" l="21159" r="16878" t="12738"/>
          <a:stretch/>
        </p:blipFill>
        <p:spPr>
          <a:xfrm>
            <a:off x="3621575" y="3554863"/>
            <a:ext cx="940997" cy="115376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7"/>
          <p:cNvSpPr txBox="1"/>
          <p:nvPr/>
        </p:nvSpPr>
        <p:spPr>
          <a:xfrm>
            <a:off x="3491925" y="4660538"/>
            <a:ext cx="126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600"/>
              <a:t>Wikimedia Commons, Casey Reed - Penn State University</a:t>
            </a:r>
            <a:endParaRPr sz="600"/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5750" y="2240140"/>
            <a:ext cx="1657875" cy="419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3475" y="2222600"/>
            <a:ext cx="1657873" cy="43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40200" y="3956775"/>
            <a:ext cx="1777851" cy="81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1197" y="883400"/>
            <a:ext cx="3111478" cy="250962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HADES – High Acceptance Di-Electron Spectrometer</a:t>
            </a: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7831000" y="2900425"/>
            <a:ext cx="1190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300">
                <a:solidFill>
                  <a:schemeClr val="dk2"/>
                </a:solidFill>
              </a:rPr>
              <a:t>GSI, Darmstadt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800" y="1923550"/>
            <a:ext cx="4304125" cy="282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Hyperons in the Past</a:t>
            </a:r>
            <a:endParaRPr/>
          </a:p>
        </p:txBody>
      </p:sp>
      <p:sp>
        <p:nvSpPr>
          <p:cNvPr id="125" name="Google Shape;125;p19"/>
          <p:cNvSpPr txBox="1"/>
          <p:nvPr/>
        </p:nvSpPr>
        <p:spPr>
          <a:xfrm>
            <a:off x="2883750" y="3437750"/>
            <a:ext cx="337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p+p and p+Nb @ 3.5 GeV beam energy</a:t>
            </a:r>
            <a:endParaRPr/>
          </a:p>
        </p:txBody>
      </p:sp>
      <p:sp>
        <p:nvSpPr>
          <p:cNvPr id="126" name="Google Shape;12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b="9" l="0" r="0" t="9"/>
          <a:stretch/>
        </p:blipFill>
        <p:spPr>
          <a:xfrm>
            <a:off x="3100725" y="2089700"/>
            <a:ext cx="1317949" cy="168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Λ polarization in p+Nb at 3.5 GeV beam energy</a:t>
            </a:r>
            <a:endParaRPr/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311700" y="1152475"/>
            <a:ext cx="3628200" cy="37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de" sz="1395" u="sng"/>
              <a:t>The mystery of Λ polarization</a:t>
            </a:r>
            <a:endParaRPr sz="1395" u="sng"/>
          </a:p>
          <a:p>
            <a:pPr indent="-30734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240"/>
              <a:buChar char="●"/>
            </a:pPr>
            <a:r>
              <a:rPr lang="de" sz="1240"/>
              <a:t>Λ polarization established, even with unpolarized beam</a:t>
            </a:r>
            <a:endParaRPr sz="1240"/>
          </a:p>
          <a:p>
            <a:pPr indent="-30734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40"/>
              <a:buChar char="●"/>
            </a:pPr>
            <a:r>
              <a:rPr lang="de" sz="1240"/>
              <a:t>Origin unclear – quark exchange or meson exchange?</a:t>
            </a:r>
            <a:endParaRPr sz="1240"/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4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24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24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24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240"/>
          </a:p>
          <a:p>
            <a:pPr indent="-30734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240"/>
              <a:buChar char="●"/>
            </a:pPr>
            <a:r>
              <a:rPr lang="de" sz="1240"/>
              <a:t>pA collisions as link between NN and heavy-ion collisions</a:t>
            </a:r>
            <a:endParaRPr sz="1240"/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4791525" y="1017725"/>
            <a:ext cx="4260300" cy="405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/>
              <a:t>HADES results</a:t>
            </a:r>
            <a:endParaRPr u="sng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600"/>
              <a:t>Total: &lt;</a:t>
            </a:r>
            <a:r>
              <a:rPr i="1" lang="de" sz="1600"/>
              <a:t>P&gt;</a:t>
            </a:r>
            <a:r>
              <a:rPr lang="de" sz="1600"/>
              <a:t> = −0.119 ± 0.005 ± 0.016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500"/>
              <a:t>Λ mostly from target hemisphere </a:t>
            </a:r>
            <a:endParaRPr sz="1500"/>
          </a:p>
          <a:p>
            <a:pPr indent="0" lvl="0" marL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500"/>
              <a:t>→ Λ or p has experienced medium effects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200">
                <a:solidFill>
                  <a:srgbClr val="999999"/>
                </a:solidFill>
              </a:rPr>
              <a:t>Eur. Phys. J. A (2014) 50: 81</a:t>
            </a:r>
            <a:endParaRPr sz="12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7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rgbClr val="666666"/>
              </a:solidFill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2225" y="1790411"/>
            <a:ext cx="2367300" cy="1987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8025" y="1790400"/>
            <a:ext cx="2263801" cy="191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 title="[89,89,89,&quot;https://www.codecogs.com/eqnedit.php?latex=%5Cfrac%7BdN%7D%7Bd%5Ccos%5Ctheta%7D%5Csim(1%2B%5Calpha%5Cmathcal%7BP%7D%5Ccos%5Ctheta)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8175" y="2600650"/>
            <a:ext cx="2204698" cy="29044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7487" y="2571750"/>
            <a:ext cx="2610149" cy="167710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Λ-N interaction in p+Nb at 3.5 GeV beam energy</a:t>
            </a:r>
            <a:endParaRPr/>
          </a:p>
        </p:txBody>
      </p:sp>
      <p:sp>
        <p:nvSpPr>
          <p:cNvPr id="145" name="Google Shape;145;p21"/>
          <p:cNvSpPr txBox="1"/>
          <p:nvPr>
            <p:ph idx="1" type="body"/>
          </p:nvPr>
        </p:nvSpPr>
        <p:spPr>
          <a:xfrm>
            <a:off x="311700" y="1152475"/>
            <a:ext cx="31437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/>
              <a:t>“Hyperon </a:t>
            </a:r>
            <a:r>
              <a:rPr lang="de" u="sng"/>
              <a:t>Puzzle</a:t>
            </a:r>
            <a:r>
              <a:rPr lang="de" u="sng"/>
              <a:t>” of neutron stars</a:t>
            </a:r>
            <a:endParaRPr u="sng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600"/>
              <a:t>Hyperons in inner core?</a:t>
            </a:r>
            <a:endParaRPr sz="1600"/>
          </a:p>
          <a:p>
            <a:pPr indent="-309124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de" sz="1491"/>
              <a:t>Additional repulsive force is needed!</a:t>
            </a:r>
            <a:endParaRPr sz="149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600"/>
              <a:t>Study Λ-N interaction</a:t>
            </a:r>
            <a:endParaRPr sz="1600"/>
          </a:p>
          <a:p>
            <a:pPr indent="-309124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de" sz="1491"/>
              <a:t>In hyper-nuclei, scattering experiments</a:t>
            </a:r>
            <a:endParaRPr sz="1491"/>
          </a:p>
          <a:p>
            <a:pPr indent="-31496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de" sz="1600"/>
              <a:t>Femtoscopy method!</a:t>
            </a:r>
            <a:endParaRPr sz="1383"/>
          </a:p>
          <a:p>
            <a:pPr indent="-303289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de" sz="1383"/>
              <a:t>study scattering lengths and effective ranges</a:t>
            </a:r>
            <a:endParaRPr sz="1383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83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83"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83"/>
          </a:p>
        </p:txBody>
      </p:sp>
      <p:sp>
        <p:nvSpPr>
          <p:cNvPr id="146" name="Google Shape;146;p21"/>
          <p:cNvSpPr txBox="1"/>
          <p:nvPr>
            <p:ph idx="1" type="body"/>
          </p:nvPr>
        </p:nvSpPr>
        <p:spPr>
          <a:xfrm>
            <a:off x="4303400" y="1055175"/>
            <a:ext cx="4717800" cy="40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/>
              <a:t>HADES results</a:t>
            </a:r>
            <a:endParaRPr u="sng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600"/>
              <a:t>First measurement of pΛ and pp correlations via femtoscopy in pA reactions!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600"/>
              <a:t>Study Λ-N interaction while determining source size from p-p interaction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212">
                <a:solidFill>
                  <a:srgbClr val="999999"/>
                </a:solidFill>
              </a:rPr>
              <a:t>Phys. Rev. C 94</a:t>
            </a:r>
            <a:r>
              <a:rPr lang="de" sz="1212">
                <a:solidFill>
                  <a:srgbClr val="999999"/>
                </a:solidFill>
              </a:rPr>
              <a:t>, 025201 (2016)</a:t>
            </a:r>
            <a:endParaRPr sz="1212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355">
                <a:solidFill>
                  <a:srgbClr val="666666"/>
                </a:solidFill>
              </a:rPr>
              <a:t>Similar study by ALICE (pp@√s =7TeV): </a:t>
            </a:r>
            <a:endParaRPr sz="1355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de" sz="1212">
                <a:solidFill>
                  <a:srgbClr val="999999"/>
                </a:solidFill>
              </a:rPr>
              <a:t>Phys. Rev. C 99, 024001 (2018)</a:t>
            </a:r>
            <a:endParaRPr sz="1212">
              <a:solidFill>
                <a:srgbClr val="999999"/>
              </a:solidFill>
            </a:endParaRPr>
          </a:p>
        </p:txBody>
      </p:sp>
      <p:pic>
        <p:nvPicPr>
          <p:cNvPr id="147" name="Google Shape;14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2125" y="2044425"/>
            <a:ext cx="2563100" cy="26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0803" y="2334600"/>
            <a:ext cx="2525746" cy="26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 txBox="1"/>
          <p:nvPr/>
        </p:nvSpPr>
        <p:spPr>
          <a:xfrm>
            <a:off x="6713975" y="2943700"/>
            <a:ext cx="1909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900"/>
              <a:t>circles: HADES data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900"/>
              <a:t>Theory bands: χEFT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900"/>
              <a:t>green: LO scattering param.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900"/>
              <a:t>red: NLO scattering param.</a:t>
            </a:r>
            <a:endParaRPr sz="900"/>
          </a:p>
        </p:txBody>
      </p:sp>
      <p:pic>
        <p:nvPicPr>
          <p:cNvPr id="150" name="Google Shape;150;p21"/>
          <p:cNvPicPr preferRelativeResize="0"/>
          <p:nvPr/>
        </p:nvPicPr>
        <p:blipFill rotWithShape="1">
          <a:blip r:embed="rId6">
            <a:alphaModFix/>
          </a:blip>
          <a:srcRect b="8040" l="21159" r="16878" t="12738"/>
          <a:stretch/>
        </p:blipFill>
        <p:spPr>
          <a:xfrm>
            <a:off x="3021050" y="1541800"/>
            <a:ext cx="940997" cy="115376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 txBox="1"/>
          <p:nvPr/>
        </p:nvSpPr>
        <p:spPr>
          <a:xfrm>
            <a:off x="2952800" y="2637275"/>
            <a:ext cx="126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600"/>
              <a:t>Wikimedia Commons, Casey Reed - Penn State University</a:t>
            </a:r>
            <a:endParaRPr sz="600"/>
          </a:p>
        </p:txBody>
      </p:sp>
      <p:pic>
        <p:nvPicPr>
          <p:cNvPr id="152" name="Google Shape;152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77705" y="4171525"/>
            <a:ext cx="1611695" cy="7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154" name="Google Shape;154;p21"/>
          <p:cNvSpPr txBox="1"/>
          <p:nvPr/>
        </p:nvSpPr>
        <p:spPr>
          <a:xfrm>
            <a:off x="6713975" y="4171513"/>
            <a:ext cx="216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de" sz="1095">
                <a:solidFill>
                  <a:srgbClr val="5B0F00"/>
                </a:solidFill>
              </a:rPr>
              <a:t>→ see also talk from </a:t>
            </a:r>
            <a:r>
              <a:rPr lang="de" sz="1095">
                <a:solidFill>
                  <a:srgbClr val="5B0F00"/>
                </a:solidFill>
              </a:rPr>
              <a:t> Narendra Rathod </a:t>
            </a:r>
            <a:endParaRPr sz="1095">
              <a:solidFill>
                <a:srgbClr val="5B0F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de" sz="1095">
                <a:solidFill>
                  <a:srgbClr val="5B0F00"/>
                </a:solidFill>
              </a:rPr>
              <a:t>on Saturday at 16:00</a:t>
            </a:r>
            <a:endParaRPr sz="1095">
              <a:solidFill>
                <a:srgbClr val="5B0F00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de" sz="1095">
                <a:solidFill>
                  <a:srgbClr val="5B0F00"/>
                </a:solidFill>
              </a:rPr>
              <a:t> p-Lambda in AgAg</a:t>
            </a:r>
            <a:endParaRPr sz="1095">
              <a:solidFill>
                <a:srgbClr val="5B0F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