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473" r:id="rId3"/>
    <p:sldId id="412" r:id="rId4"/>
    <p:sldId id="474" r:id="rId5"/>
    <p:sldId id="476" r:id="rId6"/>
    <p:sldId id="369" r:id="rId7"/>
    <p:sldId id="482" r:id="rId8"/>
    <p:sldId id="452" r:id="rId9"/>
    <p:sldId id="382" r:id="rId10"/>
    <p:sldId id="465" r:id="rId11"/>
    <p:sldId id="484" r:id="rId12"/>
    <p:sldId id="483" r:id="rId13"/>
    <p:sldId id="478" r:id="rId14"/>
    <p:sldId id="472" r:id="rId15"/>
    <p:sldId id="460" r:id="rId16"/>
    <p:sldId id="443" r:id="rId17"/>
    <p:sldId id="403" r:id="rId18"/>
    <p:sldId id="414" r:id="rId19"/>
    <p:sldId id="481" r:id="rId20"/>
    <p:sldId id="475" r:id="rId21"/>
    <p:sldId id="406" r:id="rId22"/>
    <p:sldId id="343" r:id="rId23"/>
    <p:sldId id="445" r:id="rId24"/>
    <p:sldId id="462" r:id="rId25"/>
    <p:sldId id="425" r:id="rId26"/>
    <p:sldId id="429" r:id="rId27"/>
    <p:sldId id="447" r:id="rId28"/>
  </p:sldIdLst>
  <p:sldSz cx="12192000" cy="6858000"/>
  <p:notesSz cx="6858000" cy="9144000"/>
  <p:custDataLst>
    <p:tags r:id="rId3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A1C"/>
    <a:srgbClr val="00FF00"/>
    <a:srgbClr val="0000FF"/>
    <a:srgbClr val="FF33CC"/>
    <a:srgbClr val="DB2E0B"/>
    <a:srgbClr val="EAF2DB"/>
    <a:srgbClr val="535105"/>
    <a:srgbClr val="382C94"/>
    <a:srgbClr val="FFFFCC"/>
    <a:srgbClr val="47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3" autoAdjust="0"/>
    <p:restoredTop sz="95682" autoAdjust="0"/>
  </p:normalViewPr>
  <p:slideViewPr>
    <p:cSldViewPr snapToGrid="0">
      <p:cViewPr varScale="1">
        <p:scale>
          <a:sx n="91" d="100"/>
          <a:sy n="91" d="100"/>
        </p:scale>
        <p:origin x="2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E0E0D-09D7-494A-8103-5A8AC654F45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62EB-355A-4C36-B7AE-D097A0044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762EB-355A-4C36-B7AE-D097A00443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10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762EB-355A-4C36-B7AE-D097A004439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762EB-355A-4C36-B7AE-D097A004439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61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331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9F550-FC4D-4EE0-8FE9-64779C0BF3C8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53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3.xml"/><Relationship Id="rId7" Type="http://schemas.openxmlformats.org/officeDocument/2006/relationships/image" Target="../media/image3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8.xml"/><Relationship Id="rId7" Type="http://schemas.openxmlformats.org/officeDocument/2006/relationships/image" Target="../media/image4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52.xml"/><Relationship Id="rId7" Type="http://schemas.openxmlformats.org/officeDocument/2006/relationships/image" Target="../media/image5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8.png"/><Relationship Id="rId4" Type="http://schemas.openxmlformats.org/officeDocument/2006/relationships/tags" Target="../tags/tag53.xml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3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6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61.png"/><Relationship Id="rId5" Type="http://schemas.openxmlformats.org/officeDocument/2006/relationships/tags" Target="../tags/tag58.xml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tags" Target="../tags/tag57.xml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69.png"/><Relationship Id="rId26" Type="http://schemas.openxmlformats.org/officeDocument/2006/relationships/image" Target="../media/image64.png"/><Relationship Id="rId3" Type="http://schemas.openxmlformats.org/officeDocument/2006/relationships/tags" Target="../tags/tag63.xml"/><Relationship Id="rId21" Type="http://schemas.openxmlformats.org/officeDocument/2006/relationships/image" Target="../media/image72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68.png"/><Relationship Id="rId25" Type="http://schemas.openxmlformats.org/officeDocument/2006/relationships/image" Target="../media/image59.png"/><Relationship Id="rId2" Type="http://schemas.openxmlformats.org/officeDocument/2006/relationships/tags" Target="../tags/tag62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75.png"/><Relationship Id="rId5" Type="http://schemas.openxmlformats.org/officeDocument/2006/relationships/tags" Target="../tags/tag65.xml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tags" Target="../tags/tag70.xml"/><Relationship Id="rId19" Type="http://schemas.openxmlformats.org/officeDocument/2006/relationships/image" Target="../media/image70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5" Type="http://schemas.openxmlformats.org/officeDocument/2006/relationships/tags" Target="../tags/tag33.xml"/><Relationship Id="rId10" Type="http://schemas.openxmlformats.org/officeDocument/2006/relationships/image" Target="../media/image11.png"/><Relationship Id="rId4" Type="http://schemas.openxmlformats.org/officeDocument/2006/relationships/tags" Target="../tags/tag3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40.xml"/><Relationship Id="rId10" Type="http://schemas.openxmlformats.org/officeDocument/2006/relationships/image" Target="../media/image23.png"/><Relationship Id="rId4" Type="http://schemas.openxmlformats.org/officeDocument/2006/relationships/tags" Target="../tags/tag39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8577" y="711305"/>
            <a:ext cx="11874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The phi meson in nuclear matter from theory and experimental data</a:t>
            </a:r>
            <a:endParaRPr kumimoji="1" lang="en-US" altLang="ja-JP" sz="44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6913" y="5151551"/>
            <a:ext cx="6957796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dirty="0">
                <a:solidFill>
                  <a:schemeClr val="bg1"/>
                </a:solidFill>
                <a:latin typeface="+mj-ea"/>
                <a:ea typeface="+mj-ea"/>
                <a:cs typeface="Microsoft JhengHei UI Light" panose="020B0304030504040204" pitchFamily="50" charset="-128"/>
              </a:rPr>
              <a:t>Talk at the</a:t>
            </a:r>
            <a:r>
              <a:rPr lang="ja-JP" altLang="en-US" dirty="0">
                <a:solidFill>
                  <a:schemeClr val="bg1"/>
                </a:solidFill>
                <a:latin typeface="+mj-ea"/>
                <a:ea typeface="+mj-ea"/>
                <a:cs typeface="Microsoft JhengHei UI Light" panose="020B03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+mj-ea"/>
                <a:ea typeface="+mj-ea"/>
                <a:cs typeface="Microsoft JhengHei UI Light" panose="020B0304030504040204" pitchFamily="50" charset="-128"/>
              </a:rPr>
              <a:t>“17th International Workshop on Meson Physics”</a:t>
            </a:r>
          </a:p>
          <a:p>
            <a:pPr>
              <a:lnSpc>
                <a:spcPts val="2400"/>
              </a:lnSpc>
            </a:pPr>
            <a:r>
              <a:rPr lang="en-US" altLang="ja-JP" dirty="0" err="1">
                <a:solidFill>
                  <a:schemeClr val="bg1"/>
                </a:solidFill>
                <a:latin typeface="+mj-ea"/>
                <a:ea typeface="+mj-ea"/>
                <a:cs typeface="Microsoft JhengHei UI Light" panose="020B0304030504040204" pitchFamily="50" charset="-128"/>
              </a:rPr>
              <a:t>Krakov</a:t>
            </a:r>
            <a:r>
              <a:rPr lang="en-US" altLang="ja-JP" dirty="0">
                <a:solidFill>
                  <a:schemeClr val="bg1"/>
                </a:solidFill>
                <a:latin typeface="+mj-ea"/>
                <a:ea typeface="+mj-ea"/>
                <a:cs typeface="Microsoft JhengHei UI Light" panose="020B0304030504040204" pitchFamily="50" charset="-128"/>
              </a:rPr>
              <a:t>, Poland</a:t>
            </a:r>
          </a:p>
          <a:p>
            <a:pPr>
              <a:lnSpc>
                <a:spcPts val="2400"/>
              </a:lnSpc>
            </a:pPr>
            <a:r>
              <a:rPr lang="en-US" altLang="ja-JP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June</a:t>
            </a:r>
            <a:r>
              <a:rPr lang="ja-JP" altLang="en-US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23, 2023</a:t>
            </a:r>
            <a:endParaRPr lang="en-US" altLang="ja-JP" dirty="0">
              <a:solidFill>
                <a:schemeClr val="bg1"/>
              </a:solidFill>
              <a:latin typeface="+mj-ea"/>
              <a:ea typeface="+mj-ea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6525" y="3084478"/>
            <a:ext cx="4721015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Philipp Gubler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Japan Atomic Energy Agency (JAEA)</a:t>
            </a:r>
            <a:endParaRPr lang="en-US" altLang="ja-JP" sz="24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026" name="Picture 2" descr="https://www.jaea.go.jp/04/turuga/internationalworkshop/official_logo_l.png">
            <a:extLst>
              <a:ext uri="{FF2B5EF4-FFF2-40B4-BE49-F238E27FC236}">
                <a16:creationId xmlns:a16="http://schemas.microsoft.com/office/drawing/2014/main" id="{66EFABA5-E576-49F6-8910-F388A91C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44" y="3054852"/>
            <a:ext cx="1831719" cy="91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FFE19-9263-4FCB-AD68-83F1037687B1}"/>
              </a:ext>
            </a:extLst>
          </p:cNvPr>
          <p:cNvSpPr txBox="1"/>
          <p:nvPr/>
        </p:nvSpPr>
        <p:spPr>
          <a:xfrm>
            <a:off x="7900568" y="5151551"/>
            <a:ext cx="410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Based on work done in collaboration with </a:t>
            </a:r>
          </a:p>
          <a:p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Elena </a:t>
            </a:r>
            <a:r>
              <a:rPr lang="en-US" altLang="ja-JP" dirty="0" err="1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Bratkovskaya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(Frankfurt/GSI), </a:t>
            </a:r>
          </a:p>
          <a:p>
            <a:r>
              <a:rPr lang="en-US" altLang="ja-JP" dirty="0" err="1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Taesoo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Song (GSI)</a:t>
            </a:r>
          </a:p>
        </p:txBody>
      </p:sp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DD5DFE8-08DE-C005-3BCB-26345827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543" y="1600223"/>
            <a:ext cx="4153449" cy="4243441"/>
          </a:xfrm>
          <a:prstGeom prst="rect">
            <a:avLst/>
          </a:prstGeom>
        </p:spPr>
      </p:pic>
      <p:sp>
        <p:nvSpPr>
          <p:cNvPr id="10" name="矢印: 上 9">
            <a:extLst>
              <a:ext uri="{FF2B5EF4-FFF2-40B4-BE49-F238E27FC236}">
                <a16:creationId xmlns:a16="http://schemas.microsoft.com/office/drawing/2014/main" id="{90C0FE94-9834-A349-F71A-59FDFAD2A9CC}"/>
              </a:ext>
            </a:extLst>
          </p:cNvPr>
          <p:cNvSpPr/>
          <p:nvPr/>
        </p:nvSpPr>
        <p:spPr>
          <a:xfrm rot="2565849">
            <a:off x="4770727" y="2927164"/>
            <a:ext cx="369345" cy="2050558"/>
          </a:xfrm>
          <a:prstGeom prst="upArrow">
            <a:avLst>
              <a:gd name="adj1" fmla="val 337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A5C9F2F-19D3-3EF0-66B6-7DD160241571}"/>
              </a:ext>
            </a:extLst>
          </p:cNvPr>
          <p:cNvSpPr txBox="1"/>
          <p:nvPr/>
        </p:nvSpPr>
        <p:spPr>
          <a:xfrm>
            <a:off x="1783077" y="4630492"/>
            <a:ext cx="278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Rescattering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 effect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10404AF-F3B0-135D-606D-B1E08ED02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48" y="1600223"/>
            <a:ext cx="3728495" cy="2106356"/>
          </a:xfrm>
          <a:prstGeom prst="rect">
            <a:avLst/>
          </a:prstGeom>
        </p:spPr>
      </p:pic>
      <p:sp>
        <p:nvSpPr>
          <p:cNvPr id="14" name="矢印: 上 13">
            <a:extLst>
              <a:ext uri="{FF2B5EF4-FFF2-40B4-BE49-F238E27FC236}">
                <a16:creationId xmlns:a16="http://schemas.microsoft.com/office/drawing/2014/main" id="{3BA1117D-47A9-94AF-7157-E140AD7BFED8}"/>
              </a:ext>
            </a:extLst>
          </p:cNvPr>
          <p:cNvSpPr/>
          <p:nvPr/>
        </p:nvSpPr>
        <p:spPr>
          <a:xfrm rot="5400000">
            <a:off x="4583240" y="1778650"/>
            <a:ext cx="369345" cy="1380158"/>
          </a:xfrm>
          <a:prstGeom prst="upArrow">
            <a:avLst>
              <a:gd name="adj1" fmla="val 337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5C5A27-E01A-7ABE-5554-D45DA4582F8E}"/>
              </a:ext>
            </a:extLst>
          </p:cNvPr>
          <p:cNvSpPr txBox="1"/>
          <p:nvPr/>
        </p:nvSpPr>
        <p:spPr>
          <a:xfrm>
            <a:off x="9039024" y="3135891"/>
            <a:ext cx="301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PhD Thesis of R. Muto, Kyoto U., 2007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A6C29F-A06E-33C8-54F2-CD03CDC36940}"/>
              </a:ext>
            </a:extLst>
          </p:cNvPr>
          <p:cNvSpPr txBox="1"/>
          <p:nvPr/>
        </p:nvSpPr>
        <p:spPr>
          <a:xfrm>
            <a:off x="1382949" y="213070"/>
            <a:ext cx="9426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 do experimental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rescattering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QED effects modify the dilepton spectrum?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FB1AFC-BA2B-3925-7DD2-7CEC550F69B1}"/>
              </a:ext>
            </a:extLst>
          </p:cNvPr>
          <p:cNvSpPr txBox="1"/>
          <p:nvPr/>
        </p:nvSpPr>
        <p:spPr>
          <a:xfrm>
            <a:off x="1783077" y="5007941"/>
            <a:ext cx="2780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(multiple scattering, energy loss)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05174C91-1B57-DD2D-B767-DAA344465286}"/>
              </a:ext>
            </a:extLst>
          </p:cNvPr>
          <p:cNvSpPr/>
          <p:nvPr/>
        </p:nvSpPr>
        <p:spPr>
          <a:xfrm>
            <a:off x="5678904" y="4578447"/>
            <a:ext cx="1912299" cy="9705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36A645-E052-E253-75D1-C4619D937297}"/>
              </a:ext>
            </a:extLst>
          </p:cNvPr>
          <p:cNvSpPr txBox="1"/>
          <p:nvPr/>
        </p:nvSpPr>
        <p:spPr>
          <a:xfrm>
            <a:off x="4981073" y="5950720"/>
            <a:ext cx="336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FF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Similar to the shape expected for a negative mass shift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矢印: 上 2">
            <a:extLst>
              <a:ext uri="{FF2B5EF4-FFF2-40B4-BE49-F238E27FC236}">
                <a16:creationId xmlns:a16="http://schemas.microsoft.com/office/drawing/2014/main" id="{E0398D3F-8691-8306-D0E7-55B0ABD0FA59}"/>
              </a:ext>
            </a:extLst>
          </p:cNvPr>
          <p:cNvSpPr/>
          <p:nvPr/>
        </p:nvSpPr>
        <p:spPr>
          <a:xfrm>
            <a:off x="6436991" y="5597967"/>
            <a:ext cx="364276" cy="393032"/>
          </a:xfrm>
          <a:prstGeom prst="upArrow">
            <a:avLst>
              <a:gd name="adj1" fmla="val 41192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78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9DD982-F050-7825-2985-C1E3B1AD19C3}"/>
              </a:ext>
            </a:extLst>
          </p:cNvPr>
          <p:cNvSpPr txBox="1"/>
          <p:nvPr/>
        </p:nvSpPr>
        <p:spPr>
          <a:xfrm>
            <a:off x="523804" y="94181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Fits to experimental Copper target data (KEK, E325)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2CBE08-22EB-3C9E-704C-14939B4080DA}"/>
              </a:ext>
            </a:extLst>
          </p:cNvPr>
          <p:cNvSpPr txBox="1"/>
          <p:nvPr/>
        </p:nvSpPr>
        <p:spPr>
          <a:xfrm>
            <a:off x="2501955" y="617028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slow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270FEB-CDCE-8D09-DEA3-DC1F09FC91C8}"/>
              </a:ext>
            </a:extLst>
          </p:cNvPr>
          <p:cNvSpPr txBox="1"/>
          <p:nvPr/>
        </p:nvSpPr>
        <p:spPr>
          <a:xfrm>
            <a:off x="4799226" y="6220784"/>
            <a:ext cx="269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intermediate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81EE5A-31C6-9542-F197-8E50F5FAD4FC}"/>
              </a:ext>
            </a:extLst>
          </p:cNvPr>
          <p:cNvSpPr txBox="1"/>
          <p:nvPr/>
        </p:nvSpPr>
        <p:spPr>
          <a:xfrm>
            <a:off x="8298700" y="6220784"/>
            <a:ext cx="156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fast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C811863-8B7E-73B7-5EA4-5BC80311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" y="678955"/>
            <a:ext cx="7452515" cy="549132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658719-5F01-7CD3-B49E-E03025456F38}"/>
              </a:ext>
            </a:extLst>
          </p:cNvPr>
          <p:cNvSpPr txBox="1"/>
          <p:nvPr/>
        </p:nvSpPr>
        <p:spPr>
          <a:xfrm rot="1200106">
            <a:off x="10456218" y="20190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4D28E24-1BB9-6224-8C51-A7E19DAC8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802" y="687718"/>
            <a:ext cx="7452515" cy="549833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EE69149-0129-94E0-49E5-B4989E232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2" y="687718"/>
            <a:ext cx="7452514" cy="54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9DD982-F050-7825-2985-C1E3B1AD19C3}"/>
              </a:ext>
            </a:extLst>
          </p:cNvPr>
          <p:cNvSpPr txBox="1"/>
          <p:nvPr/>
        </p:nvSpPr>
        <p:spPr>
          <a:xfrm>
            <a:off x="471676" y="186807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Fits to experimental Copper target data (KEK, E325)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2CBE08-22EB-3C9E-704C-14939B4080DA}"/>
              </a:ext>
            </a:extLst>
          </p:cNvPr>
          <p:cNvSpPr txBox="1"/>
          <p:nvPr/>
        </p:nvSpPr>
        <p:spPr>
          <a:xfrm>
            <a:off x="2459248" y="561984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slow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270FEB-CDCE-8D09-DEA3-DC1F09FC91C8}"/>
              </a:ext>
            </a:extLst>
          </p:cNvPr>
          <p:cNvSpPr txBox="1"/>
          <p:nvPr/>
        </p:nvSpPr>
        <p:spPr>
          <a:xfrm>
            <a:off x="4747099" y="5619842"/>
            <a:ext cx="269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intermediate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81EE5A-31C6-9542-F197-8E50F5FAD4FC}"/>
              </a:ext>
            </a:extLst>
          </p:cNvPr>
          <p:cNvSpPr txBox="1"/>
          <p:nvPr/>
        </p:nvSpPr>
        <p:spPr>
          <a:xfrm>
            <a:off x="8246573" y="5619842"/>
            <a:ext cx="156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fast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271AB142-6A34-8666-E865-248134CC9C90}"/>
              </a:ext>
            </a:extLst>
          </p:cNvPr>
          <p:cNvSpPr/>
          <p:nvPr/>
        </p:nvSpPr>
        <p:spPr>
          <a:xfrm rot="16200000">
            <a:off x="1173886" y="5924605"/>
            <a:ext cx="523219" cy="1216124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CB3CBF1-A1D6-5225-4B10-CB3DA1A8295F}"/>
              </a:ext>
            </a:extLst>
          </p:cNvPr>
          <p:cNvSpPr txBox="1"/>
          <p:nvPr/>
        </p:nvSpPr>
        <p:spPr>
          <a:xfrm>
            <a:off x="2255270" y="6271057"/>
            <a:ext cx="924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large momentum dependence needed</a:t>
            </a:r>
            <a:r>
              <a:rPr kumimoji="1" lang="en-US" altLang="ja-JP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to explain the data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!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7B140B0-BD28-3A07-4189-F7B850209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13" y="764484"/>
            <a:ext cx="7154717" cy="48838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53F1F81-A226-4720-A646-F271DCB4F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7274" y="783604"/>
            <a:ext cx="7077451" cy="485269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F2CC408-ADB5-619D-48D7-79AC7B831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4171" y="771581"/>
            <a:ext cx="7113042" cy="487710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45B7977-CBC3-F3B4-12F2-1A3884554A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4" y="4863920"/>
            <a:ext cx="724568" cy="58655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2EBF39-9228-B48F-D3E0-8EC14E1882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55" y="4863920"/>
            <a:ext cx="724568" cy="58655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7FC089B-7DCD-D07C-AC3B-83A41DA1569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13" y="4831827"/>
            <a:ext cx="724568" cy="586556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E522F13-A417-8248-D332-F7456DE1D047}"/>
              </a:ext>
            </a:extLst>
          </p:cNvPr>
          <p:cNvSpPr txBox="1"/>
          <p:nvPr/>
        </p:nvSpPr>
        <p:spPr>
          <a:xfrm rot="1200106">
            <a:off x="10456218" y="20190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9DD982-F050-7825-2985-C1E3B1AD19C3}"/>
              </a:ext>
            </a:extLst>
          </p:cNvPr>
          <p:cNvSpPr txBox="1"/>
          <p:nvPr/>
        </p:nvSpPr>
        <p:spPr>
          <a:xfrm>
            <a:off x="381555" y="327415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of results for Copper target data (E325)</a:t>
            </a: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FBC8023D-78C9-8F9C-F123-0F7F47193613}"/>
              </a:ext>
            </a:extLst>
          </p:cNvPr>
          <p:cNvCxnSpPr>
            <a:cxnSpLocks/>
          </p:cNvCxnSpPr>
          <p:nvPr/>
        </p:nvCxnSpPr>
        <p:spPr>
          <a:xfrm>
            <a:off x="2494618" y="2155092"/>
            <a:ext cx="16126" cy="3642081"/>
          </a:xfrm>
          <a:prstGeom prst="straightConnector1">
            <a:avLst/>
          </a:prstGeom>
          <a:ln w="28575">
            <a:solidFill>
              <a:srgbClr val="342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54BE6011-B6CE-A446-B40C-D198CC3F5D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9" y="5949573"/>
            <a:ext cx="2349039" cy="440585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CA8F4E-A1EC-9B1B-3FAA-410598934C66}"/>
              </a:ext>
            </a:extLst>
          </p:cNvPr>
          <p:cNvCxnSpPr/>
          <p:nvPr/>
        </p:nvCxnSpPr>
        <p:spPr>
          <a:xfrm>
            <a:off x="2402578" y="3760232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BD6F81A-75FC-4F9E-E2C0-3964AB072390}"/>
              </a:ext>
            </a:extLst>
          </p:cNvPr>
          <p:cNvCxnSpPr/>
          <p:nvPr/>
        </p:nvCxnSpPr>
        <p:spPr>
          <a:xfrm>
            <a:off x="2395738" y="5161779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8398B00-B356-6109-A476-E8D3F65E26AE}"/>
              </a:ext>
            </a:extLst>
          </p:cNvPr>
          <p:cNvCxnSpPr/>
          <p:nvPr/>
        </p:nvCxnSpPr>
        <p:spPr>
          <a:xfrm>
            <a:off x="2387071" y="3045294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5EA86D3-543A-0EFB-CD43-E09AAD7BB153}"/>
              </a:ext>
            </a:extLst>
          </p:cNvPr>
          <p:cNvCxnSpPr/>
          <p:nvPr/>
        </p:nvCxnSpPr>
        <p:spPr>
          <a:xfrm>
            <a:off x="2406868" y="4486833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91ACAB-1C02-347B-7D68-80E6101B6BEE}"/>
              </a:ext>
            </a:extLst>
          </p:cNvPr>
          <p:cNvSpPr txBox="1"/>
          <p:nvPr/>
        </p:nvSpPr>
        <p:spPr>
          <a:xfrm>
            <a:off x="1528050" y="2784298"/>
            <a:ext cx="120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-30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93D8CFA-D462-F465-623B-EE552845CC71}"/>
              </a:ext>
            </a:extLst>
          </p:cNvPr>
          <p:cNvCxnSpPr>
            <a:cxnSpLocks/>
          </p:cNvCxnSpPr>
          <p:nvPr/>
        </p:nvCxnSpPr>
        <p:spPr>
          <a:xfrm>
            <a:off x="2302112" y="2307492"/>
            <a:ext cx="8398314" cy="0"/>
          </a:xfrm>
          <a:prstGeom prst="straightConnector1">
            <a:avLst/>
          </a:prstGeom>
          <a:ln w="28575">
            <a:solidFill>
              <a:srgbClr val="342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59EB4BC-5BB7-663F-EF23-B469B044F3EC}"/>
              </a:ext>
            </a:extLst>
          </p:cNvPr>
          <p:cNvCxnSpPr>
            <a:cxnSpLocks/>
          </p:cNvCxnSpPr>
          <p:nvPr/>
        </p:nvCxnSpPr>
        <p:spPr>
          <a:xfrm>
            <a:off x="4650233" y="2097745"/>
            <a:ext cx="0" cy="419494"/>
          </a:xfrm>
          <a:prstGeom prst="straightConnector1">
            <a:avLst/>
          </a:prstGeom>
          <a:ln w="28575">
            <a:solidFill>
              <a:srgbClr val="342A1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44F0FB1-01EE-E52B-213B-F4C64543F629}"/>
              </a:ext>
            </a:extLst>
          </p:cNvPr>
          <p:cNvCxnSpPr>
            <a:cxnSpLocks/>
          </p:cNvCxnSpPr>
          <p:nvPr/>
        </p:nvCxnSpPr>
        <p:spPr>
          <a:xfrm>
            <a:off x="6757893" y="2097745"/>
            <a:ext cx="0" cy="419494"/>
          </a:xfrm>
          <a:prstGeom prst="straightConnector1">
            <a:avLst/>
          </a:prstGeom>
          <a:ln w="28575">
            <a:solidFill>
              <a:srgbClr val="342A1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F4A59B-446B-6E39-422E-A869A31353C5}"/>
              </a:ext>
            </a:extLst>
          </p:cNvPr>
          <p:cNvCxnSpPr>
            <a:cxnSpLocks/>
          </p:cNvCxnSpPr>
          <p:nvPr/>
        </p:nvCxnSpPr>
        <p:spPr>
          <a:xfrm>
            <a:off x="8962829" y="2097745"/>
            <a:ext cx="0" cy="419494"/>
          </a:xfrm>
          <a:prstGeom prst="straightConnector1">
            <a:avLst/>
          </a:prstGeom>
          <a:ln w="28575">
            <a:solidFill>
              <a:srgbClr val="342A1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図 110">
            <a:extLst>
              <a:ext uri="{FF2B5EF4-FFF2-40B4-BE49-F238E27FC236}">
                <a16:creationId xmlns:a16="http://schemas.microsoft.com/office/drawing/2014/main" id="{A590B5A0-EB71-8237-9274-5E3095E615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50" y="1689790"/>
            <a:ext cx="1268293" cy="405707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E58C6FD9-D1F7-78FC-0CCE-F82701AA4EBF}"/>
              </a:ext>
            </a:extLst>
          </p:cNvPr>
          <p:cNvGrpSpPr/>
          <p:nvPr/>
        </p:nvGrpSpPr>
        <p:grpSpPr>
          <a:xfrm>
            <a:off x="3348161" y="3519809"/>
            <a:ext cx="972740" cy="1867722"/>
            <a:chOff x="6181953" y="3813785"/>
            <a:chExt cx="972740" cy="1759201"/>
          </a:xfrm>
        </p:grpSpPr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A04A22CF-6B52-22E3-076C-4CF441B6FD49}"/>
                </a:ext>
              </a:extLst>
            </p:cNvPr>
            <p:cNvCxnSpPr/>
            <p:nvPr/>
          </p:nvCxnSpPr>
          <p:spPr>
            <a:xfrm>
              <a:off x="6673174" y="3813785"/>
              <a:ext cx="0" cy="17592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19E7DF27-1597-313A-FDBD-125BDFC55B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1953" y="3823271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1A7B0BD5-6859-53A4-D99C-7765A70A55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7285" y="3851912"/>
              <a:ext cx="265889" cy="27744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5BD12AA7-8B76-D840-6529-24752B73AF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3472" y="3851912"/>
              <a:ext cx="245610" cy="27744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F24F2632-D5E8-56F6-B36C-56501E116A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07285" y="5309264"/>
              <a:ext cx="265889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90C8D19B-AB98-7842-C044-0A7BFA846E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3174" y="5309264"/>
              <a:ext cx="235908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497999F5-55B2-5E6E-512E-921077D04E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1655" y="5572985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184051C6-03E9-ECF6-01E3-C77DC5E343A1}"/>
              </a:ext>
            </a:extLst>
          </p:cNvPr>
          <p:cNvGrpSpPr/>
          <p:nvPr/>
        </p:nvGrpSpPr>
        <p:grpSpPr>
          <a:xfrm rot="5400000">
            <a:off x="3379468" y="3289246"/>
            <a:ext cx="972740" cy="2221297"/>
            <a:chOff x="6181953" y="3813785"/>
            <a:chExt cx="972740" cy="1759201"/>
          </a:xfrm>
        </p:grpSpPr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B02CB2E-D952-2F95-819E-E3A6BC1C8B8E}"/>
                </a:ext>
              </a:extLst>
            </p:cNvPr>
            <p:cNvCxnSpPr/>
            <p:nvPr/>
          </p:nvCxnSpPr>
          <p:spPr>
            <a:xfrm>
              <a:off x="6673174" y="3813785"/>
              <a:ext cx="0" cy="17592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20203AEC-2A5C-912C-775E-40CBB9E9AA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1953" y="3823271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A90F9295-3245-1868-DA46-E19795E2DBD5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6434775" y="3844700"/>
              <a:ext cx="231186" cy="24561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016E5FCB-4B63-529C-43F1-0484279B199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70684" y="3844700"/>
              <a:ext cx="231185" cy="24561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964C564E-DD9F-767C-33E4-101E3A27C6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07285" y="5309264"/>
              <a:ext cx="265889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5AE2F9DF-5C28-61C5-348B-6A011E3E99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3174" y="5309264"/>
              <a:ext cx="235908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47AF86B2-0494-57F1-E737-C81E460192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1655" y="5572985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6753562A-CEC3-ACC6-7967-974C66DBB601}"/>
              </a:ext>
            </a:extLst>
          </p:cNvPr>
          <p:cNvGrpSpPr/>
          <p:nvPr/>
        </p:nvGrpSpPr>
        <p:grpSpPr>
          <a:xfrm>
            <a:off x="5278750" y="2307492"/>
            <a:ext cx="972740" cy="2565451"/>
            <a:chOff x="6181953" y="3813785"/>
            <a:chExt cx="972740" cy="1759201"/>
          </a:xfrm>
        </p:grpSpPr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6A1D7A19-8564-8403-A346-FF3B4277D218}"/>
                </a:ext>
              </a:extLst>
            </p:cNvPr>
            <p:cNvCxnSpPr/>
            <p:nvPr/>
          </p:nvCxnSpPr>
          <p:spPr>
            <a:xfrm>
              <a:off x="6673174" y="3813785"/>
              <a:ext cx="0" cy="17592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F0FD1CC4-772B-A0F9-220D-68C52B39C2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1953" y="3823271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FFA4628A-8F69-35E8-796C-6CC4D2506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7285" y="3851912"/>
              <a:ext cx="265889" cy="27744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9228B93C-DCD4-0911-D116-16A5BFD68B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3472" y="3851912"/>
              <a:ext cx="245610" cy="27744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05BFD455-1F3A-D19C-A9ED-92287956BA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07285" y="5309264"/>
              <a:ext cx="265889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386BBD6D-E1C7-D1F4-80A2-2D43B26534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3174" y="5309264"/>
              <a:ext cx="235908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CC310A43-50B8-6E8C-3554-422F08B19F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1655" y="5572985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5075D37F-37B7-6810-1A08-01A0D934A7DB}"/>
              </a:ext>
            </a:extLst>
          </p:cNvPr>
          <p:cNvGrpSpPr/>
          <p:nvPr/>
        </p:nvGrpSpPr>
        <p:grpSpPr>
          <a:xfrm rot="5400000">
            <a:off x="5265075" y="2810846"/>
            <a:ext cx="972740" cy="1461892"/>
            <a:chOff x="6181953" y="3813785"/>
            <a:chExt cx="972740" cy="1759201"/>
          </a:xfrm>
        </p:grpSpPr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51438627-F24E-AC16-6893-FC9835350B19}"/>
                </a:ext>
              </a:extLst>
            </p:cNvPr>
            <p:cNvCxnSpPr/>
            <p:nvPr/>
          </p:nvCxnSpPr>
          <p:spPr>
            <a:xfrm>
              <a:off x="6673174" y="3813785"/>
              <a:ext cx="0" cy="17592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E29F026A-4412-48F0-1565-472A0816C0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1953" y="3823271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467D959B-8484-6BB7-068F-3F187664F36C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6434775" y="3844700"/>
              <a:ext cx="231186" cy="24561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95EAE9D5-8A1D-17DD-EB36-9EB5513BE9A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70684" y="3844700"/>
              <a:ext cx="231185" cy="24561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AFEADE67-281A-8257-627C-5E17D69DE6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07285" y="5309264"/>
              <a:ext cx="265889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451B328A-DF90-7BB5-329F-6236B709C4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3174" y="5309264"/>
              <a:ext cx="235908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2F9F8EE1-03AE-6A67-59BE-3F35B3389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1655" y="5572985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9764E0ED-0408-BF79-A5AD-069D503680CF}"/>
              </a:ext>
            </a:extLst>
          </p:cNvPr>
          <p:cNvGrpSpPr/>
          <p:nvPr/>
        </p:nvGrpSpPr>
        <p:grpSpPr>
          <a:xfrm>
            <a:off x="7915563" y="2095497"/>
            <a:ext cx="972740" cy="572718"/>
            <a:chOff x="6181953" y="3813785"/>
            <a:chExt cx="972740" cy="1759201"/>
          </a:xfrm>
        </p:grpSpPr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700E1ED0-A153-BD79-B039-C9D32AD68BDD}"/>
                </a:ext>
              </a:extLst>
            </p:cNvPr>
            <p:cNvCxnSpPr/>
            <p:nvPr/>
          </p:nvCxnSpPr>
          <p:spPr>
            <a:xfrm>
              <a:off x="6673174" y="3813785"/>
              <a:ext cx="0" cy="17592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2E4575CD-B9ED-7902-5C43-D0E0778F46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1953" y="3823271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997995EB-06F8-1AA8-BD94-43401EBBB2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7285" y="3851912"/>
              <a:ext cx="265889" cy="27744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8DC40D4D-671A-B6B4-A179-7BBC157ED8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3472" y="3851912"/>
              <a:ext cx="245610" cy="27744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55982F71-C940-C7C8-AEC6-3ECAB02005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07285" y="5309264"/>
              <a:ext cx="265889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29058212-7F28-024E-CBA3-7FD930691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3174" y="5309264"/>
              <a:ext cx="235908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18CC99F4-AED3-1CA9-58A6-DB36DA03CF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1655" y="5572985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FADF71BF-2054-7016-82E3-804B6994DE27}"/>
              </a:ext>
            </a:extLst>
          </p:cNvPr>
          <p:cNvGrpSpPr/>
          <p:nvPr/>
        </p:nvGrpSpPr>
        <p:grpSpPr>
          <a:xfrm rot="5400000">
            <a:off x="7959049" y="503180"/>
            <a:ext cx="972740" cy="3848551"/>
            <a:chOff x="6181953" y="3813785"/>
            <a:chExt cx="972740" cy="1759201"/>
          </a:xfrm>
        </p:grpSpPr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740A2910-64CB-70A3-817B-D3D590950753}"/>
                </a:ext>
              </a:extLst>
            </p:cNvPr>
            <p:cNvCxnSpPr/>
            <p:nvPr/>
          </p:nvCxnSpPr>
          <p:spPr>
            <a:xfrm>
              <a:off x="6673174" y="3813785"/>
              <a:ext cx="0" cy="17592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365988D1-F856-F637-5C46-FDE2651FE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1953" y="3823271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E719784E-FA39-9FD9-F0D5-48967276BC68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6434775" y="3844700"/>
              <a:ext cx="231186" cy="24561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D3EA2E9B-CBDE-61C7-FD4A-A2B4409B5E2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70684" y="3844700"/>
              <a:ext cx="231185" cy="24561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D643F50F-79C2-4F19-1B3D-98FC2C4A59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07285" y="5309264"/>
              <a:ext cx="265889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2A786FBF-708A-2688-E105-C90EB6E3AA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3174" y="5309264"/>
              <a:ext cx="235908" cy="2637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8BE4E154-8C7D-052B-B952-8A5057ED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1655" y="5572985"/>
              <a:ext cx="9630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1306ACD6-8417-BA04-699D-DCED83B5993E}"/>
              </a:ext>
            </a:extLst>
          </p:cNvPr>
          <p:cNvSpPr txBox="1"/>
          <p:nvPr/>
        </p:nvSpPr>
        <p:spPr>
          <a:xfrm>
            <a:off x="4470393" y="1468032"/>
            <a:ext cx="55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BC030D9-EAE4-B30D-824E-C0255BF80091}"/>
              </a:ext>
            </a:extLst>
          </p:cNvPr>
          <p:cNvSpPr txBox="1"/>
          <p:nvPr/>
        </p:nvSpPr>
        <p:spPr>
          <a:xfrm>
            <a:off x="1531667" y="3517203"/>
            <a:ext cx="120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6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C6777641-6F3F-7A3E-0DBB-7B02D1EFF70C}"/>
              </a:ext>
            </a:extLst>
          </p:cNvPr>
          <p:cNvSpPr txBox="1"/>
          <p:nvPr/>
        </p:nvSpPr>
        <p:spPr>
          <a:xfrm>
            <a:off x="1528050" y="4225223"/>
            <a:ext cx="120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C19F70AF-3533-19EE-D64F-19C78FF539E6}"/>
              </a:ext>
            </a:extLst>
          </p:cNvPr>
          <p:cNvSpPr txBox="1"/>
          <p:nvPr/>
        </p:nvSpPr>
        <p:spPr>
          <a:xfrm>
            <a:off x="1492700" y="4872950"/>
            <a:ext cx="120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6D094295-DD3B-8BA6-7467-526535E45F14}"/>
              </a:ext>
            </a:extLst>
          </p:cNvPr>
          <p:cNvSpPr txBox="1"/>
          <p:nvPr/>
        </p:nvSpPr>
        <p:spPr>
          <a:xfrm>
            <a:off x="6609321" y="1466710"/>
            <a:ext cx="55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4E07E19-D1CB-E2D0-B2B0-1D66A60A9F15}"/>
              </a:ext>
            </a:extLst>
          </p:cNvPr>
          <p:cNvSpPr txBox="1"/>
          <p:nvPr/>
        </p:nvSpPr>
        <p:spPr>
          <a:xfrm>
            <a:off x="8791907" y="1466710"/>
            <a:ext cx="55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3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56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3B5B8C-9BE4-A6DF-2FD8-DB8C25D1FDAD}"/>
              </a:ext>
            </a:extLst>
          </p:cNvPr>
          <p:cNvSpPr txBox="1"/>
          <p:nvPr/>
        </p:nvSpPr>
        <p:spPr>
          <a:xfrm>
            <a:off x="471676" y="110358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Most natural interpretation of our results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0811A7A-32B6-1844-7C1A-AE761B22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2" y="2142442"/>
            <a:ext cx="5514154" cy="358211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49B422-A2B7-FD6D-0E5D-C59884162A37}"/>
              </a:ext>
            </a:extLst>
          </p:cNvPr>
          <p:cNvSpPr txBox="1"/>
          <p:nvPr/>
        </p:nvSpPr>
        <p:spPr>
          <a:xfrm>
            <a:off x="330896" y="5792762"/>
            <a:ext cx="52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H.J. Kim and P. Gubler, Phys. Lett. B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805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, 135412 (2020).</a:t>
            </a:r>
          </a:p>
        </p:txBody>
      </p:sp>
      <p:sp>
        <p:nvSpPr>
          <p:cNvPr id="11" name="矢印: 左 10">
            <a:extLst>
              <a:ext uri="{FF2B5EF4-FFF2-40B4-BE49-F238E27FC236}">
                <a16:creationId xmlns:a16="http://schemas.microsoft.com/office/drawing/2014/main" id="{D9B79513-21B0-113E-D3FE-BA6911894BB2}"/>
              </a:ext>
            </a:extLst>
          </p:cNvPr>
          <p:cNvSpPr/>
          <p:nvPr/>
        </p:nvSpPr>
        <p:spPr>
          <a:xfrm flipH="1">
            <a:off x="2973079" y="695906"/>
            <a:ext cx="909082" cy="521368"/>
          </a:xfrm>
          <a:prstGeom prst="leftArrow">
            <a:avLst>
              <a:gd name="adj1" fmla="val 4076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B6B098-8986-A5E6-B99C-C28D88F2F150}"/>
              </a:ext>
            </a:extLst>
          </p:cNvPr>
          <p:cNvSpPr txBox="1"/>
          <p:nvPr/>
        </p:nvSpPr>
        <p:spPr>
          <a:xfrm>
            <a:off x="4177208" y="694054"/>
            <a:ext cx="5300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Momentum dependent mass shift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EF00C93-4794-E8BA-7602-2BDE01ADD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342" y="1633444"/>
            <a:ext cx="4196616" cy="474217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C38627-4588-B546-62C8-A301AFF50ACF}"/>
              </a:ext>
            </a:extLst>
          </p:cNvPr>
          <p:cNvSpPr txBox="1"/>
          <p:nvPr/>
        </p:nvSpPr>
        <p:spPr>
          <a:xfrm>
            <a:off x="7096040" y="6378310"/>
            <a:ext cx="47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D. Cabrera </a:t>
            </a:r>
            <a:r>
              <a:rPr kumimoji="1" lang="en-US" altLang="ja-JP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et al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., Phys. 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Rev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. 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C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95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, 015201 (2017).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D229B66-FFBB-57B9-9D2A-5AA8F4D84BDF}"/>
              </a:ext>
            </a:extLst>
          </p:cNvPr>
          <p:cNvSpPr txBox="1"/>
          <p:nvPr/>
        </p:nvSpPr>
        <p:spPr>
          <a:xfrm>
            <a:off x="2073026" y="1708227"/>
            <a:ext cx="1800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QCD sum rules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3693BA5-5062-99F3-866E-927895E4604C}"/>
              </a:ext>
            </a:extLst>
          </p:cNvPr>
          <p:cNvSpPr txBox="1"/>
          <p:nvPr/>
        </p:nvSpPr>
        <p:spPr>
          <a:xfrm>
            <a:off x="8120900" y="1236740"/>
            <a:ext cx="2991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Hadronic effective theory 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849D6EE-FEC8-E54A-8B4B-DF05DE2AFAFC}"/>
              </a:ext>
            </a:extLst>
          </p:cNvPr>
          <p:cNvCxnSpPr/>
          <p:nvPr/>
        </p:nvCxnSpPr>
        <p:spPr>
          <a:xfrm flipH="1">
            <a:off x="4177208" y="1278829"/>
            <a:ext cx="2023066" cy="2065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43F9D379-BE33-543D-4B2F-7D6DBE0E2EF6}"/>
              </a:ext>
            </a:extLst>
          </p:cNvPr>
          <p:cNvCxnSpPr>
            <a:cxnSpLocks/>
          </p:cNvCxnSpPr>
          <p:nvPr/>
        </p:nvCxnSpPr>
        <p:spPr>
          <a:xfrm>
            <a:off x="6461846" y="1312934"/>
            <a:ext cx="2096617" cy="16307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77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44723" y="361497"/>
            <a:ext cx="575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and Conclusions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2127" y="3903030"/>
            <a:ext cx="1047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We conducted numerical simulations of the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pA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 reactions measured at the E325 experiment at KEK, using the PHSD transport code  </a:t>
            </a:r>
          </a:p>
        </p:txBody>
      </p:sp>
      <p:sp>
        <p:nvSpPr>
          <p:cNvPr id="23" name="星 5 22"/>
          <p:cNvSpPr/>
          <p:nvPr/>
        </p:nvSpPr>
        <p:spPr>
          <a:xfrm>
            <a:off x="411178" y="3992545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84A8A5B5-43CA-4641-8575-971CDDE15B5C}"/>
              </a:ext>
            </a:extLst>
          </p:cNvPr>
          <p:cNvSpPr/>
          <p:nvPr/>
        </p:nvSpPr>
        <p:spPr>
          <a:xfrm>
            <a:off x="5759156" y="4776720"/>
            <a:ext cx="418230" cy="422454"/>
          </a:xfrm>
          <a:prstGeom prst="downArrow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77FB6D-E9AF-4A02-9E16-42C5996D8C4F}"/>
              </a:ext>
            </a:extLst>
          </p:cNvPr>
          <p:cNvSpPr txBox="1"/>
          <p:nvPr/>
        </p:nvSpPr>
        <p:spPr>
          <a:xfrm>
            <a:off x="1811506" y="5206231"/>
            <a:ext cx="857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Momentum-dependent mass shift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 is needed to explain the data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A97768-38DB-D5F4-75C9-6B0325E2CF93}"/>
              </a:ext>
            </a:extLst>
          </p:cNvPr>
          <p:cNvSpPr txBox="1"/>
          <p:nvPr/>
        </p:nvSpPr>
        <p:spPr>
          <a:xfrm>
            <a:off x="729368" y="1688626"/>
            <a:ext cx="4504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A lot of new experimental information about the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N and    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-nucleus interactions is becoming available (LHC, J-PARC, HADES, …)</a:t>
            </a:r>
          </a:p>
        </p:txBody>
      </p:sp>
      <p:sp>
        <p:nvSpPr>
          <p:cNvPr id="6" name="星 5 24">
            <a:extLst>
              <a:ext uri="{FF2B5EF4-FFF2-40B4-BE49-F238E27FC236}">
                <a16:creationId xmlns:a16="http://schemas.microsoft.com/office/drawing/2014/main" id="{64A38736-FBD6-9B5C-762D-6CD8DCD1289B}"/>
              </a:ext>
            </a:extLst>
          </p:cNvPr>
          <p:cNvSpPr/>
          <p:nvPr/>
        </p:nvSpPr>
        <p:spPr>
          <a:xfrm>
            <a:off x="411178" y="1795243"/>
            <a:ext cx="231691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DC93D7E9-AAE3-B8CB-C028-7291D27E1D95}"/>
              </a:ext>
            </a:extLst>
          </p:cNvPr>
          <p:cNvSpPr/>
          <p:nvPr/>
        </p:nvSpPr>
        <p:spPr>
          <a:xfrm rot="16200000">
            <a:off x="5794176" y="1779343"/>
            <a:ext cx="707884" cy="1388225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48D4F9-CD58-7BC2-6443-54113F366D9D}"/>
              </a:ext>
            </a:extLst>
          </p:cNvPr>
          <p:cNvSpPr txBox="1"/>
          <p:nvPr/>
        </p:nvSpPr>
        <p:spPr>
          <a:xfrm>
            <a:off x="7062774" y="2186474"/>
            <a:ext cx="431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Many opportunities for theorists!</a:t>
            </a:r>
          </a:p>
        </p:txBody>
      </p:sp>
    </p:spTree>
    <p:extLst>
      <p:ext uri="{BB962C8B-B14F-4D97-AF65-F5344CB8AC3E}">
        <p14:creationId xmlns:p14="http://schemas.microsoft.com/office/powerpoint/2010/main" val="233297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28090" y="3075057"/>
            <a:ext cx="575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78200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73D62C-DF75-86EE-DD3F-727B3FD141C6}"/>
              </a:ext>
            </a:extLst>
          </p:cNvPr>
          <p:cNvSpPr txBox="1"/>
          <p:nvPr/>
        </p:nvSpPr>
        <p:spPr>
          <a:xfrm>
            <a:off x="1287335" y="183227"/>
            <a:ext cx="1020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YaHei Light" panose="020B0502040204020203" pitchFamily="34" charset="-122"/>
              </a:rPr>
              <a:t>Consistency with QCD sum rules and lattice calculations?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 Light" panose="020B0502040204020203" pitchFamily="34" charset="-122"/>
                <a:cs typeface="+mn-cs"/>
              </a:rPr>
              <a:t>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 Light" panose="020B0502040204020203" pitchFamily="34" charset="-122"/>
              <a:cs typeface="+mn-cs"/>
            </a:endParaRPr>
          </a:p>
        </p:txBody>
      </p:sp>
      <p:pic>
        <p:nvPicPr>
          <p:cNvPr id="6" name="図 17">
            <a:extLst>
              <a:ext uri="{FF2B5EF4-FFF2-40B4-BE49-F238E27FC236}">
                <a16:creationId xmlns:a16="http://schemas.microsoft.com/office/drawing/2014/main" id="{50D08172-BF06-01F4-C982-FAB7DC8F6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43" y="903986"/>
            <a:ext cx="8045863" cy="53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上下矢印 7">
            <a:extLst>
              <a:ext uri="{FF2B5EF4-FFF2-40B4-BE49-F238E27FC236}">
                <a16:creationId xmlns:a16="http://schemas.microsoft.com/office/drawing/2014/main" id="{55890C38-0E33-B246-143E-F24691A3B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671" y="3623373"/>
            <a:ext cx="241696" cy="913082"/>
          </a:xfrm>
          <a:prstGeom prst="upDownArrow">
            <a:avLst>
              <a:gd name="adj1" fmla="val 36222"/>
              <a:gd name="adj2" fmla="val 4269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11">
            <a:extLst>
              <a:ext uri="{FF2B5EF4-FFF2-40B4-BE49-F238E27FC236}">
                <a16:creationId xmlns:a16="http://schemas.microsoft.com/office/drawing/2014/main" id="{8D46BAA1-56BF-9C65-0CBD-E12B5EE32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618" y="3555015"/>
            <a:ext cx="6278154" cy="913082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12">
            <a:extLst>
              <a:ext uri="{FF2B5EF4-FFF2-40B4-BE49-F238E27FC236}">
                <a16:creationId xmlns:a16="http://schemas.microsoft.com/office/drawing/2014/main" id="{A43A88C1-6AA6-21F4-1BFB-650808E4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571" y="1044595"/>
            <a:ext cx="3186158" cy="4303623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右中かっこ 18">
            <a:extLst>
              <a:ext uri="{FF2B5EF4-FFF2-40B4-BE49-F238E27FC236}">
                <a16:creationId xmlns:a16="http://schemas.microsoft.com/office/drawing/2014/main" id="{1AC0C80F-5723-9A7E-295B-B177D587403F}"/>
              </a:ext>
            </a:extLst>
          </p:cNvPr>
          <p:cNvSpPr>
            <a:spLocks/>
          </p:cNvSpPr>
          <p:nvPr/>
        </p:nvSpPr>
        <p:spPr bwMode="auto">
          <a:xfrm>
            <a:off x="604241" y="2587516"/>
            <a:ext cx="299625" cy="2787682"/>
          </a:xfrm>
          <a:prstGeom prst="rightBrace">
            <a:avLst>
              <a:gd name="adj1" fmla="val 8297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054EDE7-AD4D-A9D9-2D09-404FE3E4CA5D}"/>
              </a:ext>
            </a:extLst>
          </p:cNvPr>
          <p:cNvCxnSpPr>
            <a:cxnSpLocks noChangeShapeType="1"/>
            <a:stCxn id="10" idx="1"/>
            <a:endCxn id="7" idx="2"/>
          </p:cNvCxnSpPr>
          <p:nvPr/>
        </p:nvCxnSpPr>
        <p:spPr bwMode="auto">
          <a:xfrm>
            <a:off x="903866" y="3981357"/>
            <a:ext cx="1113879" cy="98557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上下矢印 9">
            <a:extLst>
              <a:ext uri="{FF2B5EF4-FFF2-40B4-BE49-F238E27FC236}">
                <a16:creationId xmlns:a16="http://schemas.microsoft.com/office/drawing/2014/main" id="{9EB60AF1-8F35-06EF-2F46-945FFE082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943" y="4028186"/>
            <a:ext cx="441052" cy="1007970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1ABBFADD-FB10-84C0-2333-D45EE5972F27}"/>
              </a:ext>
            </a:extLst>
          </p:cNvPr>
          <p:cNvSpPr/>
          <p:nvPr/>
        </p:nvSpPr>
        <p:spPr bwMode="auto">
          <a:xfrm>
            <a:off x="7227293" y="3834692"/>
            <a:ext cx="414942" cy="3451772"/>
          </a:xfrm>
          <a:prstGeom prst="rightBrace">
            <a:avLst>
              <a:gd name="adj1" fmla="val 48187"/>
              <a:gd name="adj2" fmla="val 50000"/>
            </a:avLst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2FFFEB9-F8AC-99A6-6373-BC49DF5361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27293" y="5776101"/>
            <a:ext cx="207471" cy="48309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テキスト ボックス 1">
            <a:extLst>
              <a:ext uri="{FF2B5EF4-FFF2-40B4-BE49-F238E27FC236}">
                <a16:creationId xmlns:a16="http://schemas.microsoft.com/office/drawing/2014/main" id="{1F23E1FB-8D90-C5D3-5AD8-C3A371434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402" y="3828131"/>
            <a:ext cx="1733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Experiment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C0C6F213-5C7C-ABF8-B902-DCA8F3E1B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734" y="1237976"/>
            <a:ext cx="1733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Sum Rules + Experiment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2">
            <a:extLst>
              <a:ext uri="{FF2B5EF4-FFF2-40B4-BE49-F238E27FC236}">
                <a16:creationId xmlns:a16="http://schemas.microsoft.com/office/drawing/2014/main" id="{93F872F8-5B70-E5C4-094A-C3C26F2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41" y="1044595"/>
            <a:ext cx="611320" cy="4303623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">
            <a:extLst>
              <a:ext uri="{FF2B5EF4-FFF2-40B4-BE49-F238E27FC236}">
                <a16:creationId xmlns:a16="http://schemas.microsoft.com/office/drawing/2014/main" id="{2181F812-316C-B18C-53BF-7B6526E5086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031432" y="2760320"/>
            <a:ext cx="17586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Lattice QCD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BB138B7-B70C-39C2-6734-BB7BFE57D4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29687" y="3715211"/>
            <a:ext cx="2787682" cy="53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24D7EC0-D581-3F8D-3886-6F0B9AB9F2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52" y="6388565"/>
            <a:ext cx="3421254" cy="3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96CBC3E-7CB3-C719-AC0C-AE29764EF8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8" y="6320574"/>
            <a:ext cx="3051377" cy="3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7E5C9BA-8459-2EDB-C3D6-2B3EB77CC112}"/>
              </a:ext>
            </a:extLst>
          </p:cNvPr>
          <p:cNvCxnSpPr>
            <a:cxnSpLocks/>
          </p:cNvCxnSpPr>
          <p:nvPr/>
        </p:nvCxnSpPr>
        <p:spPr>
          <a:xfrm flipV="1">
            <a:off x="3973402" y="6079246"/>
            <a:ext cx="861929" cy="277337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E202A4F-9716-AEDD-3026-77CBD7D815FA}"/>
              </a:ext>
            </a:extLst>
          </p:cNvPr>
          <p:cNvSpPr txBox="1"/>
          <p:nvPr/>
        </p:nvSpPr>
        <p:spPr>
          <a:xfrm>
            <a:off x="9125050" y="1296199"/>
            <a:ext cx="2988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Consistency would get much worse if the </a:t>
            </a:r>
            <a:r>
              <a:rPr lang="el-GR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mass shift is about -100 MeV!!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BA735B0F-AAE8-D773-9476-6EE27DF6F77A}"/>
              </a:ext>
            </a:extLst>
          </p:cNvPr>
          <p:cNvSpPr/>
          <p:nvPr/>
        </p:nvSpPr>
        <p:spPr>
          <a:xfrm rot="5400000">
            <a:off x="10189810" y="3088116"/>
            <a:ext cx="894079" cy="681768"/>
          </a:xfrm>
          <a:prstGeom prst="rightArrow">
            <a:avLst>
              <a:gd name="adj1" fmla="val 3140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76882F-2D42-50EC-6C00-089445E1F2AE}"/>
              </a:ext>
            </a:extLst>
          </p:cNvPr>
          <p:cNvSpPr txBox="1"/>
          <p:nvPr/>
        </p:nvSpPr>
        <p:spPr>
          <a:xfrm>
            <a:off x="9577281" y="3911039"/>
            <a:ext cx="261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Big puzzle!!</a:t>
            </a:r>
          </a:p>
        </p:txBody>
      </p:sp>
    </p:spTree>
    <p:extLst>
      <p:ext uri="{BB962C8B-B14F-4D97-AF65-F5344CB8AC3E}">
        <p14:creationId xmlns:p14="http://schemas.microsoft.com/office/powerpoint/2010/main" val="368258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F4CBD0-B0FE-4F9E-9139-FB5F69B61C37}"/>
              </a:ext>
            </a:extLst>
          </p:cNvPr>
          <p:cNvSpPr txBox="1"/>
          <p:nvPr/>
        </p:nvSpPr>
        <p:spPr>
          <a:xfrm>
            <a:off x="471676" y="226868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importance of off-shell contributions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834AB7-CB2B-4EA3-9CB5-E0D50573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80" y="894326"/>
            <a:ext cx="6528409" cy="56193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AFBB24-3F2F-436E-BED3-BA870C779AAC}"/>
              </a:ext>
            </a:extLst>
          </p:cNvPr>
          <p:cNvSpPr txBox="1"/>
          <p:nvPr/>
        </p:nvSpPr>
        <p:spPr>
          <a:xfrm>
            <a:off x="214007" y="2828835"/>
            <a:ext cx="287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Only on-shell contributions: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Vacuum spectral function are not recovered at late time of the reaction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3594089C-ACA1-4994-9A20-B6C222171578}"/>
              </a:ext>
            </a:extLst>
          </p:cNvPr>
          <p:cNvSpPr/>
          <p:nvPr/>
        </p:nvSpPr>
        <p:spPr>
          <a:xfrm rot="19653988">
            <a:off x="3166758" y="2605870"/>
            <a:ext cx="1239991" cy="634227"/>
          </a:xfrm>
          <a:prstGeom prst="rightArrow">
            <a:avLst>
              <a:gd name="adj1" fmla="val 33098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F8D88D15-88E4-4ACD-A999-1BE032759F10}"/>
              </a:ext>
            </a:extLst>
          </p:cNvPr>
          <p:cNvSpPr/>
          <p:nvPr/>
        </p:nvSpPr>
        <p:spPr>
          <a:xfrm rot="2608934">
            <a:off x="3001198" y="3810698"/>
            <a:ext cx="1725650" cy="634227"/>
          </a:xfrm>
          <a:prstGeom prst="rightArrow">
            <a:avLst>
              <a:gd name="adj1" fmla="val 33098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DE92D3-30F4-4898-A273-06F5AC29C5BD}"/>
              </a:ext>
            </a:extLst>
          </p:cNvPr>
          <p:cNvSpPr txBox="1"/>
          <p:nvPr/>
        </p:nvSpPr>
        <p:spPr>
          <a:xfrm>
            <a:off x="962434" y="6473825"/>
            <a:ext cx="1180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Taken from: E.L.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Bratkovskaya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and W.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Cassing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Phys. A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807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214 (2008).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C1200E-221B-4F43-8D07-52C1FA17C97E}"/>
              </a:ext>
            </a:extLst>
          </p:cNvPr>
          <p:cNvSpPr txBox="1"/>
          <p:nvPr/>
        </p:nvSpPr>
        <p:spPr>
          <a:xfrm>
            <a:off x="10265924" y="2784485"/>
            <a:ext cx="2088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Off-shell contributions included: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correct behavior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252C5B4-7037-4EB0-93C6-3A8D0BE77B6C}"/>
              </a:ext>
            </a:extLst>
          </p:cNvPr>
          <p:cNvSpPr/>
          <p:nvPr/>
        </p:nvSpPr>
        <p:spPr>
          <a:xfrm rot="12224520">
            <a:off x="9362535" y="2666138"/>
            <a:ext cx="1239991" cy="634227"/>
          </a:xfrm>
          <a:prstGeom prst="rightArrow">
            <a:avLst>
              <a:gd name="adj1" fmla="val 33098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7D2EA10-0A84-4FB0-B468-73FAAE9A7C29}"/>
              </a:ext>
            </a:extLst>
          </p:cNvPr>
          <p:cNvSpPr/>
          <p:nvPr/>
        </p:nvSpPr>
        <p:spPr>
          <a:xfrm rot="8747395">
            <a:off x="9401005" y="4295011"/>
            <a:ext cx="1755320" cy="634227"/>
          </a:xfrm>
          <a:prstGeom prst="rightArrow">
            <a:avLst>
              <a:gd name="adj1" fmla="val 33098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95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E47458-2D55-454D-9ECB-48F9C9645508}"/>
              </a:ext>
            </a:extLst>
          </p:cNvPr>
          <p:cNvSpPr txBox="1"/>
          <p:nvPr/>
        </p:nvSpPr>
        <p:spPr>
          <a:xfrm>
            <a:off x="471676" y="343923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Example of a transport calculation</a:t>
            </a:r>
          </a:p>
        </p:txBody>
      </p:sp>
      <p:pic>
        <p:nvPicPr>
          <p:cNvPr id="17" name="Picture 16" descr="profXZ_NUM1_t10.png">
            <a:extLst>
              <a:ext uri="{FF2B5EF4-FFF2-40B4-BE49-F238E27FC236}">
                <a16:creationId xmlns:a16="http://schemas.microsoft.com/office/drawing/2014/main" id="{8331E0E6-1845-454C-97BF-F6DAD02B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501" y="1856259"/>
            <a:ext cx="4709250" cy="451961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54CED5-B768-4DD8-A1B7-B6B6BF2C6977}"/>
              </a:ext>
            </a:extLst>
          </p:cNvPr>
          <p:cNvSpPr txBox="1"/>
          <p:nvPr/>
        </p:nvSpPr>
        <p:spPr>
          <a:xfrm>
            <a:off x="3440979" y="1013357"/>
            <a:ext cx="589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Au+Au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collision at s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1/2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= 200 GeV, b = 2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pic>
        <p:nvPicPr>
          <p:cNvPr id="21" name="Picture 4" descr="profXZ_NUM1_t30.png">
            <a:extLst>
              <a:ext uri="{FF2B5EF4-FFF2-40B4-BE49-F238E27FC236}">
                <a16:creationId xmlns:a16="http://schemas.microsoft.com/office/drawing/2014/main" id="{1D2B55A0-D100-4851-AFF0-ABED1C7C8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501" y="1856259"/>
            <a:ext cx="4709250" cy="4519616"/>
          </a:xfrm>
          <a:prstGeom prst="rect">
            <a:avLst/>
          </a:prstGeom>
        </p:spPr>
      </p:pic>
      <p:pic>
        <p:nvPicPr>
          <p:cNvPr id="22" name="Picture 5" descr="profXZ_NUM1_t50.png">
            <a:extLst>
              <a:ext uri="{FF2B5EF4-FFF2-40B4-BE49-F238E27FC236}">
                <a16:creationId xmlns:a16="http://schemas.microsoft.com/office/drawing/2014/main" id="{4F4C4EBC-3A14-4BE4-99F6-D5C5F9FAD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501" y="1856258"/>
            <a:ext cx="4709251" cy="4519617"/>
          </a:xfrm>
          <a:prstGeom prst="rect">
            <a:avLst/>
          </a:prstGeom>
        </p:spPr>
      </p:pic>
      <p:pic>
        <p:nvPicPr>
          <p:cNvPr id="23" name="Picture 4" descr="profXZ_NUM1_t70.png">
            <a:extLst>
              <a:ext uri="{FF2B5EF4-FFF2-40B4-BE49-F238E27FC236}">
                <a16:creationId xmlns:a16="http://schemas.microsoft.com/office/drawing/2014/main" id="{A21D0053-095A-4413-B35D-63C2A2A8B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500" y="1856257"/>
            <a:ext cx="4709252" cy="4519618"/>
          </a:xfrm>
          <a:prstGeom prst="rect">
            <a:avLst/>
          </a:prstGeom>
        </p:spPr>
      </p:pic>
      <p:pic>
        <p:nvPicPr>
          <p:cNvPr id="24" name="Picture 5" descr="profXZ_NUM1_t90.png">
            <a:extLst>
              <a:ext uri="{FF2B5EF4-FFF2-40B4-BE49-F238E27FC236}">
                <a16:creationId xmlns:a16="http://schemas.microsoft.com/office/drawing/2014/main" id="{0CA47732-55E9-4D70-82CA-4BDA747F8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499" y="1856256"/>
            <a:ext cx="4709253" cy="4519619"/>
          </a:xfrm>
          <a:prstGeom prst="rect">
            <a:avLst/>
          </a:prstGeom>
        </p:spPr>
      </p:pic>
      <p:pic>
        <p:nvPicPr>
          <p:cNvPr id="25" name="Picture 4" descr="profXZ_NUM1_t110.png">
            <a:extLst>
              <a:ext uri="{FF2B5EF4-FFF2-40B4-BE49-F238E27FC236}">
                <a16:creationId xmlns:a16="http://schemas.microsoft.com/office/drawing/2014/main" id="{4C2C9704-523F-4C40-86E4-C3C660EEC3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498" y="1856255"/>
            <a:ext cx="4709254" cy="451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D0E6A6-4909-48AD-A9B4-07B009D8B10C}"/>
              </a:ext>
            </a:extLst>
          </p:cNvPr>
          <p:cNvSpPr txBox="1"/>
          <p:nvPr/>
        </p:nvSpPr>
        <p:spPr>
          <a:xfrm>
            <a:off x="1447800" y="3429000"/>
            <a:ext cx="207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nucleons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quarks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gluons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4D11437-8C60-4492-B21B-F6BD0F182C57}"/>
              </a:ext>
            </a:extLst>
          </p:cNvPr>
          <p:cNvSpPr/>
          <p:nvPr/>
        </p:nvSpPr>
        <p:spPr>
          <a:xfrm>
            <a:off x="1355558" y="3820852"/>
            <a:ext cx="1195137" cy="967718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A82B9F-5B07-415C-9EFF-2CB30D2F59AF}"/>
              </a:ext>
            </a:extLst>
          </p:cNvPr>
          <p:cNvSpPr txBox="1"/>
          <p:nvPr/>
        </p:nvSpPr>
        <p:spPr>
          <a:xfrm>
            <a:off x="276727" y="4788570"/>
            <a:ext cx="316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will not be included in the simulations shown in this talk 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D9CCC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1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A4B9D15F-AFD5-48FA-85BB-73722AD8C40A}"/>
              </a:ext>
            </a:extLst>
          </p:cNvPr>
          <p:cNvGrpSpPr/>
          <p:nvPr/>
        </p:nvGrpSpPr>
        <p:grpSpPr>
          <a:xfrm>
            <a:off x="1988762" y="3831776"/>
            <a:ext cx="977623" cy="996866"/>
            <a:chOff x="5042642" y="4657912"/>
            <a:chExt cx="977623" cy="99686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1" name="円/楕円 149">
              <a:extLst>
                <a:ext uri="{FF2B5EF4-FFF2-40B4-BE49-F238E27FC236}">
                  <a16:creationId xmlns:a16="http://schemas.microsoft.com/office/drawing/2014/main" id="{E31A58D4-F9E1-4BC2-99B0-A7D2177B067D}"/>
                </a:ext>
              </a:extLst>
            </p:cNvPr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6182F0E3-5C48-49B8-AE1D-F629B91800C2}"/>
                </a:ext>
              </a:extLst>
            </p:cNvPr>
            <p:cNvSpPr txBox="1"/>
            <p:nvPr/>
          </p:nvSpPr>
          <p:spPr>
            <a:xfrm>
              <a:off x="5249042" y="4738316"/>
              <a:ext cx="462697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φ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243FCF-324C-4A84-8FD4-E38B85C6CF62}"/>
              </a:ext>
            </a:extLst>
          </p:cNvPr>
          <p:cNvSpPr txBox="1"/>
          <p:nvPr/>
        </p:nvSpPr>
        <p:spPr>
          <a:xfrm>
            <a:off x="317854" y="220739"/>
            <a:ext cx="11556292" cy="51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Why should we be interested?</a:t>
            </a:r>
          </a:p>
        </p:txBody>
      </p:sp>
      <p:sp>
        <p:nvSpPr>
          <p:cNvPr id="121" name="矢印: 右 120">
            <a:extLst>
              <a:ext uri="{FF2B5EF4-FFF2-40B4-BE49-F238E27FC236}">
                <a16:creationId xmlns:a16="http://schemas.microsoft.com/office/drawing/2014/main" id="{32BBAB93-9DF5-472B-A05A-55A6063608E7}"/>
              </a:ext>
            </a:extLst>
          </p:cNvPr>
          <p:cNvSpPr/>
          <p:nvPr/>
        </p:nvSpPr>
        <p:spPr>
          <a:xfrm rot="2499130">
            <a:off x="3098861" y="1926127"/>
            <a:ext cx="474109" cy="361710"/>
          </a:xfrm>
          <a:prstGeom prst="rightArrow">
            <a:avLst>
              <a:gd name="adj1" fmla="val 3117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矢印: 右 121">
            <a:extLst>
              <a:ext uri="{FF2B5EF4-FFF2-40B4-BE49-F238E27FC236}">
                <a16:creationId xmlns:a16="http://schemas.microsoft.com/office/drawing/2014/main" id="{D1DF0D83-794D-4125-8FE0-AB7538E31111}"/>
              </a:ext>
            </a:extLst>
          </p:cNvPr>
          <p:cNvSpPr/>
          <p:nvPr/>
        </p:nvSpPr>
        <p:spPr>
          <a:xfrm>
            <a:off x="6363553" y="1390725"/>
            <a:ext cx="1396969" cy="801253"/>
          </a:xfrm>
          <a:prstGeom prst="rightArrow">
            <a:avLst>
              <a:gd name="adj1" fmla="val 31326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C40384-D906-38C9-3151-8DD807C900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82" y="1545562"/>
            <a:ext cx="910031" cy="513726"/>
          </a:xfrm>
          <a:prstGeom prst="rect">
            <a:avLst/>
          </a:prstGeom>
        </p:spPr>
      </p:pic>
      <p:sp>
        <p:nvSpPr>
          <p:cNvPr id="126" name="矢印: 右 125">
            <a:extLst>
              <a:ext uri="{FF2B5EF4-FFF2-40B4-BE49-F238E27FC236}">
                <a16:creationId xmlns:a16="http://schemas.microsoft.com/office/drawing/2014/main" id="{B83FF9E4-2BC2-4DC5-9A6C-C706B318AFDB}"/>
              </a:ext>
            </a:extLst>
          </p:cNvPr>
          <p:cNvSpPr/>
          <p:nvPr/>
        </p:nvSpPr>
        <p:spPr>
          <a:xfrm rot="2499130">
            <a:off x="9775252" y="1614860"/>
            <a:ext cx="474109" cy="361710"/>
          </a:xfrm>
          <a:prstGeom prst="rightArrow">
            <a:avLst>
              <a:gd name="adj1" fmla="val 3117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9289A0C8-AA47-44AD-BA09-D13CD13F1A49}"/>
              </a:ext>
            </a:extLst>
          </p:cNvPr>
          <p:cNvSpPr txBox="1"/>
          <p:nvPr/>
        </p:nvSpPr>
        <p:spPr>
          <a:xfrm>
            <a:off x="10309630" y="1402099"/>
            <a:ext cx="50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?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BA249E6-2D5E-406D-9CF8-E9636E7CCA46}"/>
              </a:ext>
            </a:extLst>
          </p:cNvPr>
          <p:cNvGrpSpPr/>
          <p:nvPr/>
        </p:nvGrpSpPr>
        <p:grpSpPr>
          <a:xfrm>
            <a:off x="3352578" y="4136526"/>
            <a:ext cx="1140731" cy="995418"/>
            <a:chOff x="8054399" y="2688591"/>
            <a:chExt cx="1324377" cy="1148981"/>
          </a:xfrm>
        </p:grpSpPr>
        <p:grpSp>
          <p:nvGrpSpPr>
            <p:cNvPr id="205" name="グループ化 204">
              <a:extLst>
                <a:ext uri="{FF2B5EF4-FFF2-40B4-BE49-F238E27FC236}">
                  <a16:creationId xmlns:a16="http://schemas.microsoft.com/office/drawing/2014/main" id="{CD8F234E-13D2-4F95-89E1-585D22872301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212" name="フローチャート: 結合子 211">
                <a:extLst>
                  <a:ext uri="{FF2B5EF4-FFF2-40B4-BE49-F238E27FC236}">
                    <a16:creationId xmlns:a16="http://schemas.microsoft.com/office/drawing/2014/main" id="{2F0971A8-A20F-4DEB-8BCB-93330A35B08A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13" name="図 212">
                <a:extLst>
                  <a:ext uri="{FF2B5EF4-FFF2-40B4-BE49-F238E27FC236}">
                    <a16:creationId xmlns:a16="http://schemas.microsoft.com/office/drawing/2014/main" id="{A99828FF-5FBB-44CE-B9F7-D0BB650B42F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206" name="グループ化 205">
              <a:extLst>
                <a:ext uri="{FF2B5EF4-FFF2-40B4-BE49-F238E27FC236}">
                  <a16:creationId xmlns:a16="http://schemas.microsoft.com/office/drawing/2014/main" id="{542872DB-35F2-4D5B-95C2-E8A579A630D6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210" name="フローチャート: 結合子 209">
                <a:extLst>
                  <a:ext uri="{FF2B5EF4-FFF2-40B4-BE49-F238E27FC236}">
                    <a16:creationId xmlns:a16="http://schemas.microsoft.com/office/drawing/2014/main" id="{EA499431-1379-412D-9472-B9C97A15EDB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11" name="図 210">
                <a:extLst>
                  <a:ext uri="{FF2B5EF4-FFF2-40B4-BE49-F238E27FC236}">
                    <a16:creationId xmlns:a16="http://schemas.microsoft.com/office/drawing/2014/main" id="{FD5951D8-4DEA-4E53-88CD-B45B18B7F05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207" name="グループ化 206">
              <a:extLst>
                <a:ext uri="{FF2B5EF4-FFF2-40B4-BE49-F238E27FC236}">
                  <a16:creationId xmlns:a16="http://schemas.microsoft.com/office/drawing/2014/main" id="{7C9D65E0-A6A7-4D61-899F-5693B9D2FF79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208" name="フローチャート: 結合子 207">
                <a:extLst>
                  <a:ext uri="{FF2B5EF4-FFF2-40B4-BE49-F238E27FC236}">
                    <a16:creationId xmlns:a16="http://schemas.microsoft.com/office/drawing/2014/main" id="{024C972E-0F66-4308-B059-7142C826F7AB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9" name="図 208">
                <a:extLst>
                  <a:ext uri="{FF2B5EF4-FFF2-40B4-BE49-F238E27FC236}">
                    <a16:creationId xmlns:a16="http://schemas.microsoft.com/office/drawing/2014/main" id="{B202451B-2982-4018-8B74-5CF3FDD3B66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38AD821A-2E17-44C4-8107-E1594ED56DA8}"/>
              </a:ext>
            </a:extLst>
          </p:cNvPr>
          <p:cNvGrpSpPr/>
          <p:nvPr/>
        </p:nvGrpSpPr>
        <p:grpSpPr>
          <a:xfrm>
            <a:off x="1375588" y="5328639"/>
            <a:ext cx="1116367" cy="1023539"/>
            <a:chOff x="7438079" y="4562659"/>
            <a:chExt cx="1283583" cy="1155813"/>
          </a:xfrm>
        </p:grpSpPr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3BDA2A58-5BAB-49D4-807B-49406D6E28FE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203" name="フローチャート: 結合子 202">
                <a:extLst>
                  <a:ext uri="{FF2B5EF4-FFF2-40B4-BE49-F238E27FC236}">
                    <a16:creationId xmlns:a16="http://schemas.microsoft.com/office/drawing/2014/main" id="{AFF2092B-E91B-4938-B06F-73213C7CC278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4" name="図 203">
                <a:extLst>
                  <a:ext uri="{FF2B5EF4-FFF2-40B4-BE49-F238E27FC236}">
                    <a16:creationId xmlns:a16="http://schemas.microsoft.com/office/drawing/2014/main" id="{6FEB3CAC-BC83-4063-807A-0B603C4D552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2BAF85B1-E37F-42A6-9759-34DA2C1DA42A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201" name="フローチャート: 結合子 200">
                <a:extLst>
                  <a:ext uri="{FF2B5EF4-FFF2-40B4-BE49-F238E27FC236}">
                    <a16:creationId xmlns:a16="http://schemas.microsoft.com/office/drawing/2014/main" id="{62AA5064-68B9-4901-893C-12D931A58749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2" name="図 201">
                <a:extLst>
                  <a:ext uri="{FF2B5EF4-FFF2-40B4-BE49-F238E27FC236}">
                    <a16:creationId xmlns:a16="http://schemas.microsoft.com/office/drawing/2014/main" id="{0B80EE42-A02E-4E03-A462-8922F9635CC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FB84598A-21A0-4232-8087-577E3ACD009F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99" name="フローチャート: 結合子 198">
                <a:extLst>
                  <a:ext uri="{FF2B5EF4-FFF2-40B4-BE49-F238E27FC236}">
                    <a16:creationId xmlns:a16="http://schemas.microsoft.com/office/drawing/2014/main" id="{B849DEC4-0911-48AD-B00F-3F1D6AE6E59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0" name="図 199">
                <a:extLst>
                  <a:ext uri="{FF2B5EF4-FFF2-40B4-BE49-F238E27FC236}">
                    <a16:creationId xmlns:a16="http://schemas.microsoft.com/office/drawing/2014/main" id="{DB2B8ED1-4F2A-4F21-BBA8-DCB27EDFBF5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69C03EBB-BE7D-4288-942C-3953844A067A}"/>
              </a:ext>
            </a:extLst>
          </p:cNvPr>
          <p:cNvGrpSpPr/>
          <p:nvPr/>
        </p:nvGrpSpPr>
        <p:grpSpPr>
          <a:xfrm>
            <a:off x="2943472" y="3025764"/>
            <a:ext cx="1116367" cy="1023539"/>
            <a:chOff x="7438079" y="4562659"/>
            <a:chExt cx="1283583" cy="1155813"/>
          </a:xfrm>
        </p:grpSpPr>
        <p:grpSp>
          <p:nvGrpSpPr>
            <p:cNvPr id="187" name="グループ化 186">
              <a:extLst>
                <a:ext uri="{FF2B5EF4-FFF2-40B4-BE49-F238E27FC236}">
                  <a16:creationId xmlns:a16="http://schemas.microsoft.com/office/drawing/2014/main" id="{884229EC-170A-4BA3-8756-9258179C0160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94" name="フローチャート: 結合子 193">
                <a:extLst>
                  <a:ext uri="{FF2B5EF4-FFF2-40B4-BE49-F238E27FC236}">
                    <a16:creationId xmlns:a16="http://schemas.microsoft.com/office/drawing/2014/main" id="{EEBD2D4A-70DC-40AC-9D57-BC520EC5DE9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5" name="図 194">
                <a:extLst>
                  <a:ext uri="{FF2B5EF4-FFF2-40B4-BE49-F238E27FC236}">
                    <a16:creationId xmlns:a16="http://schemas.microsoft.com/office/drawing/2014/main" id="{082304D7-63EB-43FB-B3B4-70834AAA6D4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348DFE59-6A35-4EAD-B348-83FF7847FB8C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92" name="フローチャート: 結合子 191">
                <a:extLst>
                  <a:ext uri="{FF2B5EF4-FFF2-40B4-BE49-F238E27FC236}">
                    <a16:creationId xmlns:a16="http://schemas.microsoft.com/office/drawing/2014/main" id="{83B1D224-C566-46EB-973D-C18D0FE3338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3" name="図 192">
                <a:extLst>
                  <a:ext uri="{FF2B5EF4-FFF2-40B4-BE49-F238E27FC236}">
                    <a16:creationId xmlns:a16="http://schemas.microsoft.com/office/drawing/2014/main" id="{D21CA1B9-3FCA-4402-BAD5-3ED5A11B676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83C4EEC-F3D9-431B-9E78-19AC0D93C4CC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90" name="フローチャート: 結合子 189">
                <a:extLst>
                  <a:ext uri="{FF2B5EF4-FFF2-40B4-BE49-F238E27FC236}">
                    <a16:creationId xmlns:a16="http://schemas.microsoft.com/office/drawing/2014/main" id="{505A05B7-A0EB-4102-9A45-5F7CAE7F72A6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1" name="図 190">
                <a:extLst>
                  <a:ext uri="{FF2B5EF4-FFF2-40B4-BE49-F238E27FC236}">
                    <a16:creationId xmlns:a16="http://schemas.microsoft.com/office/drawing/2014/main" id="{4F9389F5-C531-4AE9-BD5B-5F01F72CF4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6FC15ADE-B139-4021-AF64-41722B94447E}"/>
              </a:ext>
            </a:extLst>
          </p:cNvPr>
          <p:cNvGrpSpPr/>
          <p:nvPr/>
        </p:nvGrpSpPr>
        <p:grpSpPr>
          <a:xfrm>
            <a:off x="2355613" y="4649243"/>
            <a:ext cx="1116367" cy="1023539"/>
            <a:chOff x="7438079" y="4562659"/>
            <a:chExt cx="1283583" cy="1155813"/>
          </a:xfrm>
        </p:grpSpPr>
        <p:grpSp>
          <p:nvGrpSpPr>
            <p:cNvPr id="178" name="グループ化 177">
              <a:extLst>
                <a:ext uri="{FF2B5EF4-FFF2-40B4-BE49-F238E27FC236}">
                  <a16:creationId xmlns:a16="http://schemas.microsoft.com/office/drawing/2014/main" id="{54D01B15-5154-4061-A7B2-26047E9BBAE1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85" name="フローチャート: 結合子 184">
                <a:extLst>
                  <a:ext uri="{FF2B5EF4-FFF2-40B4-BE49-F238E27FC236}">
                    <a16:creationId xmlns:a16="http://schemas.microsoft.com/office/drawing/2014/main" id="{E171203E-7D5E-468F-AD38-1D026DCDBBFB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6" name="図 185">
                <a:extLst>
                  <a:ext uri="{FF2B5EF4-FFF2-40B4-BE49-F238E27FC236}">
                    <a16:creationId xmlns:a16="http://schemas.microsoft.com/office/drawing/2014/main" id="{507C64C7-F2D2-4633-B924-1E97F2727A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665FED14-5D92-4426-9A59-FFED0A6F3FB3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83" name="フローチャート: 結合子 182">
                <a:extLst>
                  <a:ext uri="{FF2B5EF4-FFF2-40B4-BE49-F238E27FC236}">
                    <a16:creationId xmlns:a16="http://schemas.microsoft.com/office/drawing/2014/main" id="{7130437A-5A1A-4B61-9FAD-9C39EAB79CFB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4" name="図 183">
                <a:extLst>
                  <a:ext uri="{FF2B5EF4-FFF2-40B4-BE49-F238E27FC236}">
                    <a16:creationId xmlns:a16="http://schemas.microsoft.com/office/drawing/2014/main" id="{15AD09AC-DA15-431E-88C9-6F8F0F30F29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4DA65B8A-E630-409A-B7C1-353B12FB9E40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81" name="フローチャート: 結合子 180">
                <a:extLst>
                  <a:ext uri="{FF2B5EF4-FFF2-40B4-BE49-F238E27FC236}">
                    <a16:creationId xmlns:a16="http://schemas.microsoft.com/office/drawing/2014/main" id="{76FA7D33-E2E7-434A-BF37-33C0A8269A38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2" name="図 181">
                <a:extLst>
                  <a:ext uri="{FF2B5EF4-FFF2-40B4-BE49-F238E27FC236}">
                    <a16:creationId xmlns:a16="http://schemas.microsoft.com/office/drawing/2014/main" id="{9FF2A6A6-A250-43CE-9046-7EE0AD6BDE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BE5C8D1A-4ABD-4CA9-9E7E-CBA7CBDD0DE2}"/>
              </a:ext>
            </a:extLst>
          </p:cNvPr>
          <p:cNvGrpSpPr/>
          <p:nvPr/>
        </p:nvGrpSpPr>
        <p:grpSpPr>
          <a:xfrm>
            <a:off x="670322" y="3509573"/>
            <a:ext cx="1116367" cy="1023539"/>
            <a:chOff x="7438079" y="4562659"/>
            <a:chExt cx="1283583" cy="1155813"/>
          </a:xfrm>
        </p:grpSpPr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8C4585E3-A691-43A3-95C5-07963B8025D6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76" name="フローチャート: 結合子 175">
                <a:extLst>
                  <a:ext uri="{FF2B5EF4-FFF2-40B4-BE49-F238E27FC236}">
                    <a16:creationId xmlns:a16="http://schemas.microsoft.com/office/drawing/2014/main" id="{571EF7E8-2115-45BA-9E13-327594E922F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7" name="図 176">
                <a:extLst>
                  <a:ext uri="{FF2B5EF4-FFF2-40B4-BE49-F238E27FC236}">
                    <a16:creationId xmlns:a16="http://schemas.microsoft.com/office/drawing/2014/main" id="{302AC46B-E4D4-45B8-8ADC-8B4F3CCE3F5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F991BDC0-2BFB-4CA7-84E8-5A63711191CA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74" name="フローチャート: 結合子 173">
                <a:extLst>
                  <a:ext uri="{FF2B5EF4-FFF2-40B4-BE49-F238E27FC236}">
                    <a16:creationId xmlns:a16="http://schemas.microsoft.com/office/drawing/2014/main" id="{84C2A071-CD2F-431A-8A5D-74CB174A65C8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5" name="図 174">
                <a:extLst>
                  <a:ext uri="{FF2B5EF4-FFF2-40B4-BE49-F238E27FC236}">
                    <a16:creationId xmlns:a16="http://schemas.microsoft.com/office/drawing/2014/main" id="{BF422419-D9B1-442B-8314-A60B67A56E0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326C240C-9B61-43E7-8666-114DA7FD1348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72" name="フローチャート: 結合子 171">
                <a:extLst>
                  <a:ext uri="{FF2B5EF4-FFF2-40B4-BE49-F238E27FC236}">
                    <a16:creationId xmlns:a16="http://schemas.microsoft.com/office/drawing/2014/main" id="{92AB42C6-35BF-4656-9B54-55C0E4B7B05C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3" name="図 172">
                <a:extLst>
                  <a:ext uri="{FF2B5EF4-FFF2-40B4-BE49-F238E27FC236}">
                    <a16:creationId xmlns:a16="http://schemas.microsoft.com/office/drawing/2014/main" id="{EA513A3F-2B8D-48BD-8F09-597287B201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9C0FB5C2-3733-43F0-B4F6-FC7A30FC45F2}"/>
              </a:ext>
            </a:extLst>
          </p:cNvPr>
          <p:cNvGrpSpPr/>
          <p:nvPr/>
        </p:nvGrpSpPr>
        <p:grpSpPr>
          <a:xfrm>
            <a:off x="608284" y="4498460"/>
            <a:ext cx="1190420" cy="1011655"/>
            <a:chOff x="8054399" y="2688591"/>
            <a:chExt cx="1324377" cy="1148981"/>
          </a:xfrm>
        </p:grpSpPr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40C11614-55B0-4B5B-BB6C-C45EC401F01D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67" name="フローチャート: 結合子 166">
                <a:extLst>
                  <a:ext uri="{FF2B5EF4-FFF2-40B4-BE49-F238E27FC236}">
                    <a16:creationId xmlns:a16="http://schemas.microsoft.com/office/drawing/2014/main" id="{27DEF840-DC26-4D75-8FC1-CFA2D9166CE4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8" name="図 167">
                <a:extLst>
                  <a:ext uri="{FF2B5EF4-FFF2-40B4-BE49-F238E27FC236}">
                    <a16:creationId xmlns:a16="http://schemas.microsoft.com/office/drawing/2014/main" id="{EFAECBFC-B66B-4F75-81F0-38841A488C9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61" name="グループ化 160">
              <a:extLst>
                <a:ext uri="{FF2B5EF4-FFF2-40B4-BE49-F238E27FC236}">
                  <a16:creationId xmlns:a16="http://schemas.microsoft.com/office/drawing/2014/main" id="{EF2E8A7D-4594-4DCD-BD2D-087DD65B8DA9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65" name="フローチャート: 結合子 164">
                <a:extLst>
                  <a:ext uri="{FF2B5EF4-FFF2-40B4-BE49-F238E27FC236}">
                    <a16:creationId xmlns:a16="http://schemas.microsoft.com/office/drawing/2014/main" id="{AABCD96E-D1CC-4241-B335-2B857BF35FC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6" name="図 165">
                <a:extLst>
                  <a:ext uri="{FF2B5EF4-FFF2-40B4-BE49-F238E27FC236}">
                    <a16:creationId xmlns:a16="http://schemas.microsoft.com/office/drawing/2014/main" id="{267442B5-BA9B-42B7-9A8F-1A14FABC0E7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FE9B5890-34D2-426D-BAD7-C3523BB8747C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63" name="フローチャート: 結合子 162">
                <a:extLst>
                  <a:ext uri="{FF2B5EF4-FFF2-40B4-BE49-F238E27FC236}">
                    <a16:creationId xmlns:a16="http://schemas.microsoft.com/office/drawing/2014/main" id="{A9567A4F-34AC-44B5-B726-EE049827E0F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4" name="図 163">
                <a:extLst>
                  <a:ext uri="{FF2B5EF4-FFF2-40B4-BE49-F238E27FC236}">
                    <a16:creationId xmlns:a16="http://schemas.microsoft.com/office/drawing/2014/main" id="{208E692B-2254-4B54-8D22-A2E4B9AA68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197AB9C0-5312-4342-A609-41C26746D0DA}"/>
              </a:ext>
            </a:extLst>
          </p:cNvPr>
          <p:cNvGrpSpPr/>
          <p:nvPr/>
        </p:nvGrpSpPr>
        <p:grpSpPr>
          <a:xfrm>
            <a:off x="3246302" y="5214180"/>
            <a:ext cx="1179628" cy="1031590"/>
            <a:chOff x="8054399" y="2688591"/>
            <a:chExt cx="1324377" cy="1148981"/>
          </a:xfrm>
        </p:grpSpPr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6F714E5B-718F-4540-9B01-65E6E7905EA9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58" name="フローチャート: 結合子 157">
                <a:extLst>
                  <a:ext uri="{FF2B5EF4-FFF2-40B4-BE49-F238E27FC236}">
                    <a16:creationId xmlns:a16="http://schemas.microsoft.com/office/drawing/2014/main" id="{5287427C-F082-4771-BDAF-814F077612F6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9" name="図 158">
                <a:extLst>
                  <a:ext uri="{FF2B5EF4-FFF2-40B4-BE49-F238E27FC236}">
                    <a16:creationId xmlns:a16="http://schemas.microsoft.com/office/drawing/2014/main" id="{55A9F7A0-7925-410C-ACAB-60F98FED3FC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4D1BAAE6-BCC7-49C4-B4B3-ECDB38EDE156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56" name="フローチャート: 結合子 155">
                <a:extLst>
                  <a:ext uri="{FF2B5EF4-FFF2-40B4-BE49-F238E27FC236}">
                    <a16:creationId xmlns:a16="http://schemas.microsoft.com/office/drawing/2014/main" id="{FB4AF356-469C-4A36-AED7-B7D67A7FBD8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7" name="図 156">
                <a:extLst>
                  <a:ext uri="{FF2B5EF4-FFF2-40B4-BE49-F238E27FC236}">
                    <a16:creationId xmlns:a16="http://schemas.microsoft.com/office/drawing/2014/main" id="{8E4957C0-F4BB-4DAE-8231-62429DD34D7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53" name="グループ化 152">
              <a:extLst>
                <a:ext uri="{FF2B5EF4-FFF2-40B4-BE49-F238E27FC236}">
                  <a16:creationId xmlns:a16="http://schemas.microsoft.com/office/drawing/2014/main" id="{DE63F2BD-A77E-4946-B1F8-890D3BCFC188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54" name="フローチャート: 結合子 153">
                <a:extLst>
                  <a:ext uri="{FF2B5EF4-FFF2-40B4-BE49-F238E27FC236}">
                    <a16:creationId xmlns:a16="http://schemas.microsoft.com/office/drawing/2014/main" id="{AE9E9868-EB1F-4E23-9B06-4973830EACFF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5" name="図 154">
                <a:extLst>
                  <a:ext uri="{FF2B5EF4-FFF2-40B4-BE49-F238E27FC236}">
                    <a16:creationId xmlns:a16="http://schemas.microsoft.com/office/drawing/2014/main" id="{0446A31E-40CE-428E-A9B8-AB1360DBEB8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689EC999-4F1A-4E7D-B6F8-5E80F98B1AFD}"/>
              </a:ext>
            </a:extLst>
          </p:cNvPr>
          <p:cNvGrpSpPr/>
          <p:nvPr/>
        </p:nvGrpSpPr>
        <p:grpSpPr>
          <a:xfrm>
            <a:off x="1666192" y="2931500"/>
            <a:ext cx="1180490" cy="1042970"/>
            <a:chOff x="8054399" y="2688591"/>
            <a:chExt cx="1324377" cy="1148981"/>
          </a:xfrm>
        </p:grpSpPr>
        <p:grpSp>
          <p:nvGrpSpPr>
            <p:cNvPr id="142" name="グループ化 141">
              <a:extLst>
                <a:ext uri="{FF2B5EF4-FFF2-40B4-BE49-F238E27FC236}">
                  <a16:creationId xmlns:a16="http://schemas.microsoft.com/office/drawing/2014/main" id="{872575E0-4E36-4DC5-BCED-EF80D66E9B0E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49" name="フローチャート: 結合子 148">
                <a:extLst>
                  <a:ext uri="{FF2B5EF4-FFF2-40B4-BE49-F238E27FC236}">
                    <a16:creationId xmlns:a16="http://schemas.microsoft.com/office/drawing/2014/main" id="{6408D0B8-00D2-4057-929A-D4B40E95EBE3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0" name="図 149">
                <a:extLst>
                  <a:ext uri="{FF2B5EF4-FFF2-40B4-BE49-F238E27FC236}">
                    <a16:creationId xmlns:a16="http://schemas.microsoft.com/office/drawing/2014/main" id="{F5B406BB-529A-4549-925F-AFC7139CF03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43" name="グループ化 142">
              <a:extLst>
                <a:ext uri="{FF2B5EF4-FFF2-40B4-BE49-F238E27FC236}">
                  <a16:creationId xmlns:a16="http://schemas.microsoft.com/office/drawing/2014/main" id="{7F3B189C-EC41-4054-829E-6C6F0029DD18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47" name="フローチャート: 結合子 146">
                <a:extLst>
                  <a:ext uri="{FF2B5EF4-FFF2-40B4-BE49-F238E27FC236}">
                    <a16:creationId xmlns:a16="http://schemas.microsoft.com/office/drawing/2014/main" id="{4AB0EC4C-64DA-4BCA-9F23-BD7386DEF39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48" name="図 147">
                <a:extLst>
                  <a:ext uri="{FF2B5EF4-FFF2-40B4-BE49-F238E27FC236}">
                    <a16:creationId xmlns:a16="http://schemas.microsoft.com/office/drawing/2014/main" id="{32E31729-CDE9-41F4-836B-7DB41DF263B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44" name="グループ化 143">
              <a:extLst>
                <a:ext uri="{FF2B5EF4-FFF2-40B4-BE49-F238E27FC236}">
                  <a16:creationId xmlns:a16="http://schemas.microsoft.com/office/drawing/2014/main" id="{3BB16DF8-2DE5-4294-B29A-5EE33FD0F500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45" name="フローチャート: 結合子 144">
                <a:extLst>
                  <a:ext uri="{FF2B5EF4-FFF2-40B4-BE49-F238E27FC236}">
                    <a16:creationId xmlns:a16="http://schemas.microsoft.com/office/drawing/2014/main" id="{36B28FD7-C292-42DF-84E5-088725CDB1F1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46" name="図 145">
                <a:extLst>
                  <a:ext uri="{FF2B5EF4-FFF2-40B4-BE49-F238E27FC236}">
                    <a16:creationId xmlns:a16="http://schemas.microsoft.com/office/drawing/2014/main" id="{395D5E6B-C4A6-44FB-AB1A-4DB807571C7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2B08F20-F59A-41AD-88D7-29AE0D5307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01" y="1881939"/>
            <a:ext cx="1030044" cy="413202"/>
          </a:xfrm>
          <a:prstGeom prst="rect">
            <a:avLst/>
          </a:prstGeom>
          <a:noFill/>
        </p:spPr>
      </p:pic>
      <p:pic>
        <p:nvPicPr>
          <p:cNvPr id="96" name="図 17">
            <a:extLst>
              <a:ext uri="{FF2B5EF4-FFF2-40B4-BE49-F238E27FC236}">
                <a16:creationId xmlns:a16="http://schemas.microsoft.com/office/drawing/2014/main" id="{E99917C6-F4BE-4C69-89FB-AEA17F53E13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0185"/>
            <a:ext cx="5089154" cy="33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3 1">
            <a:extLst>
              <a:ext uri="{FF2B5EF4-FFF2-40B4-BE49-F238E27FC236}">
                <a16:creationId xmlns:a16="http://schemas.microsoft.com/office/drawing/2014/main" id="{916732D1-4F27-44A2-82A4-7CB97EA5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072" y="2418474"/>
            <a:ext cx="5474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P. Gubler and K.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Ohtani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Phys. Rev. D 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094002 (2014).</a:t>
            </a: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62F5DD23-185D-4EE7-B7DD-81E92CEC4A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55" y="6406609"/>
            <a:ext cx="3449053" cy="322891"/>
          </a:xfrm>
          <a:prstGeom prst="rect">
            <a:avLst/>
          </a:prstGeom>
          <a:noFill/>
        </p:spPr>
      </p:pic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68D24F93-9875-4180-A9A8-61374E8610A5}"/>
              </a:ext>
            </a:extLst>
          </p:cNvPr>
          <p:cNvCxnSpPr>
            <a:cxnSpLocks/>
          </p:cNvCxnSpPr>
          <p:nvPr/>
        </p:nvCxnSpPr>
        <p:spPr>
          <a:xfrm>
            <a:off x="8822536" y="6204868"/>
            <a:ext cx="187858" cy="20174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3 2">
            <a:extLst>
              <a:ext uri="{FF2B5EF4-FFF2-40B4-BE49-F238E27FC236}">
                <a16:creationId xmlns:a16="http://schemas.microsoft.com/office/drawing/2014/main" id="{35672DB2-B84F-4C34-8FC5-65A0F249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512" y="3050678"/>
            <a:ext cx="24171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eson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mass at normal nuclear matter density from QCD sum rules</a:t>
            </a:r>
          </a:p>
        </p:txBody>
      </p:sp>
      <p:sp>
        <p:nvSpPr>
          <p:cNvPr id="104" name="テキスト ボックス 3 1">
            <a:extLst>
              <a:ext uri="{FF2B5EF4-FFF2-40B4-BE49-F238E27FC236}">
                <a16:creationId xmlns:a16="http://schemas.microsoft.com/office/drawing/2014/main" id="{306AFFF2-974E-F6AF-34F5-E4D8AFBF6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39" y="690281"/>
            <a:ext cx="10048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meson mass in nuclear matter probes the strange quark condensate at finite density!</a:t>
            </a:r>
          </a:p>
        </p:txBody>
      </p:sp>
    </p:spTree>
    <p:extLst>
      <p:ext uri="{BB962C8B-B14F-4D97-AF65-F5344CB8AC3E}">
        <p14:creationId xmlns:p14="http://schemas.microsoft.com/office/powerpoint/2010/main" val="11999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>
            <a:extLst>
              <a:ext uri="{FF2B5EF4-FFF2-40B4-BE49-F238E27FC236}">
                <a16:creationId xmlns:a16="http://schemas.microsoft.com/office/drawing/2014/main" id="{8409C5DE-522E-E329-2623-92B654B49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44" y="2604293"/>
            <a:ext cx="3516547" cy="258369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3D6930-36DA-421A-BF5A-4AEFD8E6AB46}"/>
              </a:ext>
            </a:extLst>
          </p:cNvPr>
          <p:cNvSpPr txBox="1"/>
          <p:nvPr/>
        </p:nvSpPr>
        <p:spPr>
          <a:xfrm>
            <a:off x="471676" y="170465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Reason for large modification for fast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mesons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89D57BE5-53AC-4A7E-87BA-B49B40986319}"/>
              </a:ext>
            </a:extLst>
          </p:cNvPr>
          <p:cNvSpPr/>
          <p:nvPr/>
        </p:nvSpPr>
        <p:spPr>
          <a:xfrm rot="20061704">
            <a:off x="1686408" y="3307151"/>
            <a:ext cx="762715" cy="603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6411BA7-589E-4EF9-9998-B4C650C9E24E}"/>
              </a:ext>
            </a:extLst>
          </p:cNvPr>
          <p:cNvGrpSpPr/>
          <p:nvPr/>
        </p:nvGrpSpPr>
        <p:grpSpPr>
          <a:xfrm>
            <a:off x="4882592" y="1701427"/>
            <a:ext cx="2669987" cy="1582588"/>
            <a:chOff x="4420623" y="3601199"/>
            <a:chExt cx="3262263" cy="1890793"/>
          </a:xfrm>
        </p:grpSpPr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34C23E67-E72C-4212-B99B-5A04BCF7BA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73672" y="3601199"/>
              <a:ext cx="1909214" cy="1890793"/>
            </a:xfrm>
            <a:prstGeom prst="ellipse">
              <a:avLst/>
            </a:prstGeom>
            <a:gradFill flip="none" rotWithShape="1">
              <a:gsLst>
                <a:gs pos="70000">
                  <a:schemeClr val="accent3">
                    <a:lumMod val="47000"/>
                    <a:lumOff val="53000"/>
                  </a:schemeClr>
                </a:gs>
                <a:gs pos="51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F212A435-94AC-4DD0-868A-B64AD6A57C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20623" y="4493161"/>
              <a:ext cx="23631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Line 13">
              <a:extLst>
                <a:ext uri="{FF2B5EF4-FFF2-40B4-BE49-F238E27FC236}">
                  <a16:creationId xmlns:a16="http://schemas.microsoft.com/office/drawing/2014/main" id="{93577914-F82A-4B67-9CA9-2791C8361C2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783786" y="4353197"/>
              <a:ext cx="202427" cy="1324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E5A630D0-461B-416F-A072-796F9C21E42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79249" y="3887323"/>
              <a:ext cx="525166" cy="68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38" name="Text Box 22">
              <a:extLst>
                <a:ext uri="{FF2B5EF4-FFF2-40B4-BE49-F238E27FC236}">
                  <a16:creationId xmlns:a16="http://schemas.microsoft.com/office/drawing/2014/main" id="{C43396C6-F4E4-4CBA-92E2-F4EA24CB41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532863" y="3851649"/>
              <a:ext cx="501846" cy="68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</p:grpSp>
      <p:sp>
        <p:nvSpPr>
          <p:cNvPr id="39" name="左中かっこ 38">
            <a:extLst>
              <a:ext uri="{FF2B5EF4-FFF2-40B4-BE49-F238E27FC236}">
                <a16:creationId xmlns:a16="http://schemas.microsoft.com/office/drawing/2014/main" id="{5BA02B27-4ACF-4588-81E1-A683A3139ED1}"/>
              </a:ext>
            </a:extLst>
          </p:cNvPr>
          <p:cNvSpPr/>
          <p:nvPr/>
        </p:nvSpPr>
        <p:spPr>
          <a:xfrm>
            <a:off x="4144769" y="1644316"/>
            <a:ext cx="737823" cy="4779405"/>
          </a:xfrm>
          <a:prstGeom prst="leftBrace">
            <a:avLst>
              <a:gd name="adj1" fmla="val 30193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Text Box 21">
            <a:extLst>
              <a:ext uri="{FF2B5EF4-FFF2-40B4-BE49-F238E27FC236}">
                <a16:creationId xmlns:a16="http://schemas.microsoft.com/office/drawing/2014/main" id="{2CDFE04F-535B-49C0-BFE2-A622C0F1E81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366584" y="5987430"/>
            <a:ext cx="631579" cy="57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3200" b="0" i="0" u="none" strike="noStrike" kern="1200" cap="none" spc="0" normalizeH="0" baseline="2400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</a:p>
        </p:txBody>
      </p:sp>
      <p:sp>
        <p:nvSpPr>
          <p:cNvPr id="62" name="Oval 11">
            <a:extLst>
              <a:ext uri="{FF2B5EF4-FFF2-40B4-BE49-F238E27FC236}">
                <a16:creationId xmlns:a16="http://schemas.microsoft.com/office/drawing/2014/main" id="{F4324EC4-1476-4170-8ABC-E44710018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3584" y="4693771"/>
            <a:ext cx="1562589" cy="1582588"/>
          </a:xfrm>
          <a:prstGeom prst="ellipse">
            <a:avLst/>
          </a:prstGeom>
          <a:gradFill flip="none" rotWithShape="1">
            <a:gsLst>
              <a:gs pos="70000">
                <a:schemeClr val="accent3">
                  <a:lumMod val="47000"/>
                  <a:lumOff val="53000"/>
                </a:schemeClr>
              </a:gs>
              <a:gs pos="51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74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Line 12">
            <a:extLst>
              <a:ext uri="{FF2B5EF4-FFF2-40B4-BE49-F238E27FC236}">
                <a16:creationId xmlns:a16="http://schemas.microsoft.com/office/drawing/2014/main" id="{CD6FFFE2-B55C-4B97-9870-9C047DB8F2F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876186" y="5440340"/>
            <a:ext cx="193412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Text Box 19">
            <a:extLst>
              <a:ext uri="{FF2B5EF4-FFF2-40B4-BE49-F238E27FC236}">
                <a16:creationId xmlns:a16="http://schemas.microsoft.com/office/drawing/2014/main" id="{7DE843FD-26CF-49EF-8EF7-621EA40DF91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924168" y="4933256"/>
            <a:ext cx="429820" cy="5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29AF8C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374D5BA1-AB77-4D82-9FA5-37787CB5454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476496" y="4084564"/>
            <a:ext cx="410734" cy="5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25B7F4B-5E6C-4D62-A7F7-0BC447245553}"/>
              </a:ext>
            </a:extLst>
          </p:cNvPr>
          <p:cNvCxnSpPr>
            <a:cxnSpLocks/>
          </p:cNvCxnSpPr>
          <p:nvPr/>
        </p:nvCxnSpPr>
        <p:spPr>
          <a:xfrm flipV="1">
            <a:off x="6807578" y="5165070"/>
            <a:ext cx="0" cy="21656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29D5CC15-6C3E-4B96-B35E-796D5624CABE}"/>
              </a:ext>
            </a:extLst>
          </p:cNvPr>
          <p:cNvCxnSpPr>
            <a:cxnSpLocks/>
          </p:cNvCxnSpPr>
          <p:nvPr/>
        </p:nvCxnSpPr>
        <p:spPr>
          <a:xfrm flipH="1" flipV="1">
            <a:off x="6733802" y="5023854"/>
            <a:ext cx="73776" cy="14121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71BAD8B-8CF9-4178-9181-EB9E316B5983}"/>
              </a:ext>
            </a:extLst>
          </p:cNvPr>
          <p:cNvCxnSpPr>
            <a:cxnSpLocks/>
          </p:cNvCxnSpPr>
          <p:nvPr/>
        </p:nvCxnSpPr>
        <p:spPr>
          <a:xfrm flipH="1" flipV="1">
            <a:off x="6803240" y="5397146"/>
            <a:ext cx="121938" cy="17114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13136ED-5D30-473F-864A-4B0F05C02148}"/>
              </a:ext>
            </a:extLst>
          </p:cNvPr>
          <p:cNvCxnSpPr>
            <a:cxnSpLocks/>
          </p:cNvCxnSpPr>
          <p:nvPr/>
        </p:nvCxnSpPr>
        <p:spPr>
          <a:xfrm flipH="1" flipV="1">
            <a:off x="6921940" y="5556166"/>
            <a:ext cx="145636" cy="1212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8010BED-980D-4CDD-8085-D1BF8FA65243}"/>
              </a:ext>
            </a:extLst>
          </p:cNvPr>
          <p:cNvCxnSpPr>
            <a:cxnSpLocks/>
          </p:cNvCxnSpPr>
          <p:nvPr/>
        </p:nvCxnSpPr>
        <p:spPr>
          <a:xfrm flipH="1" flipV="1">
            <a:off x="7067577" y="5572953"/>
            <a:ext cx="174880" cy="22510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59F5EED-8E37-42F6-B666-16A20A4598D0}"/>
              </a:ext>
            </a:extLst>
          </p:cNvPr>
          <p:cNvCxnSpPr>
            <a:cxnSpLocks/>
          </p:cNvCxnSpPr>
          <p:nvPr/>
        </p:nvCxnSpPr>
        <p:spPr>
          <a:xfrm flipH="1" flipV="1">
            <a:off x="7233829" y="5791726"/>
            <a:ext cx="201742" cy="764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01210AA-6A9A-47CE-84AF-54E4B62E3D77}"/>
              </a:ext>
            </a:extLst>
          </p:cNvPr>
          <p:cNvCxnSpPr>
            <a:cxnSpLocks/>
          </p:cNvCxnSpPr>
          <p:nvPr/>
        </p:nvCxnSpPr>
        <p:spPr>
          <a:xfrm>
            <a:off x="7413098" y="5858688"/>
            <a:ext cx="460323" cy="15398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78BF4A6B-BC07-43DD-A7A0-E2F9FAE879A7}"/>
              </a:ext>
            </a:extLst>
          </p:cNvPr>
          <p:cNvCxnSpPr>
            <a:cxnSpLocks/>
          </p:cNvCxnSpPr>
          <p:nvPr/>
        </p:nvCxnSpPr>
        <p:spPr>
          <a:xfrm flipV="1">
            <a:off x="6264885" y="4791670"/>
            <a:ext cx="256923" cy="28317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C925F5E-C303-403A-BADC-C275FEA280CB}"/>
              </a:ext>
            </a:extLst>
          </p:cNvPr>
          <p:cNvCxnSpPr>
            <a:cxnSpLocks/>
          </p:cNvCxnSpPr>
          <p:nvPr/>
        </p:nvCxnSpPr>
        <p:spPr>
          <a:xfrm flipH="1" flipV="1">
            <a:off x="6554747" y="4767344"/>
            <a:ext cx="179055" cy="26557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77C7C46A-F986-48E5-BD6D-B6A2875F2366}"/>
              </a:ext>
            </a:extLst>
          </p:cNvPr>
          <p:cNvCxnSpPr>
            <a:cxnSpLocks/>
          </p:cNvCxnSpPr>
          <p:nvPr/>
        </p:nvCxnSpPr>
        <p:spPr>
          <a:xfrm flipV="1">
            <a:off x="6527164" y="4500013"/>
            <a:ext cx="0" cy="267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21">
            <a:extLst>
              <a:ext uri="{FF2B5EF4-FFF2-40B4-BE49-F238E27FC236}">
                <a16:creationId xmlns:a16="http://schemas.microsoft.com/office/drawing/2014/main" id="{920F841E-6BF7-4C28-9977-4B160A1FC06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31267" y="4695497"/>
            <a:ext cx="631579" cy="57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3200" b="0" i="0" u="none" strike="noStrike" kern="1200" cap="none" spc="0" normalizeH="0" baseline="2400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</a:p>
        </p:txBody>
      </p:sp>
      <p:sp>
        <p:nvSpPr>
          <p:cNvPr id="59" name="Text Box 21">
            <a:extLst>
              <a:ext uri="{FF2B5EF4-FFF2-40B4-BE49-F238E27FC236}">
                <a16:creationId xmlns:a16="http://schemas.microsoft.com/office/drawing/2014/main" id="{C06A3E8E-30D6-47F9-B3D8-CE89A22FE89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81863" y="4695497"/>
            <a:ext cx="648637" cy="5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5000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</a:p>
        </p:txBody>
      </p:sp>
      <p:sp>
        <p:nvSpPr>
          <p:cNvPr id="90" name="矢印: 下 89">
            <a:extLst>
              <a:ext uri="{FF2B5EF4-FFF2-40B4-BE49-F238E27FC236}">
                <a16:creationId xmlns:a16="http://schemas.microsoft.com/office/drawing/2014/main" id="{5DD786D8-CA86-4867-A949-927FF567FFDC}"/>
              </a:ext>
            </a:extLst>
          </p:cNvPr>
          <p:cNvSpPr/>
          <p:nvPr/>
        </p:nvSpPr>
        <p:spPr>
          <a:xfrm rot="16200000">
            <a:off x="3151733" y="558035"/>
            <a:ext cx="470133" cy="926609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D3E6C15F-0740-4108-8C1A-C7F0B4822057}"/>
              </a:ext>
            </a:extLst>
          </p:cNvPr>
          <p:cNvSpPr txBox="1"/>
          <p:nvPr/>
        </p:nvSpPr>
        <p:spPr>
          <a:xfrm>
            <a:off x="4032709" y="789989"/>
            <a:ext cx="628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Initial stage of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 production?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1D31842F-2B67-47D8-9DBB-90D325E26FD9}"/>
              </a:ext>
            </a:extLst>
          </p:cNvPr>
          <p:cNvSpPr txBox="1"/>
          <p:nvPr/>
        </p:nvSpPr>
        <p:spPr>
          <a:xfrm>
            <a:off x="7927723" y="1786839"/>
            <a:ext cx="3724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mesons are generated from high energy collisions (via strings)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矢印: 下 92">
            <a:extLst>
              <a:ext uri="{FF2B5EF4-FFF2-40B4-BE49-F238E27FC236}">
                <a16:creationId xmlns:a16="http://schemas.microsoft.com/office/drawing/2014/main" id="{6FE06A0A-3A3A-44E7-808B-AC3F53A38AFB}"/>
              </a:ext>
            </a:extLst>
          </p:cNvPr>
          <p:cNvSpPr/>
          <p:nvPr/>
        </p:nvSpPr>
        <p:spPr>
          <a:xfrm rot="16200000">
            <a:off x="8261345" y="2355486"/>
            <a:ext cx="405429" cy="820711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73EA0701-53AA-49F3-8E3F-425FF997C562}"/>
              </a:ext>
            </a:extLst>
          </p:cNvPr>
          <p:cNvSpPr txBox="1"/>
          <p:nvPr/>
        </p:nvSpPr>
        <p:spPr>
          <a:xfrm>
            <a:off x="8932442" y="2557589"/>
            <a:ext cx="347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large momentum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矢印: 下 94">
            <a:extLst>
              <a:ext uri="{FF2B5EF4-FFF2-40B4-BE49-F238E27FC236}">
                <a16:creationId xmlns:a16="http://schemas.microsoft.com/office/drawing/2014/main" id="{FFE26481-79F3-4C11-B30A-AAA60FEE998A}"/>
              </a:ext>
            </a:extLst>
          </p:cNvPr>
          <p:cNvSpPr/>
          <p:nvPr/>
        </p:nvSpPr>
        <p:spPr>
          <a:xfrm rot="16200000">
            <a:off x="8261345" y="2879633"/>
            <a:ext cx="405429" cy="820711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00767532-4324-4BF1-880D-6E04F682DAD6}"/>
              </a:ext>
            </a:extLst>
          </p:cNvPr>
          <p:cNvSpPr txBox="1"/>
          <p:nvPr/>
        </p:nvSpPr>
        <p:spPr>
          <a:xfrm>
            <a:off x="8932442" y="3070641"/>
            <a:ext cx="179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high density 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4627190-7C7F-4743-9F34-1394AEB6DAE8}"/>
              </a:ext>
            </a:extLst>
          </p:cNvPr>
          <p:cNvSpPr txBox="1"/>
          <p:nvPr/>
        </p:nvSpPr>
        <p:spPr>
          <a:xfrm>
            <a:off x="7998163" y="4511864"/>
            <a:ext cx="365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mesons are generated from low energy hadronic collisions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矢印: 下 97">
            <a:extLst>
              <a:ext uri="{FF2B5EF4-FFF2-40B4-BE49-F238E27FC236}">
                <a16:creationId xmlns:a16="http://schemas.microsoft.com/office/drawing/2014/main" id="{630C4125-7C9E-4FEF-A98B-B9BABB837497}"/>
              </a:ext>
            </a:extLst>
          </p:cNvPr>
          <p:cNvSpPr/>
          <p:nvPr/>
        </p:nvSpPr>
        <p:spPr>
          <a:xfrm rot="16200000">
            <a:off x="8304590" y="5153057"/>
            <a:ext cx="405429" cy="820711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A2F42B4B-D533-4DB0-9EEF-1AF49E8569F0}"/>
              </a:ext>
            </a:extLst>
          </p:cNvPr>
          <p:cNvSpPr txBox="1"/>
          <p:nvPr/>
        </p:nvSpPr>
        <p:spPr>
          <a:xfrm>
            <a:off x="8975687" y="5355160"/>
            <a:ext cx="347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small momentum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矢印: 下 99">
            <a:extLst>
              <a:ext uri="{FF2B5EF4-FFF2-40B4-BE49-F238E27FC236}">
                <a16:creationId xmlns:a16="http://schemas.microsoft.com/office/drawing/2014/main" id="{49649868-1E7D-48EE-AB31-D9944916FE8E}"/>
              </a:ext>
            </a:extLst>
          </p:cNvPr>
          <p:cNvSpPr/>
          <p:nvPr/>
        </p:nvSpPr>
        <p:spPr>
          <a:xfrm rot="16200000">
            <a:off x="8304590" y="5677204"/>
            <a:ext cx="405429" cy="820711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8A8243C-D4E2-4BE3-97BF-1D7E3065B029}"/>
              </a:ext>
            </a:extLst>
          </p:cNvPr>
          <p:cNvSpPr txBox="1"/>
          <p:nvPr/>
        </p:nvSpPr>
        <p:spPr>
          <a:xfrm>
            <a:off x="8975687" y="5868212"/>
            <a:ext cx="179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low density 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454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E1EB2-A4EF-4FF1-8BC8-A92516F77972}"/>
              </a:ext>
            </a:extLst>
          </p:cNvPr>
          <p:cNvSpPr txBox="1"/>
          <p:nvPr/>
        </p:nvSpPr>
        <p:spPr>
          <a:xfrm>
            <a:off x="265848" y="196841"/>
            <a:ext cx="1132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What does lattice QCD say about the strange sigma term?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36257DB-B450-4C50-98B7-52BA96F1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325" y="1104114"/>
            <a:ext cx="5739105" cy="464977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F72046B-2315-4AD8-B1A3-650F3CD31475}"/>
              </a:ext>
            </a:extLst>
          </p:cNvPr>
          <p:cNvSpPr txBox="1"/>
          <p:nvPr/>
        </p:nvSpPr>
        <p:spPr>
          <a:xfrm>
            <a:off x="394702" y="6377977"/>
            <a:ext cx="12035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See also the most recent result of the BMW collaboration: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Sz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Borsanyi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al., arXiv:2007.03319 [hep-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lat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E4F023-6823-42DF-B755-1A6F9DBA3CFE}"/>
              </a:ext>
            </a:extLst>
          </p:cNvPr>
          <p:cNvSpPr txBox="1"/>
          <p:nvPr/>
        </p:nvSpPr>
        <p:spPr>
          <a:xfrm>
            <a:off x="4966701" y="5798321"/>
            <a:ext cx="296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http://flag.unibe.ch/2019/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4F6845C-6797-491C-857D-5617F8D614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6" y="3210870"/>
            <a:ext cx="3109515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2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タイトル 1"/>
          <p:cNvSpPr>
            <a:spLocks noGrp="1"/>
          </p:cNvSpPr>
          <p:nvPr>
            <p:ph type="title"/>
          </p:nvPr>
        </p:nvSpPr>
        <p:spPr>
          <a:xfrm>
            <a:off x="1396802" y="222550"/>
            <a:ext cx="6265412" cy="558800"/>
          </a:xfrm>
        </p:spPr>
        <p:txBody>
          <a:bodyPr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The strangeness content of the nucleon: </a:t>
            </a:r>
            <a:endParaRPr lang="ja-JP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29" name="テキスト ボックス 4"/>
          <p:cNvSpPr txBox="1">
            <a:spLocks noChangeArrowheads="1"/>
          </p:cNvSpPr>
          <p:nvPr/>
        </p:nvSpPr>
        <p:spPr bwMode="auto">
          <a:xfrm>
            <a:off x="2946165" y="781576"/>
            <a:ext cx="575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Important parameter for dark-matter searches!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030" name="テキスト ボックス 8"/>
          <p:cNvSpPr txBox="1">
            <a:spLocks noChangeArrowheads="1"/>
          </p:cNvSpPr>
          <p:nvPr/>
        </p:nvSpPr>
        <p:spPr bwMode="auto">
          <a:xfrm>
            <a:off x="7242908" y="3037100"/>
            <a:ext cx="4261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Adapted from: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W. Freeman and D. Toussaint  (MILC Collaboration),                           Phys. Rev. D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88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054503 (2013).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9031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93826"/>
            <a:ext cx="2844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4" name="右矢印 18"/>
          <p:cNvSpPr>
            <a:spLocks noChangeArrowheads="1"/>
          </p:cNvSpPr>
          <p:nvPr/>
        </p:nvSpPr>
        <p:spPr bwMode="auto">
          <a:xfrm rot="7432713">
            <a:off x="4673633" y="4445362"/>
            <a:ext cx="495597" cy="611386"/>
          </a:xfrm>
          <a:prstGeom prst="rightArrow">
            <a:avLst>
              <a:gd name="adj1" fmla="val 25196"/>
              <a:gd name="adj2" fmla="val 497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035" name="テキスト ボックス 19"/>
          <p:cNvSpPr txBox="1">
            <a:spLocks noChangeArrowheads="1"/>
          </p:cNvSpPr>
          <p:nvPr/>
        </p:nvSpPr>
        <p:spPr bwMode="auto">
          <a:xfrm>
            <a:off x="5200651" y="4611689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most important contribution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036" name="円/楕円 20"/>
          <p:cNvSpPr>
            <a:spLocks noChangeArrowheads="1"/>
          </p:cNvSpPr>
          <p:nvPr/>
        </p:nvSpPr>
        <p:spPr bwMode="auto">
          <a:xfrm>
            <a:off x="4849814" y="5029200"/>
            <a:ext cx="1139825" cy="43279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9037" name="直線矢印コネクタ 22"/>
          <p:cNvCxnSpPr>
            <a:cxnSpLocks noChangeShapeType="1"/>
            <a:stCxn id="129036" idx="5"/>
          </p:cNvCxnSpPr>
          <p:nvPr/>
        </p:nvCxnSpPr>
        <p:spPr bwMode="auto">
          <a:xfrm>
            <a:off x="5822715" y="5398611"/>
            <a:ext cx="757839" cy="5127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38" name="テキスト ボックス 25"/>
          <p:cNvSpPr txBox="1">
            <a:spLocks noChangeArrowheads="1"/>
          </p:cNvSpPr>
          <p:nvPr/>
        </p:nvSpPr>
        <p:spPr bwMode="auto">
          <a:xfrm>
            <a:off x="6137688" y="5338773"/>
            <a:ext cx="1150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dominates</a:t>
            </a:r>
          </a:p>
        </p:txBody>
      </p:sp>
      <p:sp>
        <p:nvSpPr>
          <p:cNvPr id="129039" name="テキスト ボックス 29"/>
          <p:cNvSpPr txBox="1">
            <a:spLocks noChangeArrowheads="1"/>
          </p:cNvSpPr>
          <p:nvPr/>
        </p:nvSpPr>
        <p:spPr bwMode="auto">
          <a:xfrm>
            <a:off x="8359150" y="999712"/>
            <a:ext cx="28765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Neutralino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:                                     Linear superposition of the Super-partners of the Higgs, the photon and the Z-boson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042" name="テキスト ボックス 34"/>
          <p:cNvSpPr txBox="1">
            <a:spLocks noChangeArrowheads="1"/>
          </p:cNvSpPr>
          <p:nvPr/>
        </p:nvSpPr>
        <p:spPr bwMode="auto">
          <a:xfrm>
            <a:off x="5362096" y="6394674"/>
            <a:ext cx="6723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Bottino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F. Donato, N.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Fornengo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and S.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Scopel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Asropart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Phys.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18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205 (2002).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1" y="294049"/>
            <a:ext cx="3109515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左中かっこ 3">
            <a:extLst>
              <a:ext uri="{FF2B5EF4-FFF2-40B4-BE49-F238E27FC236}">
                <a16:creationId xmlns:a16="http://schemas.microsoft.com/office/drawing/2014/main" id="{52D3A7F5-99F3-4270-8F0E-7083C6DB07AC}"/>
              </a:ext>
            </a:extLst>
          </p:cNvPr>
          <p:cNvSpPr/>
          <p:nvPr/>
        </p:nvSpPr>
        <p:spPr>
          <a:xfrm>
            <a:off x="7950476" y="1033998"/>
            <a:ext cx="395288" cy="1004192"/>
          </a:xfrm>
          <a:prstGeom prst="leftBrace">
            <a:avLst>
              <a:gd name="adj1" fmla="val 26754"/>
              <a:gd name="adj2" fmla="val 50000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DF074DF-787B-4C19-87E1-8F3215BCEA2D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6982727" y="1509754"/>
            <a:ext cx="967749" cy="263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AEF0A42B-651C-40F1-92AE-72C395203E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3" y="3856945"/>
            <a:ext cx="9372869" cy="75676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38F4371-4043-4EED-8E2B-DDEC2FFEDD8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16" y="5051530"/>
            <a:ext cx="3202285" cy="35809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53C156B-D1C0-4B4B-B247-8231E63F7E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5911373"/>
            <a:ext cx="3481905" cy="3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  <p:bldP spid="129035" grpId="0"/>
      <p:bldP spid="129036" grpId="0" animBg="1"/>
      <p:bldP spid="1290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 1"/>
          <p:cNvSpPr>
            <a:spLocks noGrp="1" noChangeArrowheads="1"/>
          </p:cNvSpPr>
          <p:nvPr>
            <p:ph type="title" idx="4294967295"/>
          </p:nvPr>
        </p:nvSpPr>
        <p:spPr>
          <a:xfrm>
            <a:off x="1612642" y="191751"/>
            <a:ext cx="9445883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Structure of QCD sum rules for the ϕ meson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channel</a:t>
            </a:r>
          </a:p>
        </p:txBody>
      </p:sp>
      <p:sp>
        <p:nvSpPr>
          <p:cNvPr id="128004" name="テキスト ボックス 1"/>
          <p:cNvSpPr txBox="1">
            <a:spLocks noChangeArrowheads="1"/>
          </p:cNvSpPr>
          <p:nvPr/>
        </p:nvSpPr>
        <p:spPr bwMode="auto">
          <a:xfrm>
            <a:off x="2698815" y="3414041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0: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07" name="テキスト ボックス 23"/>
          <p:cNvSpPr txBox="1">
            <a:spLocks noChangeArrowheads="1"/>
          </p:cNvSpPr>
          <p:nvPr/>
        </p:nvSpPr>
        <p:spPr bwMode="auto">
          <a:xfrm>
            <a:off x="2698815" y="4204627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2: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11" name="テキスト ボックス 27"/>
          <p:cNvSpPr txBox="1">
            <a:spLocks noChangeArrowheads="1"/>
          </p:cNvSpPr>
          <p:nvPr/>
        </p:nvSpPr>
        <p:spPr bwMode="auto">
          <a:xfrm>
            <a:off x="2698815" y="507348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4: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16" name="テキスト ボックス 35"/>
          <p:cNvSpPr txBox="1">
            <a:spLocks noChangeArrowheads="1"/>
          </p:cNvSpPr>
          <p:nvPr/>
        </p:nvSpPr>
        <p:spPr bwMode="auto">
          <a:xfrm>
            <a:off x="2698815" y="5988707"/>
            <a:ext cx="145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6: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21" name="テキスト ボックス 13"/>
          <p:cNvSpPr txBox="1">
            <a:spLocks noChangeArrowheads="1"/>
          </p:cNvSpPr>
          <p:nvPr/>
        </p:nvSpPr>
        <p:spPr bwMode="auto">
          <a:xfrm>
            <a:off x="5489939" y="2598981"/>
            <a:ext cx="2224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 Vacuum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33" y="1635170"/>
            <a:ext cx="1814831" cy="6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96" y="3375583"/>
            <a:ext cx="268086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6" y="4155805"/>
            <a:ext cx="2705705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DEC8F9A-E994-4E8B-AC11-41313D611D4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6" y="4954028"/>
            <a:ext cx="7009295" cy="600715"/>
          </a:xfrm>
          <a:prstGeom prst="rect">
            <a:avLst/>
          </a:prstGeom>
          <a:noFill/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E3B2355-2C0E-42CE-9F1A-C40F76C4908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96" y="5896249"/>
            <a:ext cx="5391412" cy="546117"/>
          </a:xfrm>
          <a:prstGeom prst="rect">
            <a:avLst/>
          </a:prstGeom>
          <a:noFill/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17" y="1583850"/>
            <a:ext cx="7300826" cy="7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Rectangle 2 2">
            <a:extLst>
              <a:ext uri="{FF2B5EF4-FFF2-40B4-BE49-F238E27FC236}">
                <a16:creationId xmlns:a16="http://schemas.microsoft.com/office/drawing/2014/main" id="{4FD71693-4780-490A-99FB-644A984ACE55}"/>
              </a:ext>
            </a:extLst>
          </p:cNvPr>
          <p:cNvSpPr txBox="1">
            <a:spLocks noChangeArrowheads="1"/>
          </p:cNvSpPr>
          <p:nvPr/>
        </p:nvSpPr>
        <p:spPr>
          <a:xfrm>
            <a:off x="3258514" y="703419"/>
            <a:ext cx="5883543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j-cs"/>
              </a:rPr>
              <a:t>(after application of the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j-cs"/>
              </a:rPr>
              <a:t>Borel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j-cs"/>
              </a:rPr>
              <a:t> transform)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23A001-A379-4521-827C-8D8CA6AE924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83" y="1201002"/>
            <a:ext cx="2603691" cy="313329"/>
          </a:xfrm>
          <a:prstGeom prst="rect">
            <a:avLst/>
          </a:prstGeom>
          <a:noFill/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D79E897-3870-41F5-83A5-87DADE3F6529}"/>
              </a:ext>
            </a:extLst>
          </p:cNvPr>
          <p:cNvCxnSpPr>
            <a:cxnSpLocks/>
          </p:cNvCxnSpPr>
          <p:nvPr/>
        </p:nvCxnSpPr>
        <p:spPr>
          <a:xfrm>
            <a:off x="9039225" y="703419"/>
            <a:ext cx="1238250" cy="428326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40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9" name="テキスト ボックス 13"/>
          <p:cNvSpPr txBox="1">
            <a:spLocks noChangeArrowheads="1"/>
          </p:cNvSpPr>
          <p:nvPr/>
        </p:nvSpPr>
        <p:spPr bwMode="auto">
          <a:xfrm>
            <a:off x="4860456" y="1775674"/>
            <a:ext cx="3011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At finite density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テキスト ボックス 1"/>
          <p:cNvSpPr txBox="1">
            <a:spLocks noChangeArrowheads="1"/>
          </p:cNvSpPr>
          <p:nvPr/>
        </p:nvSpPr>
        <p:spPr bwMode="auto">
          <a:xfrm>
            <a:off x="1070835" y="3248089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0: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テキスト ボックス 23"/>
          <p:cNvSpPr txBox="1">
            <a:spLocks noChangeArrowheads="1"/>
          </p:cNvSpPr>
          <p:nvPr/>
        </p:nvSpPr>
        <p:spPr bwMode="auto">
          <a:xfrm>
            <a:off x="1070835" y="3959324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2: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テキスト ボックス 27"/>
          <p:cNvSpPr txBox="1">
            <a:spLocks noChangeArrowheads="1"/>
          </p:cNvSpPr>
          <p:nvPr/>
        </p:nvSpPr>
        <p:spPr bwMode="auto">
          <a:xfrm>
            <a:off x="1069248" y="4670559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4: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テキスト ボックス 35"/>
          <p:cNvSpPr txBox="1">
            <a:spLocks noChangeArrowheads="1"/>
          </p:cNvSpPr>
          <p:nvPr/>
        </p:nvSpPr>
        <p:spPr bwMode="auto">
          <a:xfrm>
            <a:off x="1069248" y="6106866"/>
            <a:ext cx="1503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6: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62" y="3252163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62" y="3959324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32" y="4666485"/>
            <a:ext cx="2098427" cy="3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94" y="4618025"/>
            <a:ext cx="4203934" cy="4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94" y="5233987"/>
            <a:ext cx="3778291" cy="4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73" y="5226307"/>
            <a:ext cx="1984835" cy="4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64" y="6102806"/>
            <a:ext cx="2034192" cy="3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94" y="6056986"/>
            <a:ext cx="4278625" cy="4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74" y="6063718"/>
            <a:ext cx="1411934" cy="4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上下矢印 14"/>
          <p:cNvSpPr/>
          <p:nvPr/>
        </p:nvSpPr>
        <p:spPr>
          <a:xfrm rot="2000134">
            <a:off x="8537825" y="3759570"/>
            <a:ext cx="518984" cy="90024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EEB7862-5FCF-40E8-9F29-2763EA1A252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28" y="3225271"/>
            <a:ext cx="5324660" cy="345442"/>
          </a:xfrm>
          <a:prstGeom prst="rect">
            <a:avLst/>
          </a:prstGeom>
          <a:noFill/>
        </p:spPr>
      </p:pic>
      <p:sp>
        <p:nvSpPr>
          <p:cNvPr id="18" name="フローチャート: 代替処理 17"/>
          <p:cNvSpPr/>
          <p:nvPr/>
        </p:nvSpPr>
        <p:spPr>
          <a:xfrm>
            <a:off x="6289219" y="3062472"/>
            <a:ext cx="5670169" cy="71669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Rectangle 2 1">
            <a:extLst>
              <a:ext uri="{FF2B5EF4-FFF2-40B4-BE49-F238E27FC236}">
                <a16:creationId xmlns:a16="http://schemas.microsoft.com/office/drawing/2014/main" id="{02263A16-4939-4EA4-885E-E1134F790261}"/>
              </a:ext>
            </a:extLst>
          </p:cNvPr>
          <p:cNvSpPr txBox="1">
            <a:spLocks noChangeArrowheads="1"/>
          </p:cNvSpPr>
          <p:nvPr/>
        </p:nvSpPr>
        <p:spPr>
          <a:xfrm>
            <a:off x="2260342" y="183356"/>
            <a:ext cx="7938015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j-cs"/>
              </a:rPr>
              <a:t>Structure of QCD sum rules for the ϕ meson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j-cs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8BC8F05-94B7-4CAD-B50D-DE32B9A44C1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62" y="910092"/>
            <a:ext cx="1814831" cy="6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AE50DDD-DFB3-4FD8-98A6-8824EFC3212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6" y="858772"/>
            <a:ext cx="7300826" cy="7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6" name="Rectangle 2 2">
            <a:extLst>
              <a:ext uri="{FF2B5EF4-FFF2-40B4-BE49-F238E27FC236}">
                <a16:creationId xmlns:a16="http://schemas.microsoft.com/office/drawing/2014/main" id="{0CA42398-4BCD-4DF8-80E1-A7E14D99E072}"/>
              </a:ext>
            </a:extLst>
          </p:cNvPr>
          <p:cNvSpPr txBox="1">
            <a:spLocks noChangeArrowheads="1"/>
          </p:cNvSpPr>
          <p:nvPr/>
        </p:nvSpPr>
        <p:spPr>
          <a:xfrm>
            <a:off x="3347449" y="2204730"/>
            <a:ext cx="5883543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j-cs"/>
              </a:rPr>
              <a:t>(within the linear density approximation)</a:t>
            </a:r>
          </a:p>
        </p:txBody>
      </p:sp>
    </p:spTree>
    <p:extLst>
      <p:ext uri="{BB962C8B-B14F-4D97-AF65-F5344CB8AC3E}">
        <p14:creationId xmlns:p14="http://schemas.microsoft.com/office/powerpoint/2010/main" val="19912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34247" y="263667"/>
            <a:ext cx="7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for the </a:t>
            </a:r>
            <a:r>
              <a:rPr kumimoji="1" lang="el-GR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mass at rest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99" y="1294562"/>
            <a:ext cx="7119250" cy="48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6436668" y="6253191"/>
            <a:ext cx="5434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P. Gubler and K.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Ohtani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Phys. Rev. D 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094002 (2014).</a:t>
            </a:r>
          </a:p>
        </p:txBody>
      </p:sp>
      <p:sp>
        <p:nvSpPr>
          <p:cNvPr id="9" name="左右矢印 8"/>
          <p:cNvSpPr/>
          <p:nvPr/>
        </p:nvSpPr>
        <p:spPr bwMode="auto">
          <a:xfrm>
            <a:off x="3881159" y="4824998"/>
            <a:ext cx="2788253" cy="433388"/>
          </a:xfrm>
          <a:prstGeom prst="leftRightArrow">
            <a:avLst>
              <a:gd name="adj1" fmla="val 35194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487370" y="1850504"/>
            <a:ext cx="42164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Most important parameter, that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determines the behavior of the            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φ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 meson mass at finite density: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286921" y="3245417"/>
            <a:ext cx="4089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Strangeness content of the nucleon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左右矢印 19"/>
          <p:cNvSpPr/>
          <p:nvPr/>
        </p:nvSpPr>
        <p:spPr bwMode="auto">
          <a:xfrm rot="3480739">
            <a:off x="2142064" y="4146008"/>
            <a:ext cx="984366" cy="341940"/>
          </a:xfrm>
          <a:prstGeom prst="leftRightArrow">
            <a:avLst>
              <a:gd name="adj1" fmla="val 3408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4" y="4881188"/>
            <a:ext cx="2705637" cy="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08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3F5A9C-BCD4-4F6E-991F-AE879E087197}"/>
              </a:ext>
            </a:extLst>
          </p:cNvPr>
          <p:cNvSpPr txBox="1"/>
          <p:nvPr/>
        </p:nvSpPr>
        <p:spPr>
          <a:xfrm>
            <a:off x="1382949" y="258507"/>
            <a:ext cx="942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Final step: comparison to experimental data</a:t>
            </a:r>
          </a:p>
        </p:txBody>
      </p:sp>
      <p:sp>
        <p:nvSpPr>
          <p:cNvPr id="8" name="テキスト ボックス 1 1">
            <a:extLst>
              <a:ext uri="{FF2B5EF4-FFF2-40B4-BE49-F238E27FC236}">
                <a16:creationId xmlns:a16="http://schemas.microsoft.com/office/drawing/2014/main" id="{91FBAF1D-CF5B-4979-BC3C-4B7FD0742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9" y="936487"/>
            <a:ext cx="24696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Potential issues:</a:t>
            </a:r>
          </a:p>
        </p:txBody>
      </p:sp>
      <p:sp>
        <p:nvSpPr>
          <p:cNvPr id="10" name="テキスト ボックス 1 2">
            <a:extLst>
              <a:ext uri="{FF2B5EF4-FFF2-40B4-BE49-F238E27FC236}">
                <a16:creationId xmlns:a16="http://schemas.microsoft.com/office/drawing/2014/main" id="{BC93BA18-7D6A-4862-85D7-ADCDAA0E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072" y="936487"/>
            <a:ext cx="64677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Experimental background is not included in the simulation   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星: 5 pt 10">
            <a:extLst>
              <a:ext uri="{FF2B5EF4-FFF2-40B4-BE49-F238E27FC236}">
                <a16:creationId xmlns:a16="http://schemas.microsoft.com/office/drawing/2014/main" id="{CBE101C5-D851-48EB-BE73-3ADCA531F807}"/>
              </a:ext>
            </a:extLst>
          </p:cNvPr>
          <p:cNvSpPr/>
          <p:nvPr/>
        </p:nvSpPr>
        <p:spPr>
          <a:xfrm>
            <a:off x="3638524" y="1041319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 3">
            <a:extLst>
              <a:ext uri="{FF2B5EF4-FFF2-40B4-BE49-F238E27FC236}">
                <a16:creationId xmlns:a16="http://schemas.microsoft.com/office/drawing/2014/main" id="{F9EBA439-D37B-4B56-9367-AA6BB4BB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072" y="1935194"/>
            <a:ext cx="64677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Normalization of the experimental dilepton spectrum is not given   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星: 5 pt 13">
            <a:extLst>
              <a:ext uri="{FF2B5EF4-FFF2-40B4-BE49-F238E27FC236}">
                <a16:creationId xmlns:a16="http://schemas.microsoft.com/office/drawing/2014/main" id="{65B14C44-EE0D-43B3-ADFD-39CEEBA90118}"/>
              </a:ext>
            </a:extLst>
          </p:cNvPr>
          <p:cNvSpPr/>
          <p:nvPr/>
        </p:nvSpPr>
        <p:spPr>
          <a:xfrm>
            <a:off x="3638524" y="2040026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F88F7C9F-1986-4382-B3D4-7E18BA2D5478}"/>
              </a:ext>
            </a:extLst>
          </p:cNvPr>
          <p:cNvSpPr/>
          <p:nvPr/>
        </p:nvSpPr>
        <p:spPr>
          <a:xfrm>
            <a:off x="5498429" y="2851202"/>
            <a:ext cx="786063" cy="678939"/>
          </a:xfrm>
          <a:prstGeom prst="downArrow">
            <a:avLst>
              <a:gd name="adj1" fmla="val 33674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 4 1">
            <a:extLst>
              <a:ext uri="{FF2B5EF4-FFF2-40B4-BE49-F238E27FC236}">
                <a16:creationId xmlns:a16="http://schemas.microsoft.com/office/drawing/2014/main" id="{1081FBE4-37AA-475A-96CF-EF807430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268" y="3548135"/>
            <a:ext cx="64677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Fit to experimental data is necessary!   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9CAC37E-34C1-4E6A-9C5B-313F02BD73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29" y="5110155"/>
            <a:ext cx="6212192" cy="463374"/>
          </a:xfrm>
          <a:prstGeom prst="rect">
            <a:avLst/>
          </a:prstGeom>
        </p:spPr>
      </p:pic>
      <p:sp>
        <p:nvSpPr>
          <p:cNvPr id="20" name="テキスト ボックス 1 4 2">
            <a:extLst>
              <a:ext uri="{FF2B5EF4-FFF2-40B4-BE49-F238E27FC236}">
                <a16:creationId xmlns:a16="http://schemas.microsoft.com/office/drawing/2014/main" id="{FBB49CF1-302E-47AB-ACB5-423C9837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15" y="5110155"/>
            <a:ext cx="28677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Dilepton spectrum:   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3D0C158-BD24-48EF-88B6-A0663AD1BE55}"/>
              </a:ext>
            </a:extLst>
          </p:cNvPr>
          <p:cNvCxnSpPr>
            <a:cxnSpLocks/>
          </p:cNvCxnSpPr>
          <p:nvPr/>
        </p:nvCxnSpPr>
        <p:spPr>
          <a:xfrm flipH="1" flipV="1">
            <a:off x="4924926" y="5573530"/>
            <a:ext cx="360948" cy="37065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626DB20-E351-4E4B-AF67-A7EBFB5743E6}"/>
              </a:ext>
            </a:extLst>
          </p:cNvPr>
          <p:cNvCxnSpPr>
            <a:cxnSpLocks/>
          </p:cNvCxnSpPr>
          <p:nvPr/>
        </p:nvCxnSpPr>
        <p:spPr>
          <a:xfrm flipV="1">
            <a:off x="5719011" y="5550074"/>
            <a:ext cx="172450" cy="39410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445F182-3F7F-4E4C-8B40-C12DDCA975B2}"/>
              </a:ext>
            </a:extLst>
          </p:cNvPr>
          <p:cNvCxnSpPr>
            <a:cxnSpLocks/>
          </p:cNvCxnSpPr>
          <p:nvPr/>
        </p:nvCxnSpPr>
        <p:spPr>
          <a:xfrm flipV="1">
            <a:off x="6155284" y="5561802"/>
            <a:ext cx="566895" cy="38238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A20453E-9A71-4D1B-81F6-4735AA7CD636}"/>
              </a:ext>
            </a:extLst>
          </p:cNvPr>
          <p:cNvCxnSpPr>
            <a:cxnSpLocks/>
          </p:cNvCxnSpPr>
          <p:nvPr/>
        </p:nvCxnSpPr>
        <p:spPr>
          <a:xfrm flipV="1">
            <a:off x="6666625" y="5538346"/>
            <a:ext cx="815885" cy="39410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1 4 3">
            <a:extLst>
              <a:ext uri="{FF2B5EF4-FFF2-40B4-BE49-F238E27FC236}">
                <a16:creationId xmlns:a16="http://schemas.microsoft.com/office/drawing/2014/main" id="{69909B62-6EFC-4EAF-AB99-8D7FF827E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232" y="5932454"/>
            <a:ext cx="56823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Fitted to the experimental dilepton spectrum independently for each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βγ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-region 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FAFE8E58-8A00-4FB6-980B-E38AA7D88A3D}"/>
              </a:ext>
            </a:extLst>
          </p:cNvPr>
          <p:cNvSpPr/>
          <p:nvPr/>
        </p:nvSpPr>
        <p:spPr>
          <a:xfrm rot="16200000">
            <a:off x="5723018" y="3753343"/>
            <a:ext cx="336885" cy="2444588"/>
          </a:xfrm>
          <a:prstGeom prst="rightBrace">
            <a:avLst>
              <a:gd name="adj1" fmla="val 22619"/>
              <a:gd name="adj2" fmla="val 484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テキスト ボックス 1 4 4">
            <a:extLst>
              <a:ext uri="{FF2B5EF4-FFF2-40B4-BE49-F238E27FC236}">
                <a16:creationId xmlns:a16="http://schemas.microsoft.com/office/drawing/2014/main" id="{F24B61CC-0442-48E9-8E12-0B7DEF6FA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975" y="4267035"/>
            <a:ext cx="2002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Background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右中かっこ 34">
            <a:extLst>
              <a:ext uri="{FF2B5EF4-FFF2-40B4-BE49-F238E27FC236}">
                <a16:creationId xmlns:a16="http://schemas.microsoft.com/office/drawing/2014/main" id="{C9C72943-78BF-4AB4-92D0-A79E9936629D}"/>
              </a:ext>
            </a:extLst>
          </p:cNvPr>
          <p:cNvSpPr/>
          <p:nvPr/>
        </p:nvSpPr>
        <p:spPr>
          <a:xfrm rot="16200000">
            <a:off x="8395345" y="3921107"/>
            <a:ext cx="336885" cy="2106909"/>
          </a:xfrm>
          <a:prstGeom prst="rightBrace">
            <a:avLst>
              <a:gd name="adj1" fmla="val 22619"/>
              <a:gd name="adj2" fmla="val 484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1 4 5">
            <a:extLst>
              <a:ext uri="{FF2B5EF4-FFF2-40B4-BE49-F238E27FC236}">
                <a16:creationId xmlns:a16="http://schemas.microsoft.com/office/drawing/2014/main" id="{208F4BE0-5235-4A7C-AE41-E62B5B78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302" y="4271089"/>
            <a:ext cx="2002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φ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 signal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0" grpId="0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DD1C42-816B-4716-8AAE-F18AAFBCAC56}"/>
              </a:ext>
            </a:extLst>
          </p:cNvPr>
          <p:cNvSpPr txBox="1"/>
          <p:nvPr/>
        </p:nvSpPr>
        <p:spPr>
          <a:xfrm>
            <a:off x="471676" y="301500"/>
            <a:ext cx="1124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Treatment of KN-interactions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273587E-38F9-460E-8B87-1DBADC8DB677}"/>
              </a:ext>
            </a:extLst>
          </p:cNvPr>
          <p:cNvGrpSpPr/>
          <p:nvPr/>
        </p:nvGrpSpPr>
        <p:grpSpPr>
          <a:xfrm>
            <a:off x="1305828" y="947831"/>
            <a:ext cx="9580343" cy="1046440"/>
            <a:chOff x="1305828" y="947831"/>
            <a:chExt cx="9580343" cy="1046440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ADDAF52-0D20-466F-826E-42F6105B8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5828" y="947831"/>
              <a:ext cx="9580343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Density dependent cross section</a:t>
              </a:r>
              <a:r>
                <a:rPr lang="en-US" altLang="ja-JP" sz="2400" dirty="0">
                  <a:solidFill>
                    <a:prstClr val="black"/>
                  </a:solidFill>
                  <a:latin typeface="Calibri" panose="020F0502020204030204"/>
                </a:rPr>
                <a:t>s based on the chiral unitary model (including coupled channels and s-/p-wave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 of KN interactions)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 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C9C64535-BD2D-4824-9559-AC8B855C8AA5}"/>
                </a:ext>
              </a:extLst>
            </p:cNvPr>
            <p:cNvCxnSpPr>
              <a:cxnSpLocks/>
            </p:cNvCxnSpPr>
            <p:nvPr/>
          </p:nvCxnSpPr>
          <p:spPr>
            <a:xfrm>
              <a:off x="7948800" y="1395663"/>
              <a:ext cx="12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4E90FDBC-207B-4AAD-9E11-74CB25DF1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9" y="1888288"/>
            <a:ext cx="4221902" cy="428934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95366CB-183E-4CD9-B443-EAB512693985}"/>
              </a:ext>
            </a:extLst>
          </p:cNvPr>
          <p:cNvSpPr txBox="1"/>
          <p:nvPr/>
        </p:nvSpPr>
        <p:spPr>
          <a:xfrm>
            <a:off x="115129" y="6333033"/>
            <a:ext cx="467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Song et al., Phys. Rev.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044901 (2021).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548A62D-5A8E-4523-9F23-EB09476B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00" y="1874523"/>
            <a:ext cx="4051685" cy="4280409"/>
          </a:xfrm>
          <a:prstGeom prst="rect">
            <a:avLst/>
          </a:prstGeom>
        </p:spPr>
      </p:pic>
      <p:sp>
        <p:nvSpPr>
          <p:cNvPr id="16" name="矢印: 折線 15">
            <a:extLst>
              <a:ext uri="{FF2B5EF4-FFF2-40B4-BE49-F238E27FC236}">
                <a16:creationId xmlns:a16="http://schemas.microsoft.com/office/drawing/2014/main" id="{9D3C339E-4AD4-459D-A530-1F7F5CF3CC38}"/>
              </a:ext>
            </a:extLst>
          </p:cNvPr>
          <p:cNvSpPr/>
          <p:nvPr/>
        </p:nvSpPr>
        <p:spPr>
          <a:xfrm rot="10800000">
            <a:off x="4522269" y="2897538"/>
            <a:ext cx="911157" cy="885217"/>
          </a:xfrm>
          <a:prstGeom prst="bentArrow">
            <a:avLst>
              <a:gd name="adj1" fmla="val 21429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矢印: 折線 27">
            <a:extLst>
              <a:ext uri="{FF2B5EF4-FFF2-40B4-BE49-F238E27FC236}">
                <a16:creationId xmlns:a16="http://schemas.microsoft.com/office/drawing/2014/main" id="{16110E39-664A-4741-BEC1-27BDDE79E9B3}"/>
              </a:ext>
            </a:extLst>
          </p:cNvPr>
          <p:cNvSpPr/>
          <p:nvPr/>
        </p:nvSpPr>
        <p:spPr>
          <a:xfrm>
            <a:off x="6902468" y="4225648"/>
            <a:ext cx="911157" cy="885217"/>
          </a:xfrm>
          <a:prstGeom prst="bentArrow">
            <a:avLst>
              <a:gd name="adj1" fmla="val 21429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7576E6FD-CB9C-4865-A206-4DAE2B426D9F}"/>
              </a:ext>
            </a:extLst>
          </p:cNvPr>
          <p:cNvGrpSpPr/>
          <p:nvPr/>
        </p:nvGrpSpPr>
        <p:grpSpPr>
          <a:xfrm>
            <a:off x="4400841" y="2189652"/>
            <a:ext cx="3390316" cy="707886"/>
            <a:chOff x="4522269" y="2189652"/>
            <a:chExt cx="3390316" cy="707886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9A5BE75-0127-4BDA-8E8F-E0EADF56E844}"/>
                </a:ext>
              </a:extLst>
            </p:cNvPr>
            <p:cNvSpPr txBox="1"/>
            <p:nvPr/>
          </p:nvSpPr>
          <p:spPr>
            <a:xfrm>
              <a:off x="4522269" y="2189652"/>
              <a:ext cx="3390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Vacuum and density dependent KN cross sections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09B73AD7-04DD-4E2B-AAF0-8402ACC9AF55}"/>
                </a:ext>
              </a:extLst>
            </p:cNvPr>
            <p:cNvCxnSpPr>
              <a:cxnSpLocks/>
            </p:cNvCxnSpPr>
            <p:nvPr/>
          </p:nvCxnSpPr>
          <p:spPr>
            <a:xfrm>
              <a:off x="5806800" y="2574000"/>
              <a:ext cx="115200" cy="0"/>
            </a:xfrm>
            <a:prstGeom prst="line">
              <a:avLst/>
            </a:prstGeom>
            <a:ln w="2159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A690CD7-241E-4DC0-83E5-43B87459D306}"/>
              </a:ext>
            </a:extLst>
          </p:cNvPr>
          <p:cNvGrpSpPr/>
          <p:nvPr/>
        </p:nvGrpSpPr>
        <p:grpSpPr>
          <a:xfrm>
            <a:off x="4796582" y="5201554"/>
            <a:ext cx="3390316" cy="707886"/>
            <a:chOff x="4621484" y="5230145"/>
            <a:chExt cx="3390316" cy="707886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918187A-6573-4128-9E0F-FBB9C082BA03}"/>
                </a:ext>
              </a:extLst>
            </p:cNvPr>
            <p:cNvSpPr txBox="1"/>
            <p:nvPr/>
          </p:nvSpPr>
          <p:spPr>
            <a:xfrm>
              <a:off x="4621484" y="5230145"/>
              <a:ext cx="3390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D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ensity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 dependent K spectral functions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C4F14518-7D8F-4B99-9AA7-EF6FF6E9AC76}"/>
                </a:ext>
              </a:extLst>
            </p:cNvPr>
            <p:cNvCxnSpPr>
              <a:cxnSpLocks/>
            </p:cNvCxnSpPr>
            <p:nvPr/>
          </p:nvCxnSpPr>
          <p:spPr>
            <a:xfrm>
              <a:off x="6739200" y="5313600"/>
              <a:ext cx="115200" cy="0"/>
            </a:xfrm>
            <a:prstGeom prst="line">
              <a:avLst/>
            </a:prstGeom>
            <a:ln w="2159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E3B553-18FC-4FC1-A065-926BCDC596C5}"/>
              </a:ext>
            </a:extLst>
          </p:cNvPr>
          <p:cNvSpPr txBox="1"/>
          <p:nvPr/>
        </p:nvSpPr>
        <p:spPr>
          <a:xfrm>
            <a:off x="5410700" y="6329434"/>
            <a:ext cx="437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See talk by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Laura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kumimoji="1" lang="en-US" altLang="ja-JP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Tolos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on Tuesday</a:t>
            </a: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2F9A74C-B6AA-4768-92DA-85873288F096}"/>
              </a:ext>
            </a:extLst>
          </p:cNvPr>
          <p:cNvSpPr/>
          <p:nvPr/>
        </p:nvSpPr>
        <p:spPr>
          <a:xfrm>
            <a:off x="4791230" y="6396534"/>
            <a:ext cx="602930" cy="289490"/>
          </a:xfrm>
          <a:prstGeom prst="rightArrow">
            <a:avLst>
              <a:gd name="adj1" fmla="val 3337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59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9E58DEF-07A9-4CB4-9F87-45505E9B3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057" y="401457"/>
            <a:ext cx="4459701" cy="591026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5FA2E4-ED7C-4EB1-B3A1-6081513EC501}"/>
              </a:ext>
            </a:extLst>
          </p:cNvPr>
          <p:cNvSpPr txBox="1"/>
          <p:nvPr/>
        </p:nvSpPr>
        <p:spPr>
          <a:xfrm>
            <a:off x="5438953" y="6391768"/>
            <a:ext cx="675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R. Muto et al. (E325 Collaboration), 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042501 (2007).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42A715-0E2A-463E-AD70-B7F3599559E5}"/>
              </a:ext>
            </a:extLst>
          </p:cNvPr>
          <p:cNvSpPr txBox="1"/>
          <p:nvPr/>
        </p:nvSpPr>
        <p:spPr>
          <a:xfrm>
            <a:off x="566833" y="194815"/>
            <a:ext cx="527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Previous experimental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164C89-EBA2-42F9-907B-F1775C6579AE}"/>
              </a:ext>
            </a:extLst>
          </p:cNvPr>
          <p:cNvSpPr txBox="1"/>
          <p:nvPr/>
        </p:nvSpPr>
        <p:spPr>
          <a:xfrm>
            <a:off x="727560" y="943821"/>
            <a:ext cx="103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E325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 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F7CCBEA-9A3D-4905-B0AD-7E8DDC742544}"/>
              </a:ext>
            </a:extLst>
          </p:cNvPr>
          <p:cNvSpPr/>
          <p:nvPr/>
        </p:nvSpPr>
        <p:spPr>
          <a:xfrm>
            <a:off x="10445469" y="1039811"/>
            <a:ext cx="751114" cy="746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1 1">
            <a:extLst>
              <a:ext uri="{FF2B5EF4-FFF2-40B4-BE49-F238E27FC236}">
                <a16:creationId xmlns:a16="http://schemas.microsoft.com/office/drawing/2014/main" id="{9111B734-F7BC-4191-B84D-0ADCD645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36" y="2484623"/>
            <a:ext cx="160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Pole mass: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矢印コネクタ 3">
            <a:extLst>
              <a:ext uri="{FF2B5EF4-FFF2-40B4-BE49-F238E27FC236}">
                <a16:creationId xmlns:a16="http://schemas.microsoft.com/office/drawing/2014/main" id="{77B95B21-34BC-4DBC-AA63-EB95BB229E0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77265" y="2964577"/>
            <a:ext cx="195767" cy="21477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テキスト ボックス 1 2">
            <a:extLst>
              <a:ext uri="{FF2B5EF4-FFF2-40B4-BE49-F238E27FC236}">
                <a16:creationId xmlns:a16="http://schemas.microsoft.com/office/drawing/2014/main" id="{6DE86DF0-C3E4-4D7B-9AE2-7A0C7C9F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38" y="3953834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Pole width: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3" name="直線矢印コネクタ 15">
            <a:extLst>
              <a:ext uri="{FF2B5EF4-FFF2-40B4-BE49-F238E27FC236}">
                <a16:creationId xmlns:a16="http://schemas.microsoft.com/office/drawing/2014/main" id="{9CCF6514-DDB8-4FAD-9F94-A06F5D9CC62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49051" y="4527591"/>
            <a:ext cx="159083" cy="19828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EB1F46AE-FB6D-4643-A90A-7863CB259A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60" y="2319752"/>
            <a:ext cx="3089275" cy="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D958F5E-AF4E-411D-87DE-6551E37A49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56" y="3264307"/>
            <a:ext cx="1657350" cy="1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5FE5615-A5F4-47E6-A0FE-1302F958E3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62" y="3817027"/>
            <a:ext cx="3070225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E6756A-E1FA-4035-A58E-31E7C17B2F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58" y="4783983"/>
            <a:ext cx="1047750" cy="1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テキスト ボックス 1 3">
            <a:extLst>
              <a:ext uri="{FF2B5EF4-FFF2-40B4-BE49-F238E27FC236}">
                <a16:creationId xmlns:a16="http://schemas.microsoft.com/office/drawing/2014/main" id="{D57E9C87-FC56-417C-B026-589A758F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667" y="1175868"/>
            <a:ext cx="1077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slow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 4">
            <a:extLst>
              <a:ext uri="{FF2B5EF4-FFF2-40B4-BE49-F238E27FC236}">
                <a16:creationId xmlns:a16="http://schemas.microsoft.com/office/drawing/2014/main" id="{A3A18F76-7F74-41DA-8BD9-14949C93E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280" y="2829711"/>
            <a:ext cx="1657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intermediate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 5">
            <a:extLst>
              <a:ext uri="{FF2B5EF4-FFF2-40B4-BE49-F238E27FC236}">
                <a16:creationId xmlns:a16="http://schemas.microsoft.com/office/drawing/2014/main" id="{60DC40B3-39F3-4E7A-B914-D4FCAC606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468" y="4973690"/>
            <a:ext cx="1077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fast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2694E8-7CDF-471A-8BA1-933064625A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16" y="5876317"/>
            <a:ext cx="962286" cy="396190"/>
          </a:xfrm>
          <a:prstGeom prst="rect">
            <a:avLst/>
          </a:prstGeom>
        </p:spPr>
      </p:pic>
      <p:sp>
        <p:nvSpPr>
          <p:cNvPr id="22" name="テキスト ボックス 25">
            <a:extLst>
              <a:ext uri="{FF2B5EF4-FFF2-40B4-BE49-F238E27FC236}">
                <a16:creationId xmlns:a16="http://schemas.microsoft.com/office/drawing/2014/main" id="{96BA425A-7E24-4C71-A0DD-12220CD10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018" y="944461"/>
            <a:ext cx="18680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 GeV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pA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-reaction</a:t>
            </a:r>
            <a:endParaRPr kumimoji="1" lang="ja-JP" alt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F6E0A3E-2193-4311-9467-5F9E87FDD8B0}"/>
              </a:ext>
            </a:extLst>
          </p:cNvPr>
          <p:cNvGrpSpPr/>
          <p:nvPr/>
        </p:nvGrpSpPr>
        <p:grpSpPr>
          <a:xfrm>
            <a:off x="2074438" y="743932"/>
            <a:ext cx="1491937" cy="1162281"/>
            <a:chOff x="3710443" y="3004369"/>
            <a:chExt cx="1558924" cy="1216862"/>
          </a:xfrm>
        </p:grpSpPr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F1789A5B-4DDF-4559-9B87-659FB342BD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25B2B627-A6CF-4E27-B7D9-B667B3404F2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FF9ECEAD-5B33-4475-8E42-2AEC227182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32AA4255-8F47-4971-B9E3-E14BA04E90A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359A0221-C9FE-4142-980B-157EFE16BC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Text Box 19">
              <a:extLst>
                <a:ext uri="{FF2B5EF4-FFF2-40B4-BE49-F238E27FC236}">
                  <a16:creationId xmlns:a16="http://schemas.microsoft.com/office/drawing/2014/main" id="{FD5DDB5E-1C36-45B1-9CCA-4E5BDAA5111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59737" y="3387298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38" name="Text Box 20">
              <a:extLst>
                <a:ext uri="{FF2B5EF4-FFF2-40B4-BE49-F238E27FC236}">
                  <a16:creationId xmlns:a16="http://schemas.microsoft.com/office/drawing/2014/main" id="{45782B7A-5E42-4F05-BC22-0375D653365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58217" y="38232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6E9F09F4-2CDA-46E5-AD21-A45E96274A0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18350" y="3004369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E7ED3427-56F3-4072-9C65-275B9EA7555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37A5476F-6B3B-401E-869F-2942FB347352}"/>
              </a:ext>
            </a:extLst>
          </p:cNvPr>
          <p:cNvSpPr/>
          <p:nvPr/>
        </p:nvSpPr>
        <p:spPr>
          <a:xfrm>
            <a:off x="2437625" y="4907627"/>
            <a:ext cx="576274" cy="631312"/>
          </a:xfrm>
          <a:prstGeom prst="downArrow">
            <a:avLst>
              <a:gd name="adj1" fmla="val 3290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D13028F-FF42-4D9D-A903-A4B268CE90A4}"/>
              </a:ext>
            </a:extLst>
          </p:cNvPr>
          <p:cNvGrpSpPr/>
          <p:nvPr/>
        </p:nvGrpSpPr>
        <p:grpSpPr>
          <a:xfrm>
            <a:off x="539257" y="5606236"/>
            <a:ext cx="4399901" cy="1015663"/>
            <a:chOff x="539257" y="5606236"/>
            <a:chExt cx="4399901" cy="1015663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D383AB6-8529-4096-9AF9-1E4ED1F5076B}"/>
                </a:ext>
              </a:extLst>
            </p:cNvPr>
            <p:cNvSpPr txBox="1"/>
            <p:nvPr/>
          </p:nvSpPr>
          <p:spPr>
            <a:xfrm>
              <a:off x="539257" y="5606236"/>
              <a:ext cx="43999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  <a:buFontTx/>
                <a:buNone/>
                <a:tabLst/>
                <a:defRPr/>
              </a:pPr>
              <a:r>
                <a:rPr lang="en-US" altLang="ja-JP" sz="2000" noProof="0" dirty="0">
                  <a:solidFill>
                    <a:srgbClr val="000000"/>
                  </a:solidFill>
                  <a:latin typeface="Calibri" panose="020F0502020204030204"/>
                  <a:ea typeface="ＭＳ Ｐゴシック"/>
                  <a:cs typeface="Arial" panose="020B0604020202020204" pitchFamily="34" charset="0"/>
                </a:rPr>
                <a:t>Measurement is being repeated with 100x increased statistics at the 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 panose="020B0604020202020204" pitchFamily="34" charset="0"/>
                </a:rPr>
                <a:t>               J-PARC E16 experiment!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174A8-EE5D-4A61-A1B0-8F19D4A0FB75}"/>
                </a:ext>
              </a:extLst>
            </p:cNvPr>
            <p:cNvSpPr txBox="1"/>
            <p:nvPr/>
          </p:nvSpPr>
          <p:spPr>
            <a:xfrm>
              <a:off x="861068" y="5914179"/>
              <a:ext cx="385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solidFill>
                    <a:schemeClr val="bg1"/>
                  </a:solidFill>
                </a:rPr>
                <a:t>~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72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9930C8-4DEC-414B-A0B6-2555656AB246}"/>
              </a:ext>
            </a:extLst>
          </p:cNvPr>
          <p:cNvSpPr txBox="1"/>
          <p:nvPr/>
        </p:nvSpPr>
        <p:spPr>
          <a:xfrm>
            <a:off x="3111607" y="92106"/>
            <a:ext cx="614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More recent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121F04C1-7F88-4728-A255-AEFD2C58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2089" y="399011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A10A0-54BA-4F6C-901A-3C194415CF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B33369-2E35-4849-AEC3-7F1BBCB41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53" y="1411105"/>
            <a:ext cx="2291828" cy="309751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A4FB16-2846-4FC9-8B52-63E8F7E3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67" y="981298"/>
            <a:ext cx="3675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- invariant mass spectrum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511201-F002-4588-B497-7BE13B511EF7}"/>
              </a:ext>
            </a:extLst>
          </p:cNvPr>
          <p:cNvGrpSpPr/>
          <p:nvPr/>
        </p:nvGrpSpPr>
        <p:grpSpPr>
          <a:xfrm>
            <a:off x="-251330" y="543938"/>
            <a:ext cx="5090276" cy="470524"/>
            <a:chOff x="-142402" y="982843"/>
            <a:chExt cx="5090276" cy="47052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5D4D3A0-E10D-4EA4-920F-EA00F68D2CCF}"/>
                </a:ext>
              </a:extLst>
            </p:cNvPr>
            <p:cNvSpPr txBox="1"/>
            <p:nvPr/>
          </p:nvSpPr>
          <p:spPr>
            <a:xfrm>
              <a:off x="-142402" y="991702"/>
              <a:ext cx="2369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icrosoft JhengHei UI Light" panose="020B0304030504040204" pitchFamily="50" charset="-128"/>
                  <a:cs typeface="Microsoft JhengHei UI Light" panose="020B0304030504040204" pitchFamily="50" charset="-128"/>
                </a:rPr>
                <a:t>HADES:    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8D6C125-E4FC-41D9-9622-A430E8BB3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872" y="982843"/>
              <a:ext cx="38970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1.7 GeV π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-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A-reaction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536F08B1-11A4-451A-AC66-53D111132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895" y="1429290"/>
            <a:ext cx="4248916" cy="291083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27999B-143D-4331-A11D-A7FAB62EC86B}"/>
              </a:ext>
            </a:extLst>
          </p:cNvPr>
          <p:cNvSpPr txBox="1"/>
          <p:nvPr/>
        </p:nvSpPr>
        <p:spPr>
          <a:xfrm>
            <a:off x="7868331" y="994926"/>
            <a:ext cx="410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Measurement of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 correlation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20BB3-CA53-4A38-8708-C97416B8573B}"/>
              </a:ext>
            </a:extLst>
          </p:cNvPr>
          <p:cNvSpPr txBox="1"/>
          <p:nvPr/>
        </p:nvSpPr>
        <p:spPr>
          <a:xfrm>
            <a:off x="8980611" y="543938"/>
            <a:ext cx="188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ALICE: pp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27DA57-D494-4305-BD66-ACC84673DDDE}"/>
              </a:ext>
            </a:extLst>
          </p:cNvPr>
          <p:cNvSpPr txBox="1"/>
          <p:nvPr/>
        </p:nvSpPr>
        <p:spPr>
          <a:xfrm>
            <a:off x="334483" y="4553963"/>
            <a:ext cx="42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J.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Adamczewski-Musch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 (HADES Coll.),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Lett.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123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022002 (2019).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矢印: 上 16">
            <a:extLst>
              <a:ext uri="{FF2B5EF4-FFF2-40B4-BE49-F238E27FC236}">
                <a16:creationId xmlns:a16="http://schemas.microsoft.com/office/drawing/2014/main" id="{AF9155FF-2800-45E2-BBD6-F05583F29A5F}"/>
              </a:ext>
            </a:extLst>
          </p:cNvPr>
          <p:cNvSpPr/>
          <p:nvPr/>
        </p:nvSpPr>
        <p:spPr>
          <a:xfrm>
            <a:off x="7685155" y="2191403"/>
            <a:ext cx="314434" cy="1419611"/>
          </a:xfrm>
          <a:prstGeom prst="upArrow">
            <a:avLst>
              <a:gd name="adj1" fmla="val 34906"/>
              <a:gd name="adj2" fmla="val 6320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F21545-6251-48E5-93FF-D74D47BE84BD}"/>
              </a:ext>
            </a:extLst>
          </p:cNvPr>
          <p:cNvSpPr txBox="1"/>
          <p:nvPr/>
        </p:nvSpPr>
        <p:spPr>
          <a:xfrm rot="16200000">
            <a:off x="6664147" y="2586590"/>
            <a:ext cx="158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Attraction!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424345-8D5D-4436-868C-C89A0AE9ADB2}"/>
              </a:ext>
            </a:extLst>
          </p:cNvPr>
          <p:cNvSpPr txBox="1"/>
          <p:nvPr/>
        </p:nvSpPr>
        <p:spPr>
          <a:xfrm>
            <a:off x="8229641" y="4405833"/>
            <a:ext cx="381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S. Acharya et al. (ALICE Coll.),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Lett.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127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172301 (2021).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485C5B5-3BB4-495C-83D8-318D2ACDC267}"/>
              </a:ext>
            </a:extLst>
          </p:cNvPr>
          <p:cNvCxnSpPr>
            <a:cxnSpLocks/>
          </p:cNvCxnSpPr>
          <p:nvPr/>
        </p:nvCxnSpPr>
        <p:spPr>
          <a:xfrm flipV="1">
            <a:off x="1523701" y="1883378"/>
            <a:ext cx="1539169" cy="9510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993642-D6BA-7DBB-3145-99A80EAE7845}"/>
              </a:ext>
            </a:extLst>
          </p:cNvPr>
          <p:cNvSpPr txBox="1"/>
          <p:nvPr/>
        </p:nvSpPr>
        <p:spPr>
          <a:xfrm>
            <a:off x="7330124" y="5367322"/>
            <a:ext cx="486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Y. </a:t>
            </a:r>
            <a:r>
              <a:rPr lang="en-US" altLang="ja-JP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Lyu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et al. (Lattice QCD, HAL QCD Collaboration),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D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106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074507 (2022).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7AC220C2-850E-5BBD-CD7B-81B8524F20E7}"/>
              </a:ext>
            </a:extLst>
          </p:cNvPr>
          <p:cNvSpPr/>
          <p:nvPr/>
        </p:nvSpPr>
        <p:spPr>
          <a:xfrm>
            <a:off x="7449068" y="6115438"/>
            <a:ext cx="532015" cy="323166"/>
          </a:xfrm>
          <a:prstGeom prst="rightArrow">
            <a:avLst>
              <a:gd name="adj1" fmla="val 2942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C4AF1B0-2D95-5D66-2C42-3E51894CCE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00" y="6064968"/>
            <a:ext cx="3428571" cy="42285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6A05296-3DBC-C2AB-1489-798B16598FBF}"/>
              </a:ext>
            </a:extLst>
          </p:cNvPr>
          <p:cNvSpPr txBox="1"/>
          <p:nvPr/>
        </p:nvSpPr>
        <p:spPr>
          <a:xfrm>
            <a:off x="3109128" y="1489343"/>
            <a:ext cx="268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Theoretical 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analysis of the of the total </a:t>
            </a:r>
            <a:r>
              <a:rPr lang="el-GR" altLang="ja-JP" sz="1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ϕ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meson production cross section: 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D429B82-0595-0F40-FC3D-87FBC89AA68D}"/>
              </a:ext>
            </a:extLst>
          </p:cNvPr>
          <p:cNvSpPr txBox="1"/>
          <p:nvPr/>
        </p:nvSpPr>
        <p:spPr>
          <a:xfrm>
            <a:off x="2972791" y="3712397"/>
            <a:ext cx="268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E. </a:t>
            </a:r>
            <a:r>
              <a:rPr lang="en-US" altLang="ja-JP" sz="14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Ya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. </a:t>
            </a:r>
            <a:r>
              <a:rPr lang="en-US" altLang="ja-JP" sz="14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Paryev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, </a:t>
            </a:r>
            <a:r>
              <a:rPr lang="en-US" altLang="ja-JP" sz="14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Nucl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. Phys. A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1032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, 122624 (2023).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023C5D5-A77B-C081-B62E-23B310AD25AD}"/>
              </a:ext>
            </a:extLst>
          </p:cNvPr>
          <p:cNvSpPr txBox="1"/>
          <p:nvPr/>
        </p:nvSpPr>
        <p:spPr>
          <a:xfrm>
            <a:off x="3135504" y="2537148"/>
            <a:ext cx="303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Attractive ϕ-nucleus potential: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-(50 - 100) MeV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91EE9810-2666-7524-C962-84CFDC3C0F5C}"/>
              </a:ext>
            </a:extLst>
          </p:cNvPr>
          <p:cNvSpPr/>
          <p:nvPr/>
        </p:nvSpPr>
        <p:spPr>
          <a:xfrm rot="5400000">
            <a:off x="4218335" y="2253202"/>
            <a:ext cx="283743" cy="323166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E2A5D1-3944-D207-4C19-EE7C1389DE98}"/>
              </a:ext>
            </a:extLst>
          </p:cNvPr>
          <p:cNvSpPr txBox="1"/>
          <p:nvPr/>
        </p:nvSpPr>
        <p:spPr>
          <a:xfrm>
            <a:off x="3135504" y="3149548"/>
            <a:ext cx="246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Small imaginary part: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20 – 25 MeV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20" name="星: 5 pt 19">
            <a:extLst>
              <a:ext uri="{FF2B5EF4-FFF2-40B4-BE49-F238E27FC236}">
                <a16:creationId xmlns:a16="http://schemas.microsoft.com/office/drawing/2014/main" id="{E0361619-7252-781A-E1EE-C59A87DB08EF}"/>
              </a:ext>
            </a:extLst>
          </p:cNvPr>
          <p:cNvSpPr/>
          <p:nvPr/>
        </p:nvSpPr>
        <p:spPr>
          <a:xfrm>
            <a:off x="2870442" y="2560449"/>
            <a:ext cx="259854" cy="269086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星: 5 pt 27">
            <a:extLst>
              <a:ext uri="{FF2B5EF4-FFF2-40B4-BE49-F238E27FC236}">
                <a16:creationId xmlns:a16="http://schemas.microsoft.com/office/drawing/2014/main" id="{1DB0A025-1BAA-624C-A4F6-1CC709EE696F}"/>
              </a:ext>
            </a:extLst>
          </p:cNvPr>
          <p:cNvSpPr/>
          <p:nvPr/>
        </p:nvSpPr>
        <p:spPr>
          <a:xfrm>
            <a:off x="2880549" y="3170607"/>
            <a:ext cx="259854" cy="269086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D0937F7-7694-7141-CE3C-8A2426712BFB}"/>
              </a:ext>
            </a:extLst>
          </p:cNvPr>
          <p:cNvGrpSpPr/>
          <p:nvPr/>
        </p:nvGrpSpPr>
        <p:grpSpPr>
          <a:xfrm>
            <a:off x="4198623" y="4380614"/>
            <a:ext cx="3203358" cy="726033"/>
            <a:chOff x="4290665" y="4454342"/>
            <a:chExt cx="3096724" cy="726033"/>
          </a:xfrm>
        </p:grpSpPr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CE7A9A08-E0BE-D10E-BE02-FC5128C8BDCC}"/>
                </a:ext>
              </a:extLst>
            </p:cNvPr>
            <p:cNvSpPr/>
            <p:nvPr/>
          </p:nvSpPr>
          <p:spPr>
            <a:xfrm>
              <a:off x="4290665" y="4454342"/>
              <a:ext cx="3096724" cy="726033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7A74FC71-6865-9598-8755-38A0C0F6D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4579" y="4472489"/>
              <a:ext cx="293554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000" b="1" dirty="0">
                  <a:solidFill>
                    <a:prstClr val="black"/>
                  </a:solidFill>
                  <a:latin typeface="Calibri" panose="020F0502020204030204"/>
                </a:rPr>
                <a:t>Large negative mass shift?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Small broadening?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6" name="矢印: 右 35">
            <a:extLst>
              <a:ext uri="{FF2B5EF4-FFF2-40B4-BE49-F238E27FC236}">
                <a16:creationId xmlns:a16="http://schemas.microsoft.com/office/drawing/2014/main" id="{93E04C74-9BBE-E6FD-A7D8-056EA085FD4B}"/>
              </a:ext>
            </a:extLst>
          </p:cNvPr>
          <p:cNvSpPr/>
          <p:nvPr/>
        </p:nvSpPr>
        <p:spPr>
          <a:xfrm rot="4403819">
            <a:off x="5280197" y="3638416"/>
            <a:ext cx="692122" cy="559547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A2589E34-3541-0A52-AAA2-D84600D0C315}"/>
              </a:ext>
            </a:extLst>
          </p:cNvPr>
          <p:cNvSpPr/>
          <p:nvPr/>
        </p:nvSpPr>
        <p:spPr>
          <a:xfrm rot="6854200">
            <a:off x="6779855" y="3584626"/>
            <a:ext cx="676043" cy="584907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8520E379-F994-A80D-0507-198F2CB6CCF7}"/>
              </a:ext>
            </a:extLst>
          </p:cNvPr>
          <p:cNvSpPr/>
          <p:nvPr/>
        </p:nvSpPr>
        <p:spPr>
          <a:xfrm rot="13485275">
            <a:off x="6665100" y="5245694"/>
            <a:ext cx="676043" cy="584907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C0257EF-599F-BD9D-606D-908999EAC976}"/>
              </a:ext>
            </a:extLst>
          </p:cNvPr>
          <p:cNvSpPr txBox="1"/>
          <p:nvPr/>
        </p:nvSpPr>
        <p:spPr>
          <a:xfrm>
            <a:off x="580542" y="5499948"/>
            <a:ext cx="2984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noProof="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Photoproduction measurements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3AD51B8-F0AC-6EB9-16CB-8371BD270032}"/>
              </a:ext>
            </a:extLst>
          </p:cNvPr>
          <p:cNvSpPr txBox="1"/>
          <p:nvPr/>
        </p:nvSpPr>
        <p:spPr>
          <a:xfrm>
            <a:off x="580541" y="5775423"/>
            <a:ext cx="336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I.I.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Strakovsky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 (CLAS),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C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101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045201 (2020).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64F22315-73C2-38CE-B65A-71DDC17EC4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6" y="6402667"/>
            <a:ext cx="2288660" cy="233006"/>
          </a:xfrm>
          <a:prstGeom prst="rect">
            <a:avLst/>
          </a:prstGeom>
        </p:spPr>
      </p:pic>
      <p:sp>
        <p:nvSpPr>
          <p:cNvPr id="42" name="星: 5 pt 41">
            <a:extLst>
              <a:ext uri="{FF2B5EF4-FFF2-40B4-BE49-F238E27FC236}">
                <a16:creationId xmlns:a16="http://schemas.microsoft.com/office/drawing/2014/main" id="{EA523A97-E3E0-A036-D758-90AF97F19A9F}"/>
              </a:ext>
            </a:extLst>
          </p:cNvPr>
          <p:cNvSpPr/>
          <p:nvPr/>
        </p:nvSpPr>
        <p:spPr>
          <a:xfrm>
            <a:off x="320687" y="5548854"/>
            <a:ext cx="259854" cy="24074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7E5998-F504-914B-60C9-9D1BC3360624}"/>
              </a:ext>
            </a:extLst>
          </p:cNvPr>
          <p:cNvSpPr txBox="1"/>
          <p:nvPr/>
        </p:nvSpPr>
        <p:spPr>
          <a:xfrm>
            <a:off x="4250271" y="5983819"/>
            <a:ext cx="253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Hadronic Effective theory calculations</a:t>
            </a:r>
            <a:r>
              <a:rPr lang="en-US" altLang="ja-JP" sz="1600" noProof="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44" name="星: 5 pt 43">
            <a:extLst>
              <a:ext uri="{FF2B5EF4-FFF2-40B4-BE49-F238E27FC236}">
                <a16:creationId xmlns:a16="http://schemas.microsoft.com/office/drawing/2014/main" id="{8ADD1988-CDD2-780E-E8D2-88D992B5860C}"/>
              </a:ext>
            </a:extLst>
          </p:cNvPr>
          <p:cNvSpPr/>
          <p:nvPr/>
        </p:nvSpPr>
        <p:spPr>
          <a:xfrm>
            <a:off x="3985537" y="6035465"/>
            <a:ext cx="259854" cy="24074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矢印: 左右 44">
            <a:extLst>
              <a:ext uri="{FF2B5EF4-FFF2-40B4-BE49-F238E27FC236}">
                <a16:creationId xmlns:a16="http://schemas.microsoft.com/office/drawing/2014/main" id="{07D7DA7A-B38C-7EB5-08A3-05BE5F96A050}"/>
              </a:ext>
            </a:extLst>
          </p:cNvPr>
          <p:cNvSpPr/>
          <p:nvPr/>
        </p:nvSpPr>
        <p:spPr>
          <a:xfrm rot="19407380">
            <a:off x="3360121" y="5080406"/>
            <a:ext cx="790155" cy="431754"/>
          </a:xfrm>
          <a:prstGeom prst="leftRightArrow">
            <a:avLst>
              <a:gd name="adj1" fmla="val 3548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矢印: 左右 45">
            <a:extLst>
              <a:ext uri="{FF2B5EF4-FFF2-40B4-BE49-F238E27FC236}">
                <a16:creationId xmlns:a16="http://schemas.microsoft.com/office/drawing/2014/main" id="{E6E3C6E8-F7F8-CA99-3E44-94CFF5205F9E}"/>
              </a:ext>
            </a:extLst>
          </p:cNvPr>
          <p:cNvSpPr/>
          <p:nvPr/>
        </p:nvSpPr>
        <p:spPr>
          <a:xfrm rot="16200000">
            <a:off x="4730814" y="5389710"/>
            <a:ext cx="707886" cy="431754"/>
          </a:xfrm>
          <a:prstGeom prst="leftRightArrow">
            <a:avLst>
              <a:gd name="adj1" fmla="val 3548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8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19" grpId="0"/>
      <p:bldP spid="23" grpId="0"/>
      <p:bldP spid="25" grpId="0" animBg="1"/>
      <p:bldP spid="36" grpId="0" animBg="1"/>
      <p:bldP spid="37" grpId="0" animBg="1"/>
      <p:bldP spid="38" grpId="0" animBg="1"/>
      <p:bldP spid="39" grpId="0"/>
      <p:bldP spid="40" grpId="0"/>
      <p:bldP spid="42" grpId="0" animBg="1"/>
      <p:bldP spid="43" grpId="0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9930C8-4DEC-414B-A0B6-2555656AB246}"/>
              </a:ext>
            </a:extLst>
          </p:cNvPr>
          <p:cNvSpPr txBox="1"/>
          <p:nvPr/>
        </p:nvSpPr>
        <p:spPr>
          <a:xfrm>
            <a:off x="2972585" y="54765"/>
            <a:ext cx="614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Even more recent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20BB3-CA53-4A38-8708-C97416B8573B}"/>
              </a:ext>
            </a:extLst>
          </p:cNvPr>
          <p:cNvSpPr txBox="1"/>
          <p:nvPr/>
        </p:nvSpPr>
        <p:spPr>
          <a:xfrm>
            <a:off x="0" y="698125"/>
            <a:ext cx="534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Combination of ALICE pp-data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HAL QCD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(spin 3/2) calculation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5B2843C1-531B-5320-6522-6F908BBB8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62" y="1529122"/>
            <a:ext cx="4806100" cy="4219764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30F1F45-A1D0-C506-1F75-82C9E0ACBF55}"/>
              </a:ext>
            </a:extLst>
          </p:cNvPr>
          <p:cNvSpPr txBox="1"/>
          <p:nvPr/>
        </p:nvSpPr>
        <p:spPr>
          <a:xfrm>
            <a:off x="568217" y="5792822"/>
            <a:ext cx="450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Chizzali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al., arXiv:2212.12690 [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-ex].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DD6B414-2C56-3939-068B-79BDA1EA6C7B}"/>
              </a:ext>
            </a:extLst>
          </p:cNvPr>
          <p:cNvGrpSpPr/>
          <p:nvPr/>
        </p:nvGrpSpPr>
        <p:grpSpPr>
          <a:xfrm>
            <a:off x="1897288" y="1002556"/>
            <a:ext cx="4122530" cy="3217324"/>
            <a:chOff x="8336724" y="1783881"/>
            <a:chExt cx="3869849" cy="2350974"/>
          </a:xfrm>
        </p:grpSpPr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9846B649-8E15-DFEC-4297-651F3B509B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6594" y="1783881"/>
              <a:ext cx="3039979" cy="198164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D146CC59-4FD1-2C81-A615-9067516D262F}"/>
                </a:ext>
              </a:extLst>
            </p:cNvPr>
            <p:cNvSpPr txBox="1"/>
            <p:nvPr/>
          </p:nvSpPr>
          <p:spPr>
            <a:xfrm>
              <a:off x="8336724" y="3765523"/>
              <a:ext cx="2111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dirty="0">
                  <a:solidFill>
                    <a:srgbClr val="FF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Spin 1/2 correlator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 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2" name="矢印: 右 41">
            <a:extLst>
              <a:ext uri="{FF2B5EF4-FFF2-40B4-BE49-F238E27FC236}">
                <a16:creationId xmlns:a16="http://schemas.microsoft.com/office/drawing/2014/main" id="{46FE856A-4CF3-5EFE-FFE0-16C7AE982852}"/>
              </a:ext>
            </a:extLst>
          </p:cNvPr>
          <p:cNvSpPr/>
          <p:nvPr/>
        </p:nvSpPr>
        <p:spPr>
          <a:xfrm>
            <a:off x="6121817" y="5616286"/>
            <a:ext cx="840168" cy="545868"/>
          </a:xfrm>
          <a:prstGeom prst="rightArrow">
            <a:avLst>
              <a:gd name="adj1" fmla="val 2942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F3B8BAB-184D-11A3-98FA-B41404DA013C}"/>
              </a:ext>
            </a:extLst>
          </p:cNvPr>
          <p:cNvSpPr txBox="1"/>
          <p:nvPr/>
        </p:nvSpPr>
        <p:spPr>
          <a:xfrm>
            <a:off x="7001537" y="5616286"/>
            <a:ext cx="492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Evidence for ϕ-N bound state! 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A2F7C0-AE62-450A-AA94-AA99B8BD1981}"/>
              </a:ext>
            </a:extLst>
          </p:cNvPr>
          <p:cNvSpPr txBox="1"/>
          <p:nvPr/>
        </p:nvSpPr>
        <p:spPr>
          <a:xfrm>
            <a:off x="6019818" y="613474"/>
            <a:ext cx="211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FF0000"/>
                </a:solidFill>
                <a:latin typeface="Calibri" panose="020F0502020204030204"/>
                <a:ea typeface="ＭＳ Ｐゴシック" panose="020B0600070205080204" pitchFamily="50" charset="-128"/>
              </a:rPr>
              <a:t>Bound state?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Repulsive?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130908E-F8FD-73D2-E2A1-7CFFFA85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540" y="1880069"/>
            <a:ext cx="4814750" cy="3073206"/>
          </a:xfrm>
          <a:prstGeom prst="rect">
            <a:avLst/>
          </a:prstGeom>
        </p:spPr>
      </p:pic>
      <p:sp>
        <p:nvSpPr>
          <p:cNvPr id="13" name="左中かっこ 12">
            <a:extLst>
              <a:ext uri="{FF2B5EF4-FFF2-40B4-BE49-F238E27FC236}">
                <a16:creationId xmlns:a16="http://schemas.microsoft.com/office/drawing/2014/main" id="{A867AA05-28A2-B59E-2C93-5982D2AA2122}"/>
              </a:ext>
            </a:extLst>
          </p:cNvPr>
          <p:cNvSpPr/>
          <p:nvPr/>
        </p:nvSpPr>
        <p:spPr>
          <a:xfrm>
            <a:off x="6683381" y="1946474"/>
            <a:ext cx="561474" cy="1339516"/>
          </a:xfrm>
          <a:prstGeom prst="leftBrace">
            <a:avLst>
              <a:gd name="adj1" fmla="val 2976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23B5610F-728D-2AF0-AF56-12BED4B1536B}"/>
              </a:ext>
            </a:extLst>
          </p:cNvPr>
          <p:cNvSpPr/>
          <p:nvPr/>
        </p:nvSpPr>
        <p:spPr>
          <a:xfrm>
            <a:off x="6681248" y="3285990"/>
            <a:ext cx="561474" cy="1339516"/>
          </a:xfrm>
          <a:prstGeom prst="leftBrace">
            <a:avLst>
              <a:gd name="adj1" fmla="val 29761"/>
              <a:gd name="adj2" fmla="val 50000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CB127E-D333-2644-0B26-CE45E4E91BC1}"/>
              </a:ext>
            </a:extLst>
          </p:cNvPr>
          <p:cNvSpPr txBox="1"/>
          <p:nvPr/>
        </p:nvSpPr>
        <p:spPr>
          <a:xfrm>
            <a:off x="5266850" y="2396408"/>
            <a:ext cx="2111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FF0000"/>
                </a:solidFill>
                <a:latin typeface="Calibri" panose="020F0502020204030204"/>
                <a:ea typeface="ＭＳ Ｐゴシック" panose="020B0600070205080204" pitchFamily="50" charset="-128"/>
              </a:rPr>
              <a:t>Bound state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6673E-8208-0E50-FDC1-2DC94AF534D7}"/>
              </a:ext>
            </a:extLst>
          </p:cNvPr>
          <p:cNvSpPr txBox="1"/>
          <p:nvPr/>
        </p:nvSpPr>
        <p:spPr>
          <a:xfrm>
            <a:off x="5399004" y="3725921"/>
            <a:ext cx="2111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Repulsive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35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F0B78-C66B-4877-A599-A2CEB0F46C5D}"/>
              </a:ext>
            </a:extLst>
          </p:cNvPr>
          <p:cNvSpPr txBox="1"/>
          <p:nvPr/>
        </p:nvSpPr>
        <p:spPr>
          <a:xfrm>
            <a:off x="471676" y="422104"/>
            <a:ext cx="1124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 compare theory with experiment? </a:t>
            </a: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D1C77F65-99D8-4ED4-95BF-CC86B5F27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76" y="1586494"/>
            <a:ext cx="42414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Information useful for theory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矢印: 左右 7">
            <a:extLst>
              <a:ext uri="{FF2B5EF4-FFF2-40B4-BE49-F238E27FC236}">
                <a16:creationId xmlns:a16="http://schemas.microsoft.com/office/drawing/2014/main" id="{39ABBF29-57E2-4F9F-ACCE-D1ABDF1F7491}"/>
              </a:ext>
            </a:extLst>
          </p:cNvPr>
          <p:cNvSpPr/>
          <p:nvPr/>
        </p:nvSpPr>
        <p:spPr>
          <a:xfrm>
            <a:off x="5253579" y="1839529"/>
            <a:ext cx="1684842" cy="758757"/>
          </a:xfrm>
          <a:prstGeom prst="leftRightArrow">
            <a:avLst>
              <a:gd name="adj1" fmla="val 32052"/>
              <a:gd name="adj2" fmla="val 50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FD9FB5B-0289-4A26-84DA-406F76158BFC}"/>
              </a:ext>
            </a:extLst>
          </p:cNvPr>
          <p:cNvGrpSpPr/>
          <p:nvPr/>
        </p:nvGrpSpPr>
        <p:grpSpPr>
          <a:xfrm>
            <a:off x="8564970" y="4443467"/>
            <a:ext cx="2562626" cy="1844166"/>
            <a:chOff x="864889" y="1902086"/>
            <a:chExt cx="4621852" cy="3324822"/>
          </a:xfrm>
        </p:grpSpPr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ACC431FC-7D41-40CE-9EC8-1B9666AF5E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8979" y="3243545"/>
              <a:ext cx="1953011" cy="1983363"/>
            </a:xfrm>
            <a:prstGeom prst="ellipse">
              <a:avLst/>
            </a:prstGeom>
            <a:gradFill flip="none" rotWithShape="1">
              <a:gsLst>
                <a:gs pos="70000">
                  <a:schemeClr val="accent3">
                    <a:lumMod val="47000"/>
                    <a:lumOff val="53000"/>
                  </a:schemeClr>
                </a:gs>
                <a:gs pos="51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076ED351-5DD8-4F58-9417-1E7BA8379CE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64889" y="4179176"/>
              <a:ext cx="215255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5E96CD55-0D37-49B1-8BE9-04ADE78D1E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17445" y="3454053"/>
              <a:ext cx="1080959" cy="7251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439D97AB-58D9-4231-A9AF-93E2370E020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098404" y="1902086"/>
              <a:ext cx="152844" cy="1565134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F24B3EA8-F16E-4233-AFC6-6F5902316D9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98404" y="3467220"/>
              <a:ext cx="1388337" cy="625191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A9DE9925-5539-42F4-B530-FB680116C34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98978" y="3259871"/>
              <a:ext cx="537212" cy="7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004707A0-C82C-42CF-9B91-9BECF39CD32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27454" y="3198596"/>
              <a:ext cx="503816" cy="7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id="{F8EFAD49-458D-4ACF-82BD-05BEDB79E0D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201991" y="1941465"/>
              <a:ext cx="503816" cy="7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Text Box 22">
              <a:extLst>
                <a:ext uri="{FF2B5EF4-FFF2-40B4-BE49-F238E27FC236}">
                  <a16:creationId xmlns:a16="http://schemas.microsoft.com/office/drawing/2014/main" id="{12AE18D3-3823-4A62-84BF-3602C6EBA2E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90998" y="3822263"/>
              <a:ext cx="513358" cy="7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</p:grpSp>
      <p:sp>
        <p:nvSpPr>
          <p:cNvPr id="24" name="テキスト ボックス 1">
            <a:extLst>
              <a:ext uri="{FF2B5EF4-FFF2-40B4-BE49-F238E27FC236}">
                <a16:creationId xmlns:a16="http://schemas.microsoft.com/office/drawing/2014/main" id="{53DCB2E4-CDAA-4C08-8376-851418F27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213" y="1752506"/>
            <a:ext cx="4241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Experimental data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AA02BBD3-3BB8-493F-A48E-B3B8122F7BEC}"/>
              </a:ext>
            </a:extLst>
          </p:cNvPr>
          <p:cNvSpPr/>
          <p:nvPr/>
        </p:nvSpPr>
        <p:spPr>
          <a:xfrm>
            <a:off x="5723023" y="3587277"/>
            <a:ext cx="746780" cy="1549129"/>
          </a:xfrm>
          <a:prstGeom prst="downArrow">
            <a:avLst>
              <a:gd name="adj1" fmla="val 36974"/>
              <a:gd name="adj2" fmla="val 50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1">
            <a:extLst>
              <a:ext uri="{FF2B5EF4-FFF2-40B4-BE49-F238E27FC236}">
                <a16:creationId xmlns:a16="http://schemas.microsoft.com/office/drawing/2014/main" id="{D975D549-F377-40FD-AA9C-4BBB40399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534" y="5229435"/>
            <a:ext cx="4241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Realistic simulation of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pA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reaction is needed!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6DCC455-8B5F-4180-B513-908DE35E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826" y="2625943"/>
            <a:ext cx="4098498" cy="1735899"/>
          </a:xfrm>
          <a:prstGeom prst="rect">
            <a:avLst/>
          </a:prstGeom>
        </p:spPr>
      </p:pic>
      <p:sp>
        <p:nvSpPr>
          <p:cNvPr id="20" name="星: 5 pt 19">
            <a:extLst>
              <a:ext uri="{FF2B5EF4-FFF2-40B4-BE49-F238E27FC236}">
                <a16:creationId xmlns:a16="http://schemas.microsoft.com/office/drawing/2014/main" id="{3E0CDCEC-80E9-425A-897F-73A3B0B6306D}"/>
              </a:ext>
            </a:extLst>
          </p:cNvPr>
          <p:cNvSpPr/>
          <p:nvPr/>
        </p:nvSpPr>
        <p:spPr>
          <a:xfrm>
            <a:off x="322550" y="2962779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1">
            <a:extLst>
              <a:ext uri="{FF2B5EF4-FFF2-40B4-BE49-F238E27FC236}">
                <a16:creationId xmlns:a16="http://schemas.microsoft.com/office/drawing/2014/main" id="{F0322F8F-01DE-4698-B2F9-8DFB4FD76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60" y="2888724"/>
            <a:ext cx="4633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Spectral function as a function of density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星: 5 pt 21">
            <a:extLst>
              <a:ext uri="{FF2B5EF4-FFF2-40B4-BE49-F238E27FC236}">
                <a16:creationId xmlns:a16="http://schemas.microsoft.com/office/drawing/2014/main" id="{11D86528-C9E4-4E2B-8DA9-2825BB50129F}"/>
              </a:ext>
            </a:extLst>
          </p:cNvPr>
          <p:cNvSpPr/>
          <p:nvPr/>
        </p:nvSpPr>
        <p:spPr>
          <a:xfrm>
            <a:off x="322550" y="3761922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テキスト ボックス 1">
            <a:extLst>
              <a:ext uri="{FF2B5EF4-FFF2-40B4-BE49-F238E27FC236}">
                <a16:creationId xmlns:a16="http://schemas.microsoft.com/office/drawing/2014/main" id="{588215EC-B06B-4876-9B42-A72BA86A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61" y="3687867"/>
            <a:ext cx="4441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Mass at normal nuclear matter density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星: 5 pt 26">
            <a:extLst>
              <a:ext uri="{FF2B5EF4-FFF2-40B4-BE49-F238E27FC236}">
                <a16:creationId xmlns:a16="http://schemas.microsoft.com/office/drawing/2014/main" id="{F62850C4-E0D7-4236-BE72-77C2749DC6AC}"/>
              </a:ext>
            </a:extLst>
          </p:cNvPr>
          <p:cNvSpPr/>
          <p:nvPr/>
        </p:nvSpPr>
        <p:spPr>
          <a:xfrm>
            <a:off x="322405" y="4558056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1">
            <a:extLst>
              <a:ext uri="{FF2B5EF4-FFF2-40B4-BE49-F238E27FC236}">
                <a16:creationId xmlns:a16="http://schemas.microsoft.com/office/drawing/2014/main" id="{8036E6EF-EB90-48E7-B845-A9DAB1BB0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6" y="4484001"/>
            <a:ext cx="4441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Decay width at normal nuclear matter density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59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E990B4D-63FD-503F-515C-FFC1CD09D941}"/>
              </a:ext>
            </a:extLst>
          </p:cNvPr>
          <p:cNvSpPr/>
          <p:nvPr/>
        </p:nvSpPr>
        <p:spPr>
          <a:xfrm>
            <a:off x="6304985" y="3520200"/>
            <a:ext cx="4308837" cy="2374603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34" name="直線矢印コネクタ 233">
            <a:extLst>
              <a:ext uri="{FF2B5EF4-FFF2-40B4-BE49-F238E27FC236}">
                <a16:creationId xmlns:a16="http://schemas.microsoft.com/office/drawing/2014/main" id="{0759A16F-941F-5828-E3DC-73F679BBE598}"/>
              </a:ext>
            </a:extLst>
          </p:cNvPr>
          <p:cNvCxnSpPr>
            <a:cxnSpLocks/>
          </p:cNvCxnSpPr>
          <p:nvPr/>
        </p:nvCxnSpPr>
        <p:spPr>
          <a:xfrm>
            <a:off x="6087904" y="3509306"/>
            <a:ext cx="5575762" cy="0"/>
          </a:xfrm>
          <a:prstGeom prst="straightConnector1">
            <a:avLst/>
          </a:prstGeom>
          <a:ln w="28575">
            <a:solidFill>
              <a:srgbClr val="342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E47458-2D55-454D-9ECB-48F9C9645508}"/>
              </a:ext>
            </a:extLst>
          </p:cNvPr>
          <p:cNvSpPr txBox="1"/>
          <p:nvPr/>
        </p:nvSpPr>
        <p:spPr>
          <a:xfrm>
            <a:off x="471676" y="226868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Our tool: transport simulation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71568F-4CEA-47AD-A526-8A1B38E5AD79}"/>
              </a:ext>
            </a:extLst>
          </p:cNvPr>
          <p:cNvSpPr txBox="1"/>
          <p:nvPr/>
        </p:nvSpPr>
        <p:spPr>
          <a:xfrm>
            <a:off x="471676" y="714934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PHSD (Parton Hadron String Dynamics)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FA4B7F-D01B-4629-A7A7-6F689E3B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11" y="1517340"/>
            <a:ext cx="7497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E.L.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Bratkovskaya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and W.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Cassing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Phys. A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807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214 (2008).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Cassing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and E.L.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Bratkovskaya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Phys. Rev. C 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78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034919 (2008).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795001-EC64-4115-BFB5-2A8E685DB594}"/>
              </a:ext>
            </a:extLst>
          </p:cNvPr>
          <p:cNvSpPr txBox="1"/>
          <p:nvPr/>
        </p:nvSpPr>
        <p:spPr>
          <a:xfrm>
            <a:off x="6383332" y="1341074"/>
            <a:ext cx="574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Off-shell dynamics of vector mesons and kaons</a:t>
            </a:r>
            <a:endParaRPr kumimoji="1" lang="de-DE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(dynamical modification of the mesonic spectral function during the simulated reaction)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CEE4B0-F696-50F0-34C8-F6A3DBAD0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99" y="2650442"/>
            <a:ext cx="479017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Used spectral function: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Relativistic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Breit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-Wigner with density dependent mass and width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FB3D4A-4796-04DC-7F1F-0DA63595E70C}"/>
              </a:ext>
            </a:extLst>
          </p:cNvPr>
          <p:cNvSpPr txBox="1"/>
          <p:nvPr/>
        </p:nvSpPr>
        <p:spPr>
          <a:xfrm>
            <a:off x="386499" y="5159120"/>
            <a:ext cx="106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with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5A5289A-03A8-46D0-D7CB-35D2C7108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3928770"/>
            <a:ext cx="4461103" cy="72279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D417E39-DB00-8ACE-0AF3-9593A8FC77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42" y="4963602"/>
            <a:ext cx="3024349" cy="46397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D2902E7-31C4-A6F7-5A0D-65FEE0CBC27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42" y="5479220"/>
            <a:ext cx="2943071" cy="388678"/>
          </a:xfrm>
          <a:prstGeom prst="rect">
            <a:avLst/>
          </a:prstGeom>
        </p:spPr>
      </p:pic>
      <p:sp>
        <p:nvSpPr>
          <p:cNvPr id="15" name="左中かっこ 14">
            <a:extLst>
              <a:ext uri="{FF2B5EF4-FFF2-40B4-BE49-F238E27FC236}">
                <a16:creationId xmlns:a16="http://schemas.microsoft.com/office/drawing/2014/main" id="{7EECC707-62DF-E093-6527-14789FAB7B26}"/>
              </a:ext>
            </a:extLst>
          </p:cNvPr>
          <p:cNvSpPr/>
          <p:nvPr/>
        </p:nvSpPr>
        <p:spPr>
          <a:xfrm>
            <a:off x="1111399" y="4925586"/>
            <a:ext cx="398067" cy="969223"/>
          </a:xfrm>
          <a:prstGeom prst="leftBrace">
            <a:avLst>
              <a:gd name="adj1" fmla="val 30193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992104-BAFA-C893-6854-789373B0698F}"/>
              </a:ext>
            </a:extLst>
          </p:cNvPr>
          <p:cNvSpPr txBox="1"/>
          <p:nvPr/>
        </p:nvSpPr>
        <p:spPr>
          <a:xfrm>
            <a:off x="7698898" y="2480240"/>
            <a:ext cx="334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Simulated scenarios: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乗算記号 182">
            <a:extLst>
              <a:ext uri="{FF2B5EF4-FFF2-40B4-BE49-F238E27FC236}">
                <a16:creationId xmlns:a16="http://schemas.microsoft.com/office/drawing/2014/main" id="{109AF4FC-CC39-202A-38CE-FA5D84E6DAED}"/>
              </a:ext>
            </a:extLst>
          </p:cNvPr>
          <p:cNvSpPr/>
          <p:nvPr/>
        </p:nvSpPr>
        <p:spPr>
          <a:xfrm>
            <a:off x="6293866" y="3317711"/>
            <a:ext cx="384937" cy="383186"/>
          </a:xfrm>
          <a:prstGeom prst="mathMultiply">
            <a:avLst>
              <a:gd name="adj1" fmla="val 1565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乗算記号 208">
            <a:extLst>
              <a:ext uri="{FF2B5EF4-FFF2-40B4-BE49-F238E27FC236}">
                <a16:creationId xmlns:a16="http://schemas.microsoft.com/office/drawing/2014/main" id="{44C3DB1C-9F6D-9635-57F7-F2CAD3959D5E}"/>
              </a:ext>
            </a:extLst>
          </p:cNvPr>
          <p:cNvSpPr/>
          <p:nvPr/>
        </p:nvSpPr>
        <p:spPr>
          <a:xfrm>
            <a:off x="6654609" y="3947213"/>
            <a:ext cx="384937" cy="383186"/>
          </a:xfrm>
          <a:prstGeom prst="mathMultiply">
            <a:avLst>
              <a:gd name="adj1" fmla="val 156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6" name="図 235">
            <a:extLst>
              <a:ext uri="{FF2B5EF4-FFF2-40B4-BE49-F238E27FC236}">
                <a16:creationId xmlns:a16="http://schemas.microsoft.com/office/drawing/2014/main" id="{3BF0CA09-F316-348C-3466-086837F9F8D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554" y="3107170"/>
            <a:ext cx="1113179" cy="241754"/>
          </a:xfrm>
          <a:prstGeom prst="rect">
            <a:avLst/>
          </a:prstGeom>
        </p:spPr>
      </p:pic>
      <p:cxnSp>
        <p:nvCxnSpPr>
          <p:cNvPr id="237" name="直線矢印コネクタ 236">
            <a:extLst>
              <a:ext uri="{FF2B5EF4-FFF2-40B4-BE49-F238E27FC236}">
                <a16:creationId xmlns:a16="http://schemas.microsoft.com/office/drawing/2014/main" id="{A5A704ED-A066-5785-217E-4E5D520B23BA}"/>
              </a:ext>
            </a:extLst>
          </p:cNvPr>
          <p:cNvCxnSpPr>
            <a:cxnSpLocks/>
          </p:cNvCxnSpPr>
          <p:nvPr/>
        </p:nvCxnSpPr>
        <p:spPr>
          <a:xfrm>
            <a:off x="6289591" y="3265995"/>
            <a:ext cx="12371" cy="3316694"/>
          </a:xfrm>
          <a:prstGeom prst="straightConnector1">
            <a:avLst/>
          </a:prstGeom>
          <a:ln w="28575">
            <a:solidFill>
              <a:srgbClr val="342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34C9FFFB-8143-AAF0-9DA4-4BCE3407CF96}"/>
              </a:ext>
            </a:extLst>
          </p:cNvPr>
          <p:cNvSpPr txBox="1"/>
          <p:nvPr/>
        </p:nvSpPr>
        <p:spPr>
          <a:xfrm>
            <a:off x="5699395" y="4365284"/>
            <a:ext cx="61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7128A9E4-E50D-04FF-E0EE-D4D0805FA13D}"/>
              </a:ext>
            </a:extLst>
          </p:cNvPr>
          <p:cNvCxnSpPr/>
          <p:nvPr/>
        </p:nvCxnSpPr>
        <p:spPr>
          <a:xfrm>
            <a:off x="6182823" y="4547112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>
            <a:extLst>
              <a:ext uri="{FF2B5EF4-FFF2-40B4-BE49-F238E27FC236}">
                <a16:creationId xmlns:a16="http://schemas.microsoft.com/office/drawing/2014/main" id="{99F15CCE-6C11-98C1-6858-E010D6C62BAA}"/>
              </a:ext>
            </a:extLst>
          </p:cNvPr>
          <p:cNvCxnSpPr>
            <a:cxnSpLocks/>
          </p:cNvCxnSpPr>
          <p:nvPr/>
        </p:nvCxnSpPr>
        <p:spPr>
          <a:xfrm>
            <a:off x="6192324" y="5474534"/>
            <a:ext cx="21600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6A9CB51D-3E9E-90A7-5F88-353DA143E420}"/>
              </a:ext>
            </a:extLst>
          </p:cNvPr>
          <p:cNvSpPr txBox="1"/>
          <p:nvPr/>
        </p:nvSpPr>
        <p:spPr>
          <a:xfrm>
            <a:off x="5615182" y="5292894"/>
            <a:ext cx="66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9C911C9E-67FD-10EA-C831-2FC892EFBF67}"/>
              </a:ext>
            </a:extLst>
          </p:cNvPr>
          <p:cNvCxnSpPr/>
          <p:nvPr/>
        </p:nvCxnSpPr>
        <p:spPr>
          <a:xfrm>
            <a:off x="6184208" y="3998997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85B99E0B-5F65-738A-48AF-786D5929EA68}"/>
              </a:ext>
            </a:extLst>
          </p:cNvPr>
          <p:cNvCxnSpPr/>
          <p:nvPr/>
        </p:nvCxnSpPr>
        <p:spPr>
          <a:xfrm>
            <a:off x="6179064" y="5003466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D6993883-57A1-CD32-762F-C9115713DA70}"/>
              </a:ext>
            </a:extLst>
          </p:cNvPr>
          <p:cNvSpPr txBox="1"/>
          <p:nvPr/>
        </p:nvSpPr>
        <p:spPr>
          <a:xfrm>
            <a:off x="5719098" y="3810890"/>
            <a:ext cx="5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-30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439D46B5-3E4E-57BA-6B7E-3EB1764ADFF3}"/>
              </a:ext>
            </a:extLst>
          </p:cNvPr>
          <p:cNvSpPr txBox="1"/>
          <p:nvPr/>
        </p:nvSpPr>
        <p:spPr>
          <a:xfrm>
            <a:off x="5699395" y="4808927"/>
            <a:ext cx="64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46" name="直線コネクタ 245">
            <a:extLst>
              <a:ext uri="{FF2B5EF4-FFF2-40B4-BE49-F238E27FC236}">
                <a16:creationId xmlns:a16="http://schemas.microsoft.com/office/drawing/2014/main" id="{66096605-18D3-8F9F-47CA-198F407D5CB8}"/>
              </a:ext>
            </a:extLst>
          </p:cNvPr>
          <p:cNvCxnSpPr>
            <a:cxnSpLocks/>
          </p:cNvCxnSpPr>
          <p:nvPr/>
        </p:nvCxnSpPr>
        <p:spPr>
          <a:xfrm>
            <a:off x="6188986" y="6000963"/>
            <a:ext cx="21600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B5EBB6BF-D826-C879-A758-7FADC90C2B00}"/>
              </a:ext>
            </a:extLst>
          </p:cNvPr>
          <p:cNvSpPr txBox="1"/>
          <p:nvPr/>
        </p:nvSpPr>
        <p:spPr>
          <a:xfrm>
            <a:off x="5612150" y="5807338"/>
            <a:ext cx="66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-150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49" name="図 248">
            <a:extLst>
              <a:ext uri="{FF2B5EF4-FFF2-40B4-BE49-F238E27FC236}">
                <a16:creationId xmlns:a16="http://schemas.microsoft.com/office/drawing/2014/main" id="{ED03A02D-26DE-DE31-E3A8-0FD4E7EFFD0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18" y="6299733"/>
            <a:ext cx="1292088" cy="242344"/>
          </a:xfrm>
          <a:prstGeom prst="rect">
            <a:avLst/>
          </a:prstGeom>
        </p:spPr>
      </p:pic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D09D5724-5E92-F16D-E78D-CE441CC5C1A7}"/>
              </a:ext>
            </a:extLst>
          </p:cNvPr>
          <p:cNvSpPr txBox="1"/>
          <p:nvPr/>
        </p:nvSpPr>
        <p:spPr>
          <a:xfrm>
            <a:off x="6328793" y="2987549"/>
            <a:ext cx="108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vacuum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642218C3-422E-D173-886C-279F53949F9D}"/>
              </a:ext>
            </a:extLst>
          </p:cNvPr>
          <p:cNvSpPr txBox="1"/>
          <p:nvPr/>
        </p:nvSpPr>
        <p:spPr>
          <a:xfrm>
            <a:off x="4721942" y="3460044"/>
            <a:ext cx="152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E325 result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52" name="直線矢印コネクタ 251">
            <a:extLst>
              <a:ext uri="{FF2B5EF4-FFF2-40B4-BE49-F238E27FC236}">
                <a16:creationId xmlns:a16="http://schemas.microsoft.com/office/drawing/2014/main" id="{E92D74D1-D5EB-9BDB-4495-D13EA2E81441}"/>
              </a:ext>
            </a:extLst>
          </p:cNvPr>
          <p:cNvCxnSpPr>
            <a:cxnSpLocks/>
          </p:cNvCxnSpPr>
          <p:nvPr/>
        </p:nvCxnSpPr>
        <p:spPr>
          <a:xfrm>
            <a:off x="6081291" y="3716733"/>
            <a:ext cx="573318" cy="352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BAA667FA-D205-910E-8191-72F4968C3179}"/>
              </a:ext>
            </a:extLst>
          </p:cNvPr>
          <p:cNvSpPr txBox="1"/>
          <p:nvPr/>
        </p:nvSpPr>
        <p:spPr>
          <a:xfrm>
            <a:off x="8105014" y="3028454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75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881A5888-E9C8-8650-32C9-813FD2C09E38}"/>
              </a:ext>
            </a:extLst>
          </p:cNvPr>
          <p:cNvSpPr txBox="1"/>
          <p:nvPr/>
        </p:nvSpPr>
        <p:spPr>
          <a:xfrm>
            <a:off x="10293181" y="3003471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150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382D15F-C202-BC10-42A3-89F9BB191F86}"/>
              </a:ext>
            </a:extLst>
          </p:cNvPr>
          <p:cNvCxnSpPr>
            <a:cxnSpLocks/>
          </p:cNvCxnSpPr>
          <p:nvPr/>
        </p:nvCxnSpPr>
        <p:spPr>
          <a:xfrm>
            <a:off x="8333569" y="3404710"/>
            <a:ext cx="0" cy="209189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D08CCAF-3324-2470-9361-1561EAD95867}"/>
              </a:ext>
            </a:extLst>
          </p:cNvPr>
          <p:cNvCxnSpPr>
            <a:cxnSpLocks/>
          </p:cNvCxnSpPr>
          <p:nvPr/>
        </p:nvCxnSpPr>
        <p:spPr>
          <a:xfrm>
            <a:off x="10570419" y="3404710"/>
            <a:ext cx="0" cy="209189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5" grpId="0" animBg="1"/>
      <p:bldP spid="18" grpId="0"/>
      <p:bldP spid="183" grpId="0" animBg="1"/>
      <p:bldP spid="209" grpId="0" animBg="1"/>
      <p:bldP spid="238" grpId="0"/>
      <p:bldP spid="241" grpId="0"/>
      <p:bldP spid="244" grpId="0"/>
      <p:bldP spid="245" grpId="0"/>
      <p:bldP spid="247" grpId="0"/>
      <p:bldP spid="250" grpId="0"/>
      <p:bldP spid="251" grpId="0"/>
      <p:bldP spid="254" grpId="0"/>
      <p:bldP spid="2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7D4EAA-C6CB-420A-BA21-A1A42E23F6C4}"/>
              </a:ext>
            </a:extLst>
          </p:cNvPr>
          <p:cNvSpPr txBox="1"/>
          <p:nvPr/>
        </p:nvSpPr>
        <p:spPr>
          <a:xfrm>
            <a:off x="471676" y="88506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density does the ϕ feel in the reaction (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p+Cu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at 12 GeV)?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BBB72E-24FF-8FCF-A4AC-6CF6207F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2" y="1049173"/>
            <a:ext cx="6706181" cy="45895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FB184C-2319-EFD8-E775-5BCF4C404F7F}"/>
              </a:ext>
            </a:extLst>
          </p:cNvPr>
          <p:cNvSpPr txBox="1"/>
          <p:nvPr/>
        </p:nvSpPr>
        <p:spPr>
          <a:xfrm>
            <a:off x="2525427" y="5638733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slow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934CC3-3B23-C1EE-D536-0CCA12B5048C}"/>
              </a:ext>
            </a:extLst>
          </p:cNvPr>
          <p:cNvSpPr txBox="1"/>
          <p:nvPr/>
        </p:nvSpPr>
        <p:spPr>
          <a:xfrm>
            <a:off x="4628954" y="5638733"/>
            <a:ext cx="269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intermediate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33F8E2-4712-D881-88B5-CDD29DCE258C}"/>
              </a:ext>
            </a:extLst>
          </p:cNvPr>
          <p:cNvSpPr txBox="1"/>
          <p:nvPr/>
        </p:nvSpPr>
        <p:spPr>
          <a:xfrm>
            <a:off x="8060048" y="5638733"/>
            <a:ext cx="156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fast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A910ADE-BD43-0005-9110-00484D8AF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56" y="1072433"/>
            <a:ext cx="6706181" cy="45663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79CF412-E138-6601-7063-9599A3A90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157" y="1063327"/>
            <a:ext cx="6637551" cy="45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3F5A9C-BCD4-4F6E-991F-AE879E087197}"/>
              </a:ext>
            </a:extLst>
          </p:cNvPr>
          <p:cNvSpPr txBox="1"/>
          <p:nvPr/>
        </p:nvSpPr>
        <p:spPr>
          <a:xfrm>
            <a:off x="1382949" y="150940"/>
            <a:ext cx="942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dilepton spectrum in the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region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759980-C858-4946-9CDB-1D073A76A228}"/>
              </a:ext>
            </a:extLst>
          </p:cNvPr>
          <p:cNvSpPr txBox="1"/>
          <p:nvPr/>
        </p:nvSpPr>
        <p:spPr>
          <a:xfrm>
            <a:off x="9224149" y="2859158"/>
            <a:ext cx="1997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No acceptance corrections!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CB5FC1A-A0E7-4BF2-A50D-3C16D03EAF7E}"/>
              </a:ext>
            </a:extLst>
          </p:cNvPr>
          <p:cNvSpPr txBox="1"/>
          <p:nvPr/>
        </p:nvSpPr>
        <p:spPr>
          <a:xfrm>
            <a:off x="9224149" y="3743020"/>
            <a:ext cx="209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No finite  resolution effects!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619E04-3D2C-4637-998F-C90C9389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435" y="1343379"/>
            <a:ext cx="2686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 + Cu at 12 GeV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30B0BF-837B-3D39-3D90-E5600125D081}"/>
              </a:ext>
            </a:extLst>
          </p:cNvPr>
          <p:cNvSpPr txBox="1"/>
          <p:nvPr/>
        </p:nvSpPr>
        <p:spPr>
          <a:xfrm>
            <a:off x="9274223" y="4640113"/>
            <a:ext cx="1997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No </a:t>
            </a:r>
            <a:r>
              <a:rPr lang="en-US" altLang="ja-JP" sz="2000" dirty="0">
                <a:solidFill>
                  <a:schemeClr val="bg1"/>
                </a:solidFill>
              </a:rPr>
              <a:t>QED effects</a:t>
            </a:r>
            <a:r>
              <a:rPr kumimoji="1" lang="en-US" altLang="ja-JP" sz="2000" dirty="0">
                <a:solidFill>
                  <a:schemeClr val="bg1"/>
                </a:solidFill>
              </a:rPr>
              <a:t>!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ECEB034-252B-9095-BA5B-C04DEB07A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6" y="735715"/>
            <a:ext cx="8294434" cy="60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49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15"/>
  <p:tag name="DEFAULTHEIGHT" val="4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3.727"/>
  <p:tag name="ORIGINALWIDTH" val="325.4593"/>
  <p:tag name="LATEXADDIN" val="\documentclass{article}&#10;\usepackage{amsmath}&#10;\pagestyle{empty}&#10;\begin{document}&#10;&#10;$&#10;m_{\phi}&#10;$&#10;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1 - &#10;k_1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197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23.4346"/>
  <p:tag name="ORIGINALWIDTH" val="1304.837"/>
  <p:tag name="LATEXADDIN" val="\documentclass{slides}\pagestyle{empty}&#10;\begin{document}&#10;$&#10;|\langle \overline{s}s　\rangle_{\rho}|&#10;$&#10;\end{document}&#10;"/>
  <p:tag name="IGUANATEXSIZE" val="20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0.034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00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Gamma_{\phi}(\rho)}{\Gamma_{\phi}(0)} = 1 + &#10;k_2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82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2.6 \pm 1.5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85.98016"/>
  <p:tag name="PICTUREFILESIZE" val="65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89.9513"/>
  <p:tag name="ORIGINALWIDTH" val="947.1316"/>
  <p:tag name="LATEXADDIN" val="\documentclass{article}&#10;\usepackage{amsmath}&#10;\pagestyle{empty}&#10;\begin{document}&#10;&#10;$&#10;\beta \gamma = \frac{|\vec{p}|}{m_{\phi}}&#10;$&#10;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16.198"/>
  <p:tag name="ORIGINALWIDTH" val="3374.578"/>
  <p:tag name="LATEXADDIN" val="\documentclass{article}&#10;\usepackage{amsmath}&#10;\pagestyle{empty}&#10;\begin{document}&#10;&#10;&#10;$&#10;a_0^{3/2} = 1.43(23)_{\mathrm{stat.}}\binom{+36}{-06}_{\mathrm{syst.}}\,&#10;$fm&#10;&#10;\end{document}"/>
  <p:tag name="IGUANATEXSIZE" val="20"/>
  <p:tag name="IGUANATEXCURSOR" val="1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2445.444"/>
  <p:tag name="LATEXADDIN" val="\documentclass{article}&#10;\usepackage{amsmath}&#10;\pagestyle{empty}&#10;\begin{document}&#10;&#10;&#10;$&#10;|a_0| = 0.063 \pm 0.010\,&#10;$fm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88.189"/>
  <p:tag name="ORIGINALWIDTH" val="3013.123"/>
  <p:tag name="LATEXADDIN" val="\documentclass{article}&#10;\usepackage{amsmath}&#10;\pagestyle{empty}&#10;\begin{document}&#10;&#10;$&#10;C \frac{2}{\pi} &#10;\frac{M^2 \Gamma^{\ast}_{\phi}(M,\rho)}{[M^2 - M_{\phi}^{\ast 2}(\rho)]^2 &#10;+ M^2 \Gamma^{\ast 2}_{\phi} (M,\rho)}&#10;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565.8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48.4439"/>
  <p:tag name="ORIGINALWIDTH" val="2923.135"/>
  <p:tag name="LATEXADDIN" val="\documentclass{article}&#10;\usepackage{amsmath}&#10;\pagestyle{empty}&#10;\begin{document}&#10;&#10;$&#10;M^{\ast}_{\phi}(\rho) = M_{\phi}^{\mathrm{vac}}&#10;\Bigl(&#10;1 - \alpha^{\phi} \frac{\rho}{\rho_0}&#10;\Bigr),&#10;$&#10;&#10;&#10;\end{document}"/>
  <p:tag name="IGUANATEXSIZE" val="20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64.4544"/>
  <p:tag name="ORIGINALWIDTH" val="2759.655"/>
  <p:tag name="LATEXADDIN" val="\documentclass{article}&#10;\usepackage{amsmath}&#10;\pagestyle{empty}&#10;\begin{document}&#10;&#10;$&#10;\Gamma^{\ast}_{\phi}(M,\rho) = \Gamma^{\mathrm{vac}}_{\phi} &#10;+ \alpha^{\phi}_{\mathrm{coll}}&#10;\frac{\rho}{\rho_0}&#10;$&#10;&#10;&#10;\end{document}"/>
  <p:tag name="IGUANATEXSIZE" val="20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3.9632"/>
  <p:tag name="ORIGINALWIDTH" val="1353.581"/>
  <p:tag name="LATEXADDIN" val="\documentclass{article}&#10;\usepackage{amsmath}&#10;\pagestyle{empty}&#10;\begin{document}&#10;&#10;$&#10;\Gamma^{\ast}_{\phi}(\rho_0) [\mathrm{MeV}]&#10;$&#10;&#10;&#10;\end{document}"/>
  <p:tag name="IGUANATEXSIZE" val="20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662.1672"/>
  <p:tag name="ORIGINALWIDTH" val="7073.116"/>
  <p:tag name="LATEXADDIN" val="\documentclass{slides}\pagestyle{empty}&#10;\begin{document}&#10;$&#10;|\langle  \overline{s}s \rangle_{\rho}| = |\langle \overline{s}s \rangle_{0}|&#10;-　\frac{\rho}{m_s}  \sigma_{sN} + \dots&#10;$&#10;\end{document}&#10;"/>
  <p:tag name="IGUANATEXSIZE" val="20"/>
  <p:tag name="IGUANATEXCURSOR" val="1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3.9632"/>
  <p:tag name="ORIGINALWIDTH" val="1567.304"/>
  <p:tag name="LATEXADDIN" val="\documentclass{article}&#10;\usepackage{amsmath}&#10;\pagestyle{empty}&#10;\begin{document}&#10;&#10;$&#10;\delta M^{\ast}_{\phi}(\rho_0) [\mathrm{MeV}]&#10;$&#10;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56.9554"/>
  <p:tag name="ORIGINALWIDTH" val="440.9449"/>
  <p:tag name="LATEXADDIN" val="\documentclass{article}&#10;\usepackage{amsmath}&#10;\pagestyle{empty}&#10;\begin{document}&#10;&#10;$&#10;\frac{\chi^2}{\text{d.o.f.}}&#10;$&#10;&#10;&#10;\end{document}"/>
  <p:tag name="IGUANATEXSIZE" val="20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56.9554"/>
  <p:tag name="ORIGINALWIDTH" val="440.9449"/>
  <p:tag name="LATEXADDIN" val="\documentclass{article}&#10;\usepackage{amsmath}&#10;\pagestyle{empty}&#10;\begin{document}&#10;&#10;$&#10;\frac{\chi^2}{\text{d.o.f.}}&#10;$&#10;&#10;&#10;\end{document}"/>
  <p:tag name="IGUANATEXSIZE" val="20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56.9554"/>
  <p:tag name="ORIGINALWIDTH" val="440.9449"/>
  <p:tag name="LATEXADDIN" val="\documentclass{article}&#10;\usepackage{amsmath}&#10;\pagestyle{empty}&#10;\begin{document}&#10;&#10;$&#10;\frac{\chi^2}{\text{d.o.f.}}&#10;$&#10;&#10;&#10;\end{document}"/>
  <p:tag name="IGUANATEXSIZE" val="20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3.9632"/>
  <p:tag name="ORIGINALWIDTH" val="1567.304"/>
  <p:tag name="LATEXADDIN" val="\documentclass{article}&#10;\usepackage{amsmath}&#10;\pagestyle{empty}&#10;\begin{document}&#10;&#10;$&#10;\delta M^{\ast}_{\phi}(\rho_0) [\mathrm{MeV}]&#10;$&#10;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9.7188"/>
  <p:tag name="ORIGINALWIDTH" val="780.6525"/>
  <p:tag name="LATEXADDIN" val="\documentclass{article}&#10;\usepackage{amsmath}&#10;\pagestyle{empty}&#10;\begin{document}&#10;&#10;$&#10;p\,[\mathrm{GeV}]&#10;$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0.966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9.9605"/>
  <p:tag name="PICTUREFILESIZE" val="2405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sigma_{sN} \sim 160\,\pm\,50$ MeV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3.9605"/>
  <p:tag name="PICTUREFILESIZE" val="163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661.4173"/>
  <p:tag name="ORIGINALWIDTH" val="8191.976"/>
  <p:tag name="LATEXADDIN" val="\documentclass{article}&#10;\usepackage{amsmath}&#10;\pagestyle{empty}&#10;\begin{document}&#10;&#10;$&#10;\sigma^{\mathrm{(nucleon)}}_{\mathrm{scalar}} = &#10;\frac{8G^2_F}{\pi} M^2_Z m^2_{\mathrm{red}} &#10;\Bigl[&#10;\frac{F_h I_h}{m^2_h} + \frac{F_H I_H}{m^2_H} &#10;\frac{M_Z}{2} \displaystyle \sum_q &#10;\langle N| \bar{q}q |N \rangle &#10;\displaystyle \sum_i P_{\tilde{q}_i}&#10;(A^2_{\tilde{q}_i} - B^2_{\tilde{q}_i})&#10;\Bigr]^2&#10;$&#10;&#10;&#10;\end{document}"/>
  <p:tag name="IGUANATEXSIZE" val="20"/>
  <p:tag name="IGUANATEXCURSOR" val="3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52.4559"/>
  <p:tag name="ORIGINALWIDTH" val="3151.856"/>
  <p:tag name="LATEXADDIN" val="\documentclass{article}&#10;\usepackage{amsmath}&#10;\pagestyle{empty}&#10;\begin{document}&#10;&#10;$&#10;I_{h,H} = k^{h,H}_{u-\mathrm{type}} g_u + &#10;k^{h,H}_{d-\mathrm{type}} g_d&#10;$&#10;&#10;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3.712"/>
  <p:tag name="ORIGINALWIDTH" val="3427.072"/>
  <p:tag name="LATEXADDIN" val="\documentclass{article}&#10;\usepackage{amsmath}&#10;\pagestyle{empty}&#10;\begin{document}&#10;&#10;$&#10;g_d = \frac{2}{27}&#10;\bigl(&#10;m_N + \frac{23}{4} \sigma_{\pi N} &#10;+ \frac{25}{2} \sigma_{sN}&#10;\bigr)&#10;$&#10;&#10;&#10;\end{document}"/>
  <p:tag name="IGUANATEXSIZE" val="20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0) = 1 + \frac{\alpha_s}{\pi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84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0) = -6m_s^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88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786.6517"/>
  <p:tag name="ORIGINALWIDTH" val="9178.853"/>
  <p:tag name="LATEXADDIN" val="\documentclass{slides}\pagestyle{empty}&#10;\begin{document}&#10;$c_4(0) = \frac{\pi^2}{3} \langle 0| \frac{\alpha_s}{\pi}G^2 |0 \rangle&#10;+8\pi^2 m_s\langle 0| \overline{s} s |0 \rangle$&#10;\end{document}&#10;"/>
  <p:tag name="IGUANATEXSIZE" val="20"/>
  <p:tag name="IGUANATEXCURSOR" val="1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686.9141"/>
  <p:tag name="ORIGINALWIDTH" val="6781.402"/>
  <p:tag name="LATEXADDIN" val="\documentclass{slides}\pagestyle{empty}&#10;\begin{document}&#10;$&#10;c_6(0) = -\frac{448}{81}\kappa\pi^3\alpha_s \langle 0| \overline{s} s |0 \rangle^2&#10;$&#10;\end{document}&#10;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30.1837"/>
  <p:tag name="ORIGINALWIDTH" val="4405.699"/>
  <p:tag name="LATEXADDIN" val="\documentclass{slides}\pagestyle{empty}&#10;\usepackage{color}&#10;\definecolor{me}{rgb}{0.8,0.8,0.8}&#10;\begin{document}&#10;\color{black}{&#10;$&#10;\chi(x) = \overline{s}(x) \gamma_{\mu} s(x)&#10;$&#10;}&#10;\end{document}&#10;"/>
  <p:tag name="IGUANATEXSIZE" val="20"/>
  <p:tag name="IGUANATEXCURSOR" val="1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\rho) = c_0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33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\rho) = c_2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5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\rho)= &#10;c_4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7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rho \Bigl[ -\frac{2}{27}M_N &#10;+\frac{56}{27}m_s \langle N|\overline{s}{s}|N\rangle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74.9806"/>
  <p:tag name="PICTUREFILESIZE" val="228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frac{4}{27} m_q\langle N|\overline{q}{q}|N\rangle +A^s_2 M_N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46.0005"/>
  <p:tag name="PICTUREFILESIZE" val="2067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7}{12} \frac{\alpha_s}{\pi} A_2^g M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1094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6(\rho)= &#10;c_6(0)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5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\rho \Big[-\frac{896}{81} \kappa_N \pi^3 \alpha_s &#10; \langle \overline{s}{s}\rangle&#10;\langle N| \overline{s}{s}| N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0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5}{6}A^s_4 M^3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89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23.4346"/>
  <p:tag name="ORIGINALWIDTH" val="8068.241"/>
  <p:tag name="LATEXADDIN" val="\documentclass{slides}\pagestyle{empty}&#10;\begin{document}&#10;$&#10;\langle  \overline{s}s \rangle_{\rho} = \langle 0| \overline{s}s |0\rangle&#10;+ \langle N| \overline{s}s|N\rangle \rho + \dots&#10;$&#10;\end{document}&#10;"/>
  <p:tag name="IGUANATEXSIZE" val="20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80.465"/>
  <p:tag name="ORIGINALWIDTH" val="3760.03"/>
  <p:tag name="LATEXADDIN" val="\documentclass{article}&#10;\usepackage{amsmath}&#10;\pagestyle{empty}&#10;\begin{document}&#10;&#10;$&#10;\rho(\omega) = a \omega^2 + b \omega + c + A \rho_{\phi, \mathrm{HSD}}(\omega)&#10;$&#10;&#10;&#10;\end{document}"/>
  <p:tag name="IGUANATEXSIZE" val="20"/>
  <p:tag name="IGUANATEXCURSOR" val="1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25971</TotalTime>
  <Words>1377</Words>
  <Application>Microsoft Office PowerPoint</Application>
  <PresentationFormat>ワイド画面</PresentationFormat>
  <Paragraphs>228</Paragraphs>
  <Slides>27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Century</vt:lpstr>
      <vt:lpstr>Symbol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 strangeness content of the nucleon: </vt:lpstr>
      <vt:lpstr>Structure of QCD sum rules for the ϕ meson channel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Gubler Philipp</cp:lastModifiedBy>
  <cp:revision>853</cp:revision>
  <dcterms:created xsi:type="dcterms:W3CDTF">2015-06-06T17:53:30Z</dcterms:created>
  <dcterms:modified xsi:type="dcterms:W3CDTF">2023-06-22T22:51:59Z</dcterms:modified>
</cp:coreProperties>
</file>