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91E9D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91E9D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91E9D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91E9D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91E9D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91E9D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91E9D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91E9D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91E9D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0"/>
  </p:normalViewPr>
  <p:slideViewPr>
    <p:cSldViewPr snapToGrid="0">
      <p:cViewPr varScale="1">
        <p:scale>
          <a:sx n="53" d="100"/>
          <a:sy n="53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만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3962400" y="184151"/>
            <a:ext cx="16459200" cy="3016249"/>
          </a:xfrm>
          <a:prstGeom prst="rect">
            <a:avLst/>
          </a:prstGeom>
        </p:spPr>
        <p:txBody>
          <a:bodyPr lIns="76200" tIns="76200" rIns="76200" bIns="76200" anchor="ctr">
            <a:noAutofit/>
          </a:bodyPr>
          <a:lstStyle>
            <a:lvl1pPr algn="ctr" defTabSz="1828800">
              <a:lnSpc>
                <a:spcPct val="100000"/>
              </a:lnSpc>
              <a:defRPr sz="8800" b="0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879369" y="12807950"/>
            <a:ext cx="542231" cy="647700"/>
          </a:xfrm>
          <a:prstGeom prst="rect">
            <a:avLst/>
          </a:prstGeom>
          <a:ln>
            <a:round/>
          </a:ln>
        </p:spPr>
        <p:txBody>
          <a:bodyPr lIns="76200" tIns="76200" rIns="76200" bIns="76200" anchor="t"/>
          <a:lstStyle>
            <a:lvl1pPr algn="r" defTabSz="182880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jpeg"/><Relationship Id="rId5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pe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arxiv.org/abs/2305.1481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7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2.png"/><Relationship Id="rId10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image" Target="../media/image61.png"/><Relationship Id="rId14" Type="http://schemas.openxmlformats.org/officeDocument/2006/relationships/hyperlink" Target="https://arxiv.org/abs/2305.148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rxiv.org/abs/2305.14812" TargetMode="Externa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hyperlink" Target="https://arxiv.org/abs/2305.148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jpeg"/><Relationship Id="rId7" Type="http://schemas.openxmlformats.org/officeDocument/2006/relationships/image" Target="../media/image77.png"/><Relationship Id="rId12" Type="http://schemas.openxmlformats.org/officeDocument/2006/relationships/hyperlink" Target="https://arxiv.org/abs/2305.148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.png"/><Relationship Id="rId11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0.png"/><Relationship Id="rId7" Type="http://schemas.openxmlformats.org/officeDocument/2006/relationships/image" Target="../media/image81.png"/><Relationship Id="rId12" Type="http://schemas.openxmlformats.org/officeDocument/2006/relationships/hyperlink" Target="https://arxiv.org/abs/2305.148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1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jpe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2.png"/><Relationship Id="rId9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eson 2023@Kraków, June 22, 2023"/>
          <p:cNvSpPr txBox="1">
            <a:spLocks noGrp="1"/>
          </p:cNvSpPr>
          <p:nvPr>
            <p:ph type="body" idx="21"/>
          </p:nvPr>
        </p:nvSpPr>
        <p:spPr>
          <a:xfrm>
            <a:off x="5896317" y="12352252"/>
            <a:ext cx="12591362" cy="10058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 defTabSz="457200">
              <a:defRPr sz="5000" b="0">
                <a:solidFill>
                  <a:srgbClr val="EEF0C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Meson 2023@Kraków, June 22, 2023</a:t>
            </a:r>
          </a:p>
        </p:txBody>
      </p:sp>
      <p:sp>
        <p:nvSpPr>
          <p:cNvPr id="160" name="Dynamical Generation  of  Axial-vector Mesons"/>
          <p:cNvSpPr txBox="1">
            <a:spLocks noGrp="1"/>
          </p:cNvSpPr>
          <p:nvPr>
            <p:ph type="ctrTitle"/>
          </p:nvPr>
        </p:nvSpPr>
        <p:spPr>
          <a:xfrm>
            <a:off x="1206498" y="1797406"/>
            <a:ext cx="21971004" cy="4648201"/>
          </a:xfrm>
          <a:prstGeom prst="rect">
            <a:avLst/>
          </a:prstGeom>
        </p:spPr>
        <p:txBody>
          <a:bodyPr/>
          <a:lstStyle/>
          <a:p>
            <a:pPr algn="ctr" defTabSz="2365188">
              <a:defRPr sz="11252" spc="-225">
                <a:solidFill>
                  <a:srgbClr val="FFF67C"/>
                </a:solidFill>
              </a:defRPr>
            </a:pPr>
            <a:r>
              <a:rPr dirty="0"/>
              <a:t>Dynamical Generation </a:t>
            </a:r>
            <a:br>
              <a:rPr dirty="0"/>
            </a:br>
            <a:r>
              <a:rPr dirty="0"/>
              <a:t>of </a:t>
            </a:r>
            <a:br>
              <a:rPr dirty="0"/>
            </a:br>
            <a:r>
              <a:rPr dirty="0"/>
              <a:t>Axial-vector Mesons</a:t>
            </a:r>
          </a:p>
        </p:txBody>
      </p:sp>
      <p:sp>
        <p:nvSpPr>
          <p:cNvPr id="161" name="Hyun-Chul Kim"/>
          <p:cNvSpPr txBox="1"/>
          <p:nvPr/>
        </p:nvSpPr>
        <p:spPr>
          <a:xfrm>
            <a:off x="8574073" y="7202519"/>
            <a:ext cx="7235853" cy="20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457200" indent="-457200" defTabSz="914400">
              <a:spcBef>
                <a:spcPts val="1600"/>
              </a:spcBef>
              <a:buClr>
                <a:srgbClr val="FFFB00"/>
              </a:buClr>
              <a:buFont typeface="Comic Sans MS"/>
              <a:defRPr sz="7000" b="1">
                <a:solidFill>
                  <a:srgbClr val="FFFB00"/>
                </a:solidFill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>
                    <a:srgbClr val="FFFB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b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b="1" dirty="0">
                <a:solidFill>
                  <a:srgbClr val="FFFB00"/>
                </a:solidFill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>
                    <a:srgbClr val="FFFB00"/>
                  </a:solidFill>
                </a:uFill>
              </a:rPr>
              <a:t>Hyun-</a:t>
            </a:r>
            <a:r>
              <a:rPr b="1" dirty="0" err="1">
                <a:solidFill>
                  <a:srgbClr val="FFFB00"/>
                </a:solidFill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>
                    <a:srgbClr val="FFFB00"/>
                  </a:solidFill>
                </a:uFill>
              </a:rPr>
              <a:t>Chul</a:t>
            </a:r>
            <a:r>
              <a:rPr b="1" dirty="0">
                <a:solidFill>
                  <a:srgbClr val="FFFB00"/>
                </a:solidFill>
                <a:effectLst>
                  <a:outerShdw blurRad="38100" dist="38100" dir="2700000" rotWithShape="0">
                    <a:srgbClr val="CBCBCB"/>
                  </a:outerShdw>
                </a:effectLst>
                <a:uFill>
                  <a:solidFill>
                    <a:srgbClr val="FFFB00"/>
                  </a:solidFill>
                </a:uFill>
              </a:rPr>
              <a:t> Kim</a:t>
            </a:r>
          </a:p>
        </p:txBody>
      </p:sp>
      <p:sp>
        <p:nvSpPr>
          <p:cNvPr id="162" name="Inha University"/>
          <p:cNvSpPr txBox="1"/>
          <p:nvPr/>
        </p:nvSpPr>
        <p:spPr>
          <a:xfrm>
            <a:off x="9087984" y="9016643"/>
            <a:ext cx="6208030" cy="945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457200" indent="-457200" defTabSz="914400">
              <a:spcBef>
                <a:spcPts val="500"/>
              </a:spcBef>
              <a:buClr>
                <a:srgbClr val="D6D6D6"/>
              </a:buClr>
              <a:buFont typeface="Comic Sans MS"/>
              <a:defRPr sz="6000" b="1">
                <a:solidFill>
                  <a:srgbClr val="FFFFFF"/>
                </a:solidFill>
                <a:uFill>
                  <a:solidFill>
                    <a:srgbClr val="D6D6D6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>
                <a:solidFill>
                  <a:srgbClr val="091E9D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 err="1">
                <a:solidFill>
                  <a:srgbClr val="FFFFFF"/>
                </a:solidFill>
                <a:uFill>
                  <a:solidFill>
                    <a:srgbClr val="D6D6D6"/>
                  </a:solidFill>
                </a:uFill>
              </a:rPr>
              <a:t>Inha</a:t>
            </a:r>
            <a:r>
              <a:rPr dirty="0">
                <a:solidFill>
                  <a:srgbClr val="FFFFFF"/>
                </a:solidFill>
                <a:uFill>
                  <a:solidFill>
                    <a:srgbClr val="D6D6D6"/>
                  </a:solidFill>
                </a:uFill>
              </a:rPr>
              <a:t> University</a:t>
            </a:r>
          </a:p>
        </p:txBody>
      </p:sp>
      <p:pic>
        <p:nvPicPr>
          <p:cNvPr id="163" name="Emblem_tran.png" descr="Emblem_tr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240" y="74022"/>
            <a:ext cx="3155049" cy="31550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2AE35-0330-1C17-C3E6-5C9C293C2E9D}"/>
              </a:ext>
            </a:extLst>
          </p:cNvPr>
          <p:cNvSpPr txBox="1"/>
          <p:nvPr/>
        </p:nvSpPr>
        <p:spPr>
          <a:xfrm>
            <a:off x="6197569" y="10380685"/>
            <a:ext cx="1198885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KR" dirty="0">
                <a:solidFill>
                  <a:srgbClr val="FFFF00"/>
                </a:solidFill>
              </a:rPr>
              <a:t>In Collaboration with Samson Clymton</a:t>
            </a:r>
            <a:endParaRPr kumimoji="0" lang="en-KR" sz="54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290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1" name="a1 meson"/>
            <p:cNvSpPr txBox="1"/>
            <p:nvPr/>
          </p:nvSpPr>
          <p:spPr>
            <a:xfrm>
              <a:off x="201987" y="425146"/>
              <a:ext cx="4229482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a1 meson</a:t>
              </a:r>
            </a:p>
          </p:txBody>
        </p:sp>
        <p:pic>
          <p:nvPicPr>
            <p:cNvPr id="292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4" name="a1_parameters.jpg" descr="a1_parame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47" y="2544235"/>
            <a:ext cx="13458300" cy="8627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6005" y="4064994"/>
            <a:ext cx="5387393" cy="1393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1432" y="6141982"/>
            <a:ext cx="5656540" cy="1432036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n=1 for the pseudoscalar-meson exchange…"/>
          <p:cNvSpPr txBox="1"/>
          <p:nvPr/>
        </p:nvSpPr>
        <p:spPr>
          <a:xfrm>
            <a:off x="14131450" y="7863251"/>
            <a:ext cx="9847581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n=1 for the pseudoscalar-meson exchange</a:t>
            </a:r>
          </a:p>
          <a:p>
            <a:pPr>
              <a:defRPr sz="4000"/>
            </a:pPr>
            <a:r>
              <a:t>n=2 for the vector-meson exchange </a:t>
            </a:r>
          </a:p>
        </p:txBody>
      </p:sp>
      <p:sp>
        <p:nvSpPr>
          <p:cNvPr id="298" name="Coupling constants are determined by hidden local gauge symmetry and flavor SU(3) symmetry."/>
          <p:cNvSpPr txBox="1"/>
          <p:nvPr/>
        </p:nvSpPr>
        <p:spPr>
          <a:xfrm>
            <a:off x="464502" y="11373886"/>
            <a:ext cx="22948089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Coupling constants are determined by hidden local gauge symmetry and flavor SU(3) symmetry.</a:t>
            </a:r>
          </a:p>
        </p:txBody>
      </p:sp>
      <p:sp>
        <p:nvSpPr>
          <p:cNvPr id="299" name="Bando et al. PRL 54, 1215 (1985)"/>
          <p:cNvSpPr txBox="1"/>
          <p:nvPr/>
        </p:nvSpPr>
        <p:spPr>
          <a:xfrm>
            <a:off x="16320006" y="12306776"/>
            <a:ext cx="710823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4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Bando et al. PRL 54, 1215 (1985) </a:t>
            </a: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63" y="12268676"/>
            <a:ext cx="8369301" cy="7874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. Clymton &amp; HChK, PRD 106, 114015 (2022)"/>
          <p:cNvSpPr txBox="1"/>
          <p:nvPr/>
        </p:nvSpPr>
        <p:spPr>
          <a:xfrm>
            <a:off x="15150461" y="2357347"/>
            <a:ext cx="8937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chemeClr val="accent3">
                    <a:hueOff val="806941"/>
                    <a:lumOff val="-19371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S. Clymton &amp; HChK, PRD 106, 114015 (2022)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303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4" name="a1 meson"/>
            <p:cNvSpPr txBox="1"/>
            <p:nvPr/>
          </p:nvSpPr>
          <p:spPr>
            <a:xfrm>
              <a:off x="201987" y="425146"/>
              <a:ext cx="4229482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a1 meson</a:t>
              </a:r>
            </a:p>
          </p:txBody>
        </p:sp>
        <p:pic>
          <p:nvPicPr>
            <p:cNvPr id="305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7" name="a1_css.jpg" descr="a1_c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71" y="3106044"/>
            <a:ext cx="12632059" cy="9511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4849" y="2754694"/>
            <a:ext cx="7543641" cy="85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irho.jpg" descr="pir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8519" y="4001402"/>
            <a:ext cx="8496301" cy="4089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J.A.Dankowych et al. PRL 46 (1981)"/>
          <p:cNvSpPr txBox="1"/>
          <p:nvPr/>
        </p:nvSpPr>
        <p:spPr>
          <a:xfrm>
            <a:off x="13473917" y="9954670"/>
            <a:ext cx="70180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rgbClr val="0000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J.A.Dankowych et al. PRL 46 (1981) </a:t>
            </a:r>
          </a:p>
        </p:txBody>
      </p:sp>
      <p:sp>
        <p:nvSpPr>
          <p:cNvPr id="311" name="Experimental data from the charge-exchange reaction:"/>
          <p:cNvSpPr txBox="1"/>
          <p:nvPr/>
        </p:nvSpPr>
        <p:spPr>
          <a:xfrm>
            <a:off x="13400743" y="8369448"/>
            <a:ext cx="10356089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Experimental data from the charge-exchange</a:t>
            </a:r>
            <a:br/>
            <a:r>
              <a:t>reaction: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8499" y="9142624"/>
            <a:ext cx="26289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Janssen et al. PRC 54 (1996): a1 as a pole diagram in the s-channel. No coupled channel"/>
          <p:cNvSpPr txBox="1"/>
          <p:nvPr/>
        </p:nvSpPr>
        <p:spPr>
          <a:xfrm>
            <a:off x="1086958" y="12682745"/>
            <a:ext cx="18407787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Janssen et al. PRC 54 (1996): a1 as a pole diagram in the s-channel. No coupled channel </a:t>
            </a:r>
          </a:p>
        </p:txBody>
      </p:sp>
      <p:sp>
        <p:nvSpPr>
          <p:cNvPr id="314" name="with PWA"/>
          <p:cNvSpPr txBox="1"/>
          <p:nvPr/>
        </p:nvSpPr>
        <p:spPr>
          <a:xfrm>
            <a:off x="18488635" y="9091875"/>
            <a:ext cx="2092606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with PWA</a:t>
            </a:r>
          </a:p>
        </p:txBody>
      </p:sp>
      <p:sp>
        <p:nvSpPr>
          <p:cNvPr id="315" name="S. Clymton &amp; HChK, PRD 106, 114015 (2022)"/>
          <p:cNvSpPr txBox="1"/>
          <p:nvPr/>
        </p:nvSpPr>
        <p:spPr>
          <a:xfrm>
            <a:off x="346856" y="2249094"/>
            <a:ext cx="8937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chemeClr val="accent3">
                    <a:hueOff val="806941"/>
                    <a:lumOff val="-19371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S. Clymton &amp; HChK, PRD 106, 114015 (2022)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317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18" name="a1 meson"/>
            <p:cNvSpPr txBox="1"/>
            <p:nvPr/>
          </p:nvSpPr>
          <p:spPr>
            <a:xfrm>
              <a:off x="201987" y="425146"/>
              <a:ext cx="4229482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a1 meson</a:t>
              </a:r>
            </a:p>
          </p:txBody>
        </p:sp>
        <p:pic>
          <p:nvPicPr>
            <p:cNvPr id="319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1" name="a1_pole.jpg" descr="a1_p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88" y="2442833"/>
            <a:ext cx="11599264" cy="102198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4" name="Group"/>
          <p:cNvGrpSpPr/>
          <p:nvPr/>
        </p:nvGrpSpPr>
        <p:grpSpPr>
          <a:xfrm>
            <a:off x="10965049" y="2647716"/>
            <a:ext cx="9170290" cy="1845288"/>
            <a:chOff x="0" y="0"/>
            <a:chExt cx="9170289" cy="1845287"/>
          </a:xfrm>
        </p:grpSpPr>
        <p:pic>
          <p:nvPicPr>
            <p:cNvPr id="32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596" y="1174511"/>
              <a:ext cx="7284626" cy="6707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3" name="We find the pole position at"/>
            <p:cNvSpPr txBox="1"/>
            <p:nvPr/>
          </p:nvSpPr>
          <p:spPr>
            <a:xfrm>
              <a:off x="0" y="0"/>
              <a:ext cx="9170289" cy="907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685800" indent="-685800">
                <a:buSzPct val="40000"/>
                <a:buBlip>
                  <a:blip r:embed="rId5"/>
                </a:buBlip>
              </a:lvl1pPr>
            </a:lstStyle>
            <a:p>
              <a:r>
                <a:t>We find the pole position at</a:t>
              </a:r>
            </a:p>
          </p:txBody>
        </p:sp>
      </p:grpSp>
      <p:pic>
        <p:nvPicPr>
          <p:cNvPr id="325" name="a1data.jpg" descr="a1da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3727" y="8935542"/>
            <a:ext cx="7747001" cy="435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8931" y="6475393"/>
            <a:ext cx="10401301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LHCb data:"/>
          <p:cNvSpPr txBox="1"/>
          <p:nvPr/>
        </p:nvSpPr>
        <p:spPr>
          <a:xfrm>
            <a:off x="11073302" y="5373790"/>
            <a:ext cx="385175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>
              <a:buSzPct val="40000"/>
              <a:buBlip>
                <a:blip r:embed="rId5"/>
              </a:buBlip>
              <a:defRPr sz="4800"/>
            </a:lvl1pPr>
          </a:lstStyle>
          <a:p>
            <a:r>
              <a:t>LHCb data:</a:t>
            </a:r>
          </a:p>
        </p:txBody>
      </p:sp>
      <p:sp>
        <p:nvSpPr>
          <p:cNvPr id="328" name="S. Clymton &amp; HChK, PRD 106, 114015 (2022)"/>
          <p:cNvSpPr txBox="1"/>
          <p:nvPr/>
        </p:nvSpPr>
        <p:spPr>
          <a:xfrm>
            <a:off x="455109" y="2249094"/>
            <a:ext cx="8937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chemeClr val="accent3">
                    <a:hueOff val="806941"/>
                    <a:lumOff val="-19371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S. Clymton &amp; HChK, PRD 106, 114015 (2022)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330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1" name="a1 meson: Conclusion"/>
            <p:cNvSpPr txBox="1"/>
            <p:nvPr/>
          </p:nvSpPr>
          <p:spPr>
            <a:xfrm>
              <a:off x="201987" y="425146"/>
              <a:ext cx="9496807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a1 meson: Conclusion</a:t>
              </a:r>
            </a:p>
          </p:txBody>
        </p:sp>
        <p:pic>
          <p:nvPicPr>
            <p:cNvPr id="332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4" name="a1_css.jpg" descr="a1_c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34" y="2747886"/>
            <a:ext cx="12646826" cy="9522142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. Clymton &amp; HChK, PRD 106, 114015 (2022)"/>
          <p:cNvSpPr txBox="1"/>
          <p:nvPr/>
        </p:nvSpPr>
        <p:spPr>
          <a:xfrm>
            <a:off x="15150461" y="2357347"/>
            <a:ext cx="8937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chemeClr val="accent3">
                    <a:hueOff val="806941"/>
                    <a:lumOff val="-19371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S. Clymton &amp; HChK, PRD 106, 114015 (2022) </a:t>
            </a:r>
          </a:p>
        </p:txBody>
      </p:sp>
      <p:sp>
        <p:nvSpPr>
          <p:cNvPr id="336" name="The a1 meson is possibly a molecular state of  a kaon and a vector-kaon."/>
          <p:cNvSpPr txBox="1"/>
          <p:nvPr/>
        </p:nvSpPr>
        <p:spPr>
          <a:xfrm>
            <a:off x="13075983" y="3796081"/>
            <a:ext cx="11132821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08000" indent="-508000">
              <a:buSzPct val="40000"/>
              <a:buBlip>
                <a:blip r:embed="rId4"/>
              </a:buBlip>
              <a:defRPr sz="4000"/>
            </a:pPr>
            <a:r>
              <a:t>The a1 meson is possibly a molecular state of </a:t>
            </a:r>
            <a:br/>
            <a:r>
              <a:t>a kaon and a vector-kaon.  </a:t>
            </a:r>
          </a:p>
        </p:txBody>
      </p:sp>
      <p:grpSp>
        <p:nvGrpSpPr>
          <p:cNvPr id="339" name="Group"/>
          <p:cNvGrpSpPr/>
          <p:nvPr/>
        </p:nvGrpSpPr>
        <p:grpSpPr>
          <a:xfrm>
            <a:off x="13265616" y="5414285"/>
            <a:ext cx="10245556" cy="2887430"/>
            <a:chOff x="0" y="0"/>
            <a:chExt cx="10245554" cy="2887428"/>
          </a:xfrm>
        </p:grpSpPr>
        <p:sp>
          <p:nvSpPr>
            <p:cNvPr id="337" name="J. L. Basdevant and E. L. Berger, PRD 16 (1977)…"/>
            <p:cNvSpPr txBox="1"/>
            <p:nvPr/>
          </p:nvSpPr>
          <p:spPr>
            <a:xfrm>
              <a:off x="9900" y="-1"/>
              <a:ext cx="10235655" cy="211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spcBef>
                  <a:spcPts val="1200"/>
                </a:spcBef>
                <a:defRPr sz="36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J. L. Basdevant and E. L. Berger, PRD 16 (1977)</a:t>
              </a:r>
            </a:p>
            <a:p>
              <a:pPr defTabSz="457200">
                <a:lnSpc>
                  <a:spcPct val="120000"/>
                </a:lnSpc>
                <a:spcBef>
                  <a:spcPts val="1200"/>
                </a:spcBef>
                <a:defRPr sz="36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M. F. M. Lutz and E. E. Kolomeitsev, NPA 730 (2004) </a:t>
              </a:r>
              <a:br/>
              <a:r>
                <a:t>L. Roca, E. Oset, and J. Singh, PRD 72, 014002 (2005)</a:t>
              </a:r>
            </a:p>
          </p:txBody>
        </p:sp>
        <p:sp>
          <p:nvSpPr>
            <p:cNvPr id="338" name="H. Nagahiro et al. Phys. Rev. D 83 (2011)"/>
            <p:cNvSpPr txBox="1"/>
            <p:nvPr/>
          </p:nvSpPr>
          <p:spPr>
            <a:xfrm>
              <a:off x="0" y="2239728"/>
              <a:ext cx="787710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200"/>
                </a:spcBef>
                <a:defRPr sz="36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H. Nagahiro et al. Phys. Rev. D 83 (2011) </a:t>
              </a:r>
            </a:p>
          </p:txBody>
        </p:sp>
      </p:grpSp>
      <p:sp>
        <p:nvSpPr>
          <p:cNvPr id="340" name="Similar to the case of f0(980)  as a kaon-antikaon molecular state  from the pion interaction."/>
          <p:cNvSpPr txBox="1"/>
          <p:nvPr/>
        </p:nvSpPr>
        <p:spPr>
          <a:xfrm>
            <a:off x="13373679" y="10685993"/>
            <a:ext cx="8797280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33400" indent="-533400">
              <a:buSzPct val="40000"/>
              <a:buBlip>
                <a:blip r:embed="rId4"/>
              </a:buBlip>
              <a:defRPr sz="4200"/>
            </a:pPr>
            <a:r>
              <a:rPr dirty="0"/>
              <a:t>Similar to the case of f0(980)</a:t>
            </a:r>
            <a:r>
              <a:rPr lang="en-US" dirty="0"/>
              <a:t>,</a:t>
            </a:r>
            <a:r>
              <a:rPr dirty="0"/>
              <a:t> </a:t>
            </a:r>
            <a:br>
              <a:rPr dirty="0"/>
            </a:br>
            <a:r>
              <a:rPr dirty="0"/>
              <a:t>a kaon-antikaon molecular state </a:t>
            </a:r>
            <a:br>
              <a:rPr dirty="0"/>
            </a:br>
            <a:r>
              <a:rPr dirty="0"/>
              <a:t>from the pion interaction.</a:t>
            </a:r>
          </a:p>
        </p:txBody>
      </p:sp>
      <p:sp>
        <p:nvSpPr>
          <p:cNvPr id="341" name="in contrast with the picture from  the quark model"/>
          <p:cNvSpPr txBox="1"/>
          <p:nvPr/>
        </p:nvSpPr>
        <p:spPr>
          <a:xfrm>
            <a:off x="13508995" y="8613342"/>
            <a:ext cx="7840600" cy="1356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in contrast with the picture from </a:t>
            </a:r>
            <a:br/>
            <a:r>
              <a:t>the quark model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b1 mesons"/>
          <p:cNvSpPr txBox="1"/>
          <p:nvPr/>
        </p:nvSpPr>
        <p:spPr>
          <a:xfrm>
            <a:off x="8410194" y="5902203"/>
            <a:ext cx="7620001" cy="1911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0" b="1">
                <a:solidFill>
                  <a:srgbClr val="FEF252"/>
                </a:solidFill>
              </a:defRPr>
            </a:pPr>
            <a:r>
              <a:t>b</a:t>
            </a:r>
            <a:r>
              <a:rPr sz="6000"/>
              <a:t>1</a:t>
            </a:r>
            <a:r>
              <a:t> mesons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345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6" name="b1 meson"/>
            <p:cNvSpPr txBox="1"/>
            <p:nvPr/>
          </p:nvSpPr>
          <p:spPr>
            <a:xfrm>
              <a:off x="201987" y="425146"/>
              <a:ext cx="426237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b1 meson</a:t>
              </a:r>
            </a:p>
          </p:txBody>
        </p:sp>
        <p:pic>
          <p:nvPicPr>
            <p:cNvPr id="347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9" name="One very interesting thing: No excited states are found."/>
          <p:cNvSpPr txBox="1"/>
          <p:nvPr/>
        </p:nvSpPr>
        <p:spPr>
          <a:xfrm>
            <a:off x="545692" y="2883970"/>
            <a:ext cx="15888311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>
              <a:buSzPct val="123000"/>
              <a:buChar char="•"/>
              <a:defRPr sz="4800"/>
            </a:lvl1pPr>
          </a:lstStyle>
          <a:p>
            <a:r>
              <a:t>One very interesting thing: No excited states are found. </a:t>
            </a:r>
          </a:p>
        </p:txBody>
      </p:sp>
      <p:grpSp>
        <p:nvGrpSpPr>
          <p:cNvPr id="352" name="Group"/>
          <p:cNvGrpSpPr/>
          <p:nvPr/>
        </p:nvGrpSpPr>
        <p:grpSpPr>
          <a:xfrm>
            <a:off x="1183890" y="3933475"/>
            <a:ext cx="8541265" cy="808432"/>
            <a:chOff x="0" y="0"/>
            <a:chExt cx="8541263" cy="808431"/>
          </a:xfrm>
        </p:grpSpPr>
        <p:pic>
          <p:nvPicPr>
            <p:cNvPr id="35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415"/>
              <a:ext cx="2275571" cy="650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1" name=": The only known state"/>
            <p:cNvSpPr txBox="1"/>
            <p:nvPr/>
          </p:nvSpPr>
          <p:spPr>
            <a:xfrm>
              <a:off x="2284634" y="0"/>
              <a:ext cx="6256630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/>
              </a:lvl1pPr>
            </a:lstStyle>
            <a:p>
              <a:r>
                <a:t>: The only known state</a:t>
              </a:r>
            </a:p>
          </p:txBody>
        </p:sp>
      </p:grpSp>
      <p:pic>
        <p:nvPicPr>
          <p:cNvPr id="353" name="b1.jpg" descr="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594" y="10094622"/>
            <a:ext cx="19684659" cy="2652544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Experimental status"/>
          <p:cNvSpPr txBox="1"/>
          <p:nvPr/>
        </p:nvSpPr>
        <p:spPr>
          <a:xfrm>
            <a:off x="1005768" y="5617360"/>
            <a:ext cx="550011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u="sng"/>
            </a:lvl1pPr>
          </a:lstStyle>
          <a:p>
            <a:r>
              <a:t>Experimental status</a:t>
            </a:r>
          </a:p>
        </p:txBody>
      </p:sp>
      <p:grpSp>
        <p:nvGrpSpPr>
          <p:cNvPr id="357" name="Group"/>
          <p:cNvGrpSpPr/>
          <p:nvPr/>
        </p:nvGrpSpPr>
        <p:grpSpPr>
          <a:xfrm>
            <a:off x="1084228" y="6917825"/>
            <a:ext cx="16185426" cy="660401"/>
            <a:chOff x="0" y="0"/>
            <a:chExt cx="16185423" cy="660400"/>
          </a:xfrm>
        </p:grpSpPr>
        <p:pic>
          <p:nvPicPr>
            <p:cNvPr id="355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1223" y="0"/>
              <a:ext cx="8204201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07950"/>
              <a:ext cx="7607300" cy="444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8" name="PRL 11 (1963)."/>
          <p:cNvSpPr txBox="1"/>
          <p:nvPr/>
        </p:nvSpPr>
        <p:spPr>
          <a:xfrm>
            <a:off x="17520536" y="6924175"/>
            <a:ext cx="30526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PRL 11 (1963). </a:t>
            </a:r>
          </a:p>
        </p:txBody>
      </p:sp>
      <p:sp>
        <p:nvSpPr>
          <p:cNvPr id="359" name="Though there are many experiments, but all are in 1980s and 1990s.…"/>
          <p:cNvSpPr txBox="1"/>
          <p:nvPr/>
        </p:nvSpPr>
        <p:spPr>
          <a:xfrm>
            <a:off x="1141084" y="8070258"/>
            <a:ext cx="19299023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85800" indent="-685800">
              <a:buSzPct val="40000"/>
              <a:buBlip>
                <a:blip r:embed="rId7"/>
              </a:buBlip>
              <a:defRPr sz="4800"/>
            </a:pPr>
            <a:r>
              <a:t>Though there are many experiments, but all are in 1980s and 1990s.</a:t>
            </a:r>
          </a:p>
          <a:p>
            <a:pPr marL="685800" indent="-685800">
              <a:buSzPct val="40000"/>
              <a:buBlip>
                <a:blip r:embed="rId7"/>
              </a:buBlip>
              <a:defRPr sz="4800"/>
            </a:pPr>
            <a:r>
              <a:t>No new data.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361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2" name="b1 meson"/>
            <p:cNvSpPr txBox="1"/>
            <p:nvPr/>
          </p:nvSpPr>
          <p:spPr>
            <a:xfrm>
              <a:off x="201987" y="425146"/>
              <a:ext cx="426237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b1 meson</a:t>
              </a:r>
            </a:p>
          </p:txBody>
        </p:sp>
        <p:pic>
          <p:nvPicPr>
            <p:cNvPr id="363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5" name="b1cs.jpg" descr="b1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11" y="2449317"/>
            <a:ext cx="13411298" cy="10398726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. Clymton &amp; HChK  2305.14812 [hep-ph]"/>
          <p:cNvSpPr txBox="1"/>
          <p:nvPr/>
        </p:nvSpPr>
        <p:spPr>
          <a:xfrm>
            <a:off x="15580526" y="2314818"/>
            <a:ext cx="86028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600">
                <a:solidFill>
                  <a:srgbClr val="0050B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S. Clymton &amp; HChK 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</a:t>
            </a:r>
            <a:r>
              <a:rPr u="sng">
                <a:hlinkClick r:id="rId4"/>
              </a:rPr>
              <a:t>2305.14812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[hep-ph]</a:t>
            </a:r>
          </a:p>
        </p:txBody>
      </p:sp>
      <p:sp>
        <p:nvSpPr>
          <p:cNvPr id="367" name="S.Fukui et al. PLB257 (1991)"/>
          <p:cNvSpPr txBox="1"/>
          <p:nvPr/>
        </p:nvSpPr>
        <p:spPr>
          <a:xfrm>
            <a:off x="18520863" y="9113672"/>
            <a:ext cx="56388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rgbClr val="0000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S.Fukui et al. PLB257 (1991) </a:t>
            </a:r>
          </a:p>
        </p:txBody>
      </p:sp>
      <p:grpSp>
        <p:nvGrpSpPr>
          <p:cNvPr id="371" name="Group"/>
          <p:cNvGrpSpPr/>
          <p:nvPr/>
        </p:nvGrpSpPr>
        <p:grpSpPr>
          <a:xfrm>
            <a:off x="13644312" y="5338363"/>
            <a:ext cx="10356089" cy="1359779"/>
            <a:chOff x="0" y="0"/>
            <a:chExt cx="10356088" cy="1359778"/>
          </a:xfrm>
        </p:grpSpPr>
        <p:sp>
          <p:nvSpPr>
            <p:cNvPr id="368" name="Experimental data from the charge-exchange reaction:"/>
            <p:cNvSpPr txBox="1"/>
            <p:nvPr/>
          </p:nvSpPr>
          <p:spPr>
            <a:xfrm>
              <a:off x="0" y="0"/>
              <a:ext cx="10356088" cy="1306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000"/>
              </a:pPr>
              <a:r>
                <a:t>Experimental data from the charge-exchange</a:t>
              </a:r>
              <a:br/>
              <a:r>
                <a:t>reaction:</a:t>
              </a:r>
            </a:p>
          </p:txBody>
        </p:sp>
        <p:pic>
          <p:nvPicPr>
            <p:cNvPr id="36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0076" y="820079"/>
              <a:ext cx="2730501" cy="44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0" name="with PWA"/>
            <p:cNvSpPr txBox="1"/>
            <p:nvPr/>
          </p:nvSpPr>
          <p:spPr>
            <a:xfrm>
              <a:off x="5164278" y="724880"/>
              <a:ext cx="2092605" cy="634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with PWA</a:t>
              </a:r>
            </a:p>
          </p:txBody>
        </p:sp>
      </p:grpSp>
      <p:pic>
        <p:nvPicPr>
          <p:cNvPr id="37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2649" y="3978043"/>
            <a:ext cx="5994401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For the Breit-Wigner parametrization, we use"/>
          <p:cNvSpPr txBox="1"/>
          <p:nvPr/>
        </p:nvSpPr>
        <p:spPr>
          <a:xfrm>
            <a:off x="13725501" y="7300191"/>
            <a:ext cx="1027430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For the Breit-Wigner parametrization, we use</a:t>
            </a:r>
          </a:p>
        </p:txBody>
      </p:sp>
      <p:pic>
        <p:nvPicPr>
          <p:cNvPr id="37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8342" y="8393494"/>
            <a:ext cx="4025901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27742" y="9221622"/>
            <a:ext cx="3467101" cy="43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377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8" name="Two-pole structure of the b1 meson"/>
            <p:cNvSpPr txBox="1"/>
            <p:nvPr/>
          </p:nvSpPr>
          <p:spPr>
            <a:xfrm>
              <a:off x="201987" y="425146"/>
              <a:ext cx="15193519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Two-pole structure of the b1 meson</a:t>
              </a:r>
            </a:p>
          </p:txBody>
        </p:sp>
        <p:pic>
          <p:nvPicPr>
            <p:cNvPr id="379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1" name="b1_twopole.jpg" descr="b1_twop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572" y="3044617"/>
            <a:ext cx="12593887" cy="10319406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By searching for the poles,  we have found the two poles  for the b1 meson."/>
          <p:cNvSpPr txBox="1"/>
          <p:nvPr/>
        </p:nvSpPr>
        <p:spPr>
          <a:xfrm>
            <a:off x="518629" y="2890778"/>
            <a:ext cx="9799228" cy="225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600" indent="-609600">
              <a:buSzPct val="40000"/>
              <a:buBlip>
                <a:blip r:embed="rId4"/>
              </a:buBlip>
              <a:defRPr sz="4800"/>
            </a:pPr>
            <a:r>
              <a:t>By searching for the poles, </a:t>
            </a:r>
            <a:br/>
            <a:r>
              <a:t>we have found the two poles </a:t>
            </a:r>
            <a:br/>
            <a:r>
              <a:t>for the b1 meson.</a:t>
            </a:r>
          </a:p>
        </p:txBody>
      </p:sp>
      <p:grpSp>
        <p:nvGrpSpPr>
          <p:cNvPr id="388" name="Group"/>
          <p:cNvGrpSpPr/>
          <p:nvPr/>
        </p:nvGrpSpPr>
        <p:grpSpPr>
          <a:xfrm>
            <a:off x="653945" y="9242329"/>
            <a:ext cx="10433879" cy="3077813"/>
            <a:chOff x="0" y="0"/>
            <a:chExt cx="10433877" cy="3077811"/>
          </a:xfrm>
        </p:grpSpPr>
        <p:sp>
          <p:nvSpPr>
            <p:cNvPr id="383" name="We identify the first pole as the b1."/>
            <p:cNvSpPr txBox="1"/>
            <p:nvPr/>
          </p:nvSpPr>
          <p:spPr>
            <a:xfrm>
              <a:off x="0" y="0"/>
              <a:ext cx="10151365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609600" indent="-609600">
                <a:buSzPct val="40000"/>
                <a:buBlip>
                  <a:blip r:embed="rId5"/>
                </a:buBlip>
                <a:defRPr sz="4800"/>
              </a:lvl1pPr>
            </a:lstStyle>
            <a:p>
              <a:r>
                <a:t>We identify the first pole as the b1.</a:t>
              </a:r>
            </a:p>
          </p:txBody>
        </p:sp>
        <p:grpSp>
          <p:nvGrpSpPr>
            <p:cNvPr id="387" name="Group"/>
            <p:cNvGrpSpPr/>
            <p:nvPr/>
          </p:nvGrpSpPr>
          <p:grpSpPr>
            <a:xfrm>
              <a:off x="505200" y="1387033"/>
              <a:ext cx="9928678" cy="1690779"/>
              <a:chOff x="0" y="0"/>
              <a:chExt cx="9928677" cy="1690777"/>
            </a:xfrm>
          </p:grpSpPr>
          <p:pic>
            <p:nvPicPr>
              <p:cNvPr id="384" name="Image" descr="Image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6908800" cy="609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Image" descr="Image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066" y="1081177"/>
                <a:ext cx="5461001" cy="609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6" name="PDG (2022)"/>
              <p:cNvSpPr txBox="1"/>
              <p:nvPr/>
            </p:nvSpPr>
            <p:spPr>
              <a:xfrm>
                <a:off x="7207829" y="754072"/>
                <a:ext cx="2720849" cy="6969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000"/>
                </a:lvl1pPr>
              </a:lstStyle>
              <a:p>
                <a:r>
                  <a:t>PDG (2022)</a:t>
                </a:r>
              </a:p>
            </p:txBody>
          </p:sp>
        </p:grpSp>
      </p:grpSp>
      <p:grpSp>
        <p:nvGrpSpPr>
          <p:cNvPr id="397" name="Group"/>
          <p:cNvGrpSpPr/>
          <p:nvPr/>
        </p:nvGrpSpPr>
        <p:grpSpPr>
          <a:xfrm>
            <a:off x="762198" y="3393035"/>
            <a:ext cx="18808354" cy="4762409"/>
            <a:chOff x="0" y="-38100"/>
            <a:chExt cx="18808352" cy="4762408"/>
          </a:xfrm>
        </p:grpSpPr>
        <p:grpSp>
          <p:nvGrpSpPr>
            <p:cNvPr id="391" name="Group"/>
            <p:cNvGrpSpPr/>
            <p:nvPr/>
          </p:nvGrpSpPr>
          <p:grpSpPr>
            <a:xfrm>
              <a:off x="-1" y="2835743"/>
              <a:ext cx="8649370" cy="808432"/>
              <a:chOff x="0" y="0"/>
              <a:chExt cx="8649368" cy="808431"/>
            </a:xfrm>
          </p:grpSpPr>
          <p:sp>
            <p:nvSpPr>
              <p:cNvPr id="389" name="The 1st pole:"/>
              <p:cNvSpPr txBox="1"/>
              <p:nvPr/>
            </p:nvSpPr>
            <p:spPr>
              <a:xfrm>
                <a:off x="0" y="0"/>
                <a:ext cx="3818230" cy="808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/>
                </a:lvl1pPr>
              </a:lstStyle>
              <a:p>
                <a:r>
                  <a:t>The 1st pole: </a:t>
                </a:r>
              </a:p>
            </p:txBody>
          </p:sp>
          <p:pic>
            <p:nvPicPr>
              <p:cNvPr id="390" name="Image" descr="Image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7368" y="99415"/>
                <a:ext cx="4572001" cy="609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94" name="Oval"/>
            <p:cNvGrpSpPr/>
            <p:nvPr/>
          </p:nvGrpSpPr>
          <p:grpSpPr>
            <a:xfrm>
              <a:off x="17116567" y="-38101"/>
              <a:ext cx="1691786" cy="4762410"/>
              <a:chOff x="0" y="0"/>
              <a:chExt cx="1691785" cy="4762408"/>
            </a:xfrm>
          </p:grpSpPr>
          <p:sp>
            <p:nvSpPr>
              <p:cNvPr id="393" name="Oval"/>
              <p:cNvSpPr/>
              <p:nvPr/>
            </p:nvSpPr>
            <p:spPr>
              <a:xfrm>
                <a:off x="38100" y="38099"/>
                <a:ext cx="1615586" cy="4686210"/>
              </a:xfrm>
              <a:prstGeom prst="ellipse">
                <a:avLst/>
              </a:prstGeom>
              <a:solidFill>
                <a:schemeClr val="accent6">
                  <a:satOff val="15236"/>
                  <a:lumOff val="17673"/>
                  <a:alpha val="36575"/>
                </a:scheme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392" name="Oval Oval" descr="Oval Oval"/>
              <p:cNvPicPr>
                <a:picLocks/>
              </p:cNvPicPr>
              <p:nvPr/>
            </p:nvPicPr>
            <p:blipFill>
              <a:blip r:embed="rId9">
                <a:alphaModFix amt="36575"/>
              </a:blip>
              <a:stretch>
                <a:fillRect/>
              </a:stretch>
            </p:blipFill>
            <p:spPr>
              <a:xfrm>
                <a:off x="0" y="-1"/>
                <a:ext cx="1691786" cy="4762410"/>
              </a:xfrm>
              <a:prstGeom prst="rect">
                <a:avLst/>
              </a:prstGeom>
              <a:effectLst/>
            </p:spPr>
          </p:pic>
        </p:grpSp>
        <p:pic>
          <p:nvPicPr>
            <p:cNvPr id="395" name="Line Line" descr="Line Lin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926639">
              <a:off x="8962088" y="2009102"/>
              <a:ext cx="8422937" cy="563574"/>
            </a:xfrm>
            <a:prstGeom prst="rect">
              <a:avLst/>
            </a:prstGeom>
            <a:effectLst/>
          </p:spPr>
        </p:pic>
      </p:grpSp>
      <p:grpSp>
        <p:nvGrpSpPr>
          <p:cNvPr id="406" name="Group"/>
          <p:cNvGrpSpPr/>
          <p:nvPr/>
        </p:nvGrpSpPr>
        <p:grpSpPr>
          <a:xfrm>
            <a:off x="762198" y="2997249"/>
            <a:ext cx="17136670" cy="5125212"/>
            <a:chOff x="0" y="-38100"/>
            <a:chExt cx="17136668" cy="5125211"/>
          </a:xfrm>
        </p:grpSpPr>
        <p:grpSp>
          <p:nvGrpSpPr>
            <p:cNvPr id="400" name="Group"/>
            <p:cNvGrpSpPr/>
            <p:nvPr/>
          </p:nvGrpSpPr>
          <p:grpSpPr>
            <a:xfrm>
              <a:off x="0" y="4278679"/>
              <a:ext cx="8649369" cy="808433"/>
              <a:chOff x="0" y="0"/>
              <a:chExt cx="8649368" cy="808431"/>
            </a:xfrm>
          </p:grpSpPr>
          <p:sp>
            <p:nvSpPr>
              <p:cNvPr id="398" name="The 2nd pole:"/>
              <p:cNvSpPr txBox="1"/>
              <p:nvPr/>
            </p:nvSpPr>
            <p:spPr>
              <a:xfrm>
                <a:off x="0" y="0"/>
                <a:ext cx="4021836" cy="808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/>
                </a:lvl1pPr>
              </a:lstStyle>
              <a:p>
                <a:r>
                  <a:t>The 2nd pole: </a:t>
                </a:r>
              </a:p>
            </p:txBody>
          </p:sp>
          <p:pic>
            <p:nvPicPr>
              <p:cNvPr id="399" name="Image" descr="Image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7368" y="99415"/>
                <a:ext cx="4572001" cy="609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03" name="Oval"/>
            <p:cNvGrpSpPr/>
            <p:nvPr/>
          </p:nvGrpSpPr>
          <p:grpSpPr>
            <a:xfrm>
              <a:off x="15790468" y="-38101"/>
              <a:ext cx="1346201" cy="4482263"/>
              <a:chOff x="0" y="0"/>
              <a:chExt cx="1346200" cy="4482261"/>
            </a:xfrm>
          </p:grpSpPr>
          <p:sp>
            <p:nvSpPr>
              <p:cNvPr id="402" name="Oval"/>
              <p:cNvSpPr/>
              <p:nvPr/>
            </p:nvSpPr>
            <p:spPr>
              <a:xfrm>
                <a:off x="38100" y="38100"/>
                <a:ext cx="1270000" cy="4406062"/>
              </a:xfrm>
              <a:prstGeom prst="ellipse">
                <a:avLst/>
              </a:prstGeom>
              <a:solidFill>
                <a:schemeClr val="accent1">
                  <a:lumOff val="13575"/>
                  <a:alpha val="41477"/>
                </a:scheme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401" name="Oval Oval" descr="Oval Oval"/>
              <p:cNvPicPr>
                <a:picLocks/>
              </p:cNvPicPr>
              <p:nvPr/>
            </p:nvPicPr>
            <p:blipFill>
              <a:blip r:embed="rId12">
                <a:alphaModFix amt="41477"/>
              </a:blip>
              <a:stretch>
                <a:fillRect/>
              </a:stretch>
            </p:blipFill>
            <p:spPr>
              <a:xfrm>
                <a:off x="0" y="-1"/>
                <a:ext cx="1346200" cy="4482263"/>
              </a:xfrm>
              <a:prstGeom prst="rect">
                <a:avLst/>
              </a:prstGeom>
              <a:effectLst/>
            </p:spPr>
          </p:pic>
        </p:grpSp>
        <p:pic>
          <p:nvPicPr>
            <p:cNvPr id="404" name="Line Line" descr="Line Lin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9824645">
              <a:off x="8901923" y="3270659"/>
              <a:ext cx="7129386" cy="563575"/>
            </a:xfrm>
            <a:prstGeom prst="rect">
              <a:avLst/>
            </a:prstGeom>
            <a:effectLst/>
          </p:spPr>
        </p:pic>
      </p:grpSp>
      <p:sp>
        <p:nvSpPr>
          <p:cNvPr id="407" name="S. Clymton &amp; HChK  2305.14812 [hep-ph]"/>
          <p:cNvSpPr txBox="1"/>
          <p:nvPr/>
        </p:nvSpPr>
        <p:spPr>
          <a:xfrm>
            <a:off x="398035" y="12842426"/>
            <a:ext cx="86028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600">
                <a:solidFill>
                  <a:srgbClr val="0050B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S. Clymton &amp; HChK 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</a:t>
            </a:r>
            <a:r>
              <a:rPr u="sng">
                <a:hlinkClick r:id="rId14"/>
              </a:rPr>
              <a:t>2305.14812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[hep-ph]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3" animBg="1" advAuto="0"/>
      <p:bldP spid="397" grpId="1" animBg="1" advAuto="0"/>
      <p:bldP spid="406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409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10" name="Two-pole structure of the b1 meson"/>
            <p:cNvSpPr txBox="1"/>
            <p:nvPr/>
          </p:nvSpPr>
          <p:spPr>
            <a:xfrm>
              <a:off x="201987" y="425146"/>
              <a:ext cx="15193519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Two-pole structure of the b1 meson</a:t>
              </a:r>
            </a:p>
          </p:txBody>
        </p:sp>
        <p:pic>
          <p:nvPicPr>
            <p:cNvPr id="411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3" name="b1_tp2.jpg" descr="b1_t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9" y="2478515"/>
            <a:ext cx="14185696" cy="10756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b1_coups.jpg" descr="b1_cou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1941" y="3162674"/>
            <a:ext cx="7677047" cy="3999300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1st pole"/>
          <p:cNvSpPr txBox="1"/>
          <p:nvPr/>
        </p:nvSpPr>
        <p:spPr>
          <a:xfrm>
            <a:off x="4767561" y="8556512"/>
            <a:ext cx="2021206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1st pole</a:t>
            </a:r>
          </a:p>
        </p:txBody>
      </p:sp>
      <p:sp>
        <p:nvSpPr>
          <p:cNvPr id="416" name="2nd pole"/>
          <p:cNvSpPr txBox="1"/>
          <p:nvPr/>
        </p:nvSpPr>
        <p:spPr>
          <a:xfrm>
            <a:off x="9576506" y="5219414"/>
            <a:ext cx="2199361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2nd pole</a:t>
            </a:r>
          </a:p>
        </p:txBody>
      </p:sp>
      <p:sp>
        <p:nvSpPr>
          <p:cNvPr id="417" name="For the 1st pole"/>
          <p:cNvSpPr txBox="1"/>
          <p:nvPr/>
        </p:nvSpPr>
        <p:spPr>
          <a:xfrm>
            <a:off x="15368044" y="2323645"/>
            <a:ext cx="3858769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For the 1st pole</a:t>
            </a:r>
          </a:p>
        </p:txBody>
      </p:sp>
      <p:sp>
        <p:nvSpPr>
          <p:cNvPr id="418" name="For the 2nd pole"/>
          <p:cNvSpPr txBox="1"/>
          <p:nvPr/>
        </p:nvSpPr>
        <p:spPr>
          <a:xfrm>
            <a:off x="15278966" y="7793539"/>
            <a:ext cx="4036925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For the 2nd pole</a:t>
            </a:r>
          </a:p>
        </p:txBody>
      </p:sp>
      <p:pic>
        <p:nvPicPr>
          <p:cNvPr id="419" name="b1_coups2.jpg" descr="b1_coup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2282" y="8813163"/>
            <a:ext cx="7476366" cy="3907852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. Clymton &amp; HChK  2305.14812 [hep-ph]"/>
          <p:cNvSpPr txBox="1"/>
          <p:nvPr/>
        </p:nvSpPr>
        <p:spPr>
          <a:xfrm>
            <a:off x="15364020" y="13018974"/>
            <a:ext cx="86028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600">
                <a:solidFill>
                  <a:srgbClr val="0050B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S. Clymton &amp; HChK 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</a:t>
            </a:r>
            <a:r>
              <a:rPr u="sng">
                <a:hlinkClick r:id="rId6"/>
              </a:rPr>
              <a:t>2305.14812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[hep-ph]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422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3" name="Two-pole structure of the b1 meson: Toy model"/>
            <p:cNvSpPr txBox="1"/>
            <p:nvPr/>
          </p:nvSpPr>
          <p:spPr>
            <a:xfrm>
              <a:off x="201987" y="425146"/>
              <a:ext cx="2001545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Two-pole structure of the b1 meson: Toy model</a:t>
              </a:r>
            </a:p>
          </p:txBody>
        </p:sp>
        <p:pic>
          <p:nvPicPr>
            <p:cNvPr id="424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6" name="toy1.jpg" descr="to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93" y="2507683"/>
            <a:ext cx="13258238" cy="1023175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A Toy model to understand  the two-pole structure"/>
          <p:cNvSpPr txBox="1"/>
          <p:nvPr/>
        </p:nvSpPr>
        <p:spPr>
          <a:xfrm>
            <a:off x="14808032" y="2359641"/>
            <a:ext cx="7623963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A Toy model to understand </a:t>
            </a:r>
            <a:br/>
            <a:r>
              <a:t>the two-pole structure</a:t>
            </a:r>
          </a:p>
        </p:txBody>
      </p:sp>
      <p:pic>
        <p:nvPicPr>
          <p:cNvPr id="42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466" y="4344934"/>
            <a:ext cx="6342999" cy="1633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9200" y="6606530"/>
            <a:ext cx="8779916" cy="680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Line Line" descr="Line 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05049">
            <a:off x="11543080" y="6066861"/>
            <a:ext cx="7930681" cy="352235"/>
          </a:xfrm>
          <a:prstGeom prst="rect">
            <a:avLst/>
          </a:prstGeom>
        </p:spPr>
      </p:pic>
      <p:pic>
        <p:nvPicPr>
          <p:cNvPr id="432" name="Rectangle Rectangle" descr="Rectangle Rectangle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9475499" y="6184900"/>
            <a:ext cx="4141117" cy="1346200"/>
          </a:xfrm>
          <a:prstGeom prst="rect">
            <a:avLst/>
          </a:prstGeom>
        </p:spPr>
      </p:pic>
      <p:sp>
        <p:nvSpPr>
          <p:cNvPr id="434" name="The pole of the T matrix"/>
          <p:cNvSpPr txBox="1"/>
          <p:nvPr/>
        </p:nvSpPr>
        <p:spPr>
          <a:xfrm>
            <a:off x="13896119" y="8010501"/>
            <a:ext cx="6583986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The pole of the T matrix</a:t>
            </a:r>
          </a:p>
        </p:txBody>
      </p:sp>
      <p:pic>
        <p:nvPicPr>
          <p:cNvPr id="43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6722" y="9027702"/>
            <a:ext cx="5102779" cy="1933931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. Clymton &amp; HChK  2305.14812 [hep-ph]"/>
          <p:cNvSpPr txBox="1"/>
          <p:nvPr/>
        </p:nvSpPr>
        <p:spPr>
          <a:xfrm>
            <a:off x="15364020" y="13018974"/>
            <a:ext cx="86028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600">
                <a:solidFill>
                  <a:srgbClr val="0050B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S. Clymton &amp; HChK 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</a:t>
            </a:r>
            <a:r>
              <a:rPr u="sng">
                <a:hlinkClick r:id="rId9"/>
              </a:rPr>
              <a:t>2305.14812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[hep-ph]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re axial-vector mesons ordinary       states?"/>
          <p:cNvSpPr txBox="1"/>
          <p:nvPr/>
        </p:nvSpPr>
        <p:spPr>
          <a:xfrm>
            <a:off x="635986" y="2913353"/>
            <a:ext cx="1286164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>
              <a:lnSpc>
                <a:spcPct val="150000"/>
              </a:lnSpc>
              <a:buSzPct val="40000"/>
              <a:buBlip>
                <a:blip r:embed="rId2"/>
              </a:buBlip>
              <a:defRPr sz="4800">
                <a:solidFill>
                  <a:srgbClr val="0F1596"/>
                </a:solidFill>
              </a:defRPr>
            </a:lvl1pPr>
          </a:lstStyle>
          <a:p>
            <a:r>
              <a:t>Are axial-vector mesons ordinary       states?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757" y="2960436"/>
            <a:ext cx="833311" cy="7142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167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8" name="Motivation"/>
            <p:cNvSpPr txBox="1"/>
            <p:nvPr/>
          </p:nvSpPr>
          <p:spPr>
            <a:xfrm>
              <a:off x="201987" y="350788"/>
              <a:ext cx="5230877" cy="1304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8000" b="1">
                  <a:solidFill>
                    <a:srgbClr val="F6F2AF"/>
                  </a:solidFill>
                </a:defRPr>
              </a:lvl1pPr>
            </a:lstStyle>
            <a:p>
              <a:r>
                <a:t>Motivation</a:t>
              </a:r>
            </a:p>
          </p:txBody>
        </p:sp>
        <p:pic>
          <p:nvPicPr>
            <p:cNvPr id="169" name="Emblem_tran.png" descr="Emblem_tra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025" y="4283635"/>
            <a:ext cx="7721601" cy="147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from the quark model"/>
          <p:cNvSpPr txBox="1"/>
          <p:nvPr/>
        </p:nvSpPr>
        <p:spPr>
          <a:xfrm>
            <a:off x="9209684" y="4616019"/>
            <a:ext cx="5964632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from the quark model</a:t>
            </a:r>
          </a:p>
        </p:txBody>
      </p:sp>
      <p:grpSp>
        <p:nvGrpSpPr>
          <p:cNvPr id="175" name="Group"/>
          <p:cNvGrpSpPr/>
          <p:nvPr/>
        </p:nvGrpSpPr>
        <p:grpSpPr>
          <a:xfrm>
            <a:off x="744239" y="6491433"/>
            <a:ext cx="12629194" cy="2087209"/>
            <a:chOff x="0" y="19640"/>
            <a:chExt cx="12629192" cy="2087208"/>
          </a:xfrm>
        </p:grpSpPr>
        <p:sp>
          <p:nvSpPr>
            <p:cNvPr id="173" name="The low-lying pseudoscalar mesons are        states,  but their scalar partners are preferably tetraquark states."/>
            <p:cNvSpPr/>
            <p:nvPr/>
          </p:nvSpPr>
          <p:spPr>
            <a:xfrm>
              <a:off x="0" y="836848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609600" indent="-609600">
                <a:lnSpc>
                  <a:spcPct val="120000"/>
                </a:lnSpc>
                <a:buSzPct val="40000"/>
                <a:buBlip>
                  <a:blip r:embed="rId2"/>
                </a:buBlip>
                <a:defRPr sz="4800">
                  <a:solidFill>
                    <a:srgbClr val="0F1596"/>
                  </a:solidFill>
                </a:defRPr>
              </a:pPr>
              <a:r>
                <a:t>The low-lying pseudoscalar mesons are        states, </a:t>
              </a:r>
              <a:br/>
              <a:r>
                <a:t>but their scalar partners are preferably tetraquark states.</a:t>
              </a:r>
            </a:p>
          </p:txBody>
        </p:sp>
        <p:pic>
          <p:nvPicPr>
            <p:cNvPr id="17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5882" y="19640"/>
              <a:ext cx="833311" cy="714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" name="R. L. Jaffe, PD15 (1977)…"/>
          <p:cNvSpPr txBox="1"/>
          <p:nvPr/>
        </p:nvSpPr>
        <p:spPr>
          <a:xfrm>
            <a:off x="16798875" y="6329471"/>
            <a:ext cx="667806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3600">
                <a:solidFill>
                  <a:srgbClr val="43434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R. L. Jaffe, PD15 (1977)</a:t>
            </a:r>
          </a:p>
          <a:p>
            <a:pPr>
              <a:lnSpc>
                <a:spcPct val="120000"/>
              </a:lnSpc>
              <a:defRPr sz="3600">
                <a:solidFill>
                  <a:srgbClr val="43434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Close and Tornqvist, JPG 28 (2002)</a:t>
            </a:r>
          </a:p>
          <a:p>
            <a:pPr>
              <a:lnSpc>
                <a:spcPct val="120000"/>
              </a:lnSpc>
              <a:defRPr sz="3600">
                <a:solidFill>
                  <a:srgbClr val="43434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L.Maiani et al., PRL 93 (2004)</a:t>
            </a:r>
          </a:p>
        </p:txBody>
      </p:sp>
      <p:sp>
        <p:nvSpPr>
          <p:cNvPr id="177" name="Dynamical generation of the axial-vector mesons:"/>
          <p:cNvSpPr txBox="1"/>
          <p:nvPr/>
        </p:nvSpPr>
        <p:spPr>
          <a:xfrm>
            <a:off x="762198" y="8910181"/>
            <a:ext cx="1419362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>
              <a:buSzPct val="40000"/>
              <a:buBlip>
                <a:blip r:embed="rId2"/>
              </a:buBlip>
              <a:defRPr sz="4800"/>
            </a:lvl1pPr>
          </a:lstStyle>
          <a:p>
            <a:r>
              <a:t>Dynamical generation of the axial-vector mesons: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654" y="10483303"/>
            <a:ext cx="8450362" cy="62732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Constructing pseudoscalar and vector meson interactions"/>
          <p:cNvSpPr txBox="1"/>
          <p:nvPr/>
        </p:nvSpPr>
        <p:spPr>
          <a:xfrm>
            <a:off x="762198" y="11689381"/>
            <a:ext cx="16497301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>
              <a:buSzPct val="40000"/>
              <a:buBlip>
                <a:blip r:embed="rId2"/>
              </a:buBlip>
              <a:defRPr sz="4800"/>
            </a:lvl1pPr>
          </a:lstStyle>
          <a:p>
            <a:r>
              <a:t>Constructing pseudoscalar and vector meson interactions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438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9" name="Two-pole structure of the b1 meson: Toy model"/>
            <p:cNvSpPr txBox="1"/>
            <p:nvPr/>
          </p:nvSpPr>
          <p:spPr>
            <a:xfrm>
              <a:off x="201987" y="425146"/>
              <a:ext cx="2001545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Two-pole structure of the b1 meson: Toy model</a:t>
              </a:r>
            </a:p>
          </p:txBody>
        </p:sp>
        <p:pic>
          <p:nvPicPr>
            <p:cNvPr id="440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2" name="b1_tp3.jpg" descr="b1_t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8" y="2437985"/>
            <a:ext cx="13156775" cy="10345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228" y="12458234"/>
            <a:ext cx="6107158" cy="66339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A Toy model to understand  the two-pole structure"/>
          <p:cNvSpPr txBox="1"/>
          <p:nvPr/>
        </p:nvSpPr>
        <p:spPr>
          <a:xfrm>
            <a:off x="14808032" y="2359641"/>
            <a:ext cx="7623963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A Toy model to understand </a:t>
            </a:r>
            <a:br/>
            <a:r>
              <a:t>the two-pole structure</a:t>
            </a:r>
          </a:p>
        </p:txBody>
      </p:sp>
      <p:pic>
        <p:nvPicPr>
          <p:cNvPr id="44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0466" y="4344934"/>
            <a:ext cx="6342999" cy="1633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9200" y="6606530"/>
            <a:ext cx="8779916" cy="680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Line Line" descr="Line Line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1220842">
            <a:off x="11926152" y="7598911"/>
            <a:ext cx="4579546" cy="352234"/>
          </a:xfrm>
          <a:prstGeom prst="rect">
            <a:avLst/>
          </a:prstGeom>
        </p:spPr>
      </p:pic>
      <p:pic>
        <p:nvPicPr>
          <p:cNvPr id="449" name="Rectangle Rectangle" descr="Rectangle Rectangl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6535648" y="6184900"/>
            <a:ext cx="7080969" cy="1346200"/>
          </a:xfrm>
          <a:prstGeom prst="rect">
            <a:avLst/>
          </a:prstGeom>
        </p:spPr>
      </p:pic>
      <p:sp>
        <p:nvSpPr>
          <p:cNvPr id="451" name="The pole of the T matrix"/>
          <p:cNvSpPr txBox="1"/>
          <p:nvPr/>
        </p:nvSpPr>
        <p:spPr>
          <a:xfrm>
            <a:off x="13896119" y="8010501"/>
            <a:ext cx="6583986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The pole of the T matrix</a:t>
            </a:r>
          </a:p>
        </p:txBody>
      </p:sp>
      <p:pic>
        <p:nvPicPr>
          <p:cNvPr id="452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58201" y="9027702"/>
            <a:ext cx="4459822" cy="1690253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The first pole of the T matrix"/>
          <p:cNvSpPr txBox="1"/>
          <p:nvPr/>
        </p:nvSpPr>
        <p:spPr>
          <a:xfrm>
            <a:off x="14353562" y="11305717"/>
            <a:ext cx="776904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The first pole of the T matrix</a:t>
            </a:r>
          </a:p>
        </p:txBody>
      </p:sp>
      <p:pic>
        <p:nvPicPr>
          <p:cNvPr id="454" name="Rectangle Rectangle" descr="Rectangle Rectangl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4144035" y="11036833"/>
            <a:ext cx="8354952" cy="2470912"/>
          </a:xfrm>
          <a:prstGeom prst="rect">
            <a:avLst/>
          </a:prstGeom>
        </p:spPr>
      </p:pic>
      <p:pic>
        <p:nvPicPr>
          <p:cNvPr id="456" name="Line Line" descr="Line 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1187018">
            <a:off x="9017557" y="10810760"/>
            <a:ext cx="5281652" cy="352235"/>
          </a:xfrm>
          <a:prstGeom prst="rect">
            <a:avLst/>
          </a:prstGeom>
        </p:spPr>
      </p:pic>
      <p:sp>
        <p:nvSpPr>
          <p:cNvPr id="458" name="S. Clymton &amp; HChK  2305.14812 [hep-ph]"/>
          <p:cNvSpPr txBox="1"/>
          <p:nvPr/>
        </p:nvSpPr>
        <p:spPr>
          <a:xfrm>
            <a:off x="425099" y="12883658"/>
            <a:ext cx="86028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600">
                <a:solidFill>
                  <a:srgbClr val="0050B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S. Clymton &amp; HChK 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</a:t>
            </a:r>
            <a:r>
              <a:rPr u="sng">
                <a:hlinkClick r:id="rId12"/>
              </a:rPr>
              <a:t>2305.14812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[hep-ph]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460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61" name="Two-pole structure of the b1 meson: Toy model"/>
            <p:cNvSpPr txBox="1"/>
            <p:nvPr/>
          </p:nvSpPr>
          <p:spPr>
            <a:xfrm>
              <a:off x="201987" y="425146"/>
              <a:ext cx="2001545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Two-pole structure of the b1 meson: Toy model</a:t>
              </a:r>
            </a:p>
          </p:txBody>
        </p:sp>
        <p:pic>
          <p:nvPicPr>
            <p:cNvPr id="462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4" name="A Toy model to understand  the two-pole structure"/>
          <p:cNvSpPr txBox="1"/>
          <p:nvPr/>
        </p:nvSpPr>
        <p:spPr>
          <a:xfrm>
            <a:off x="14808032" y="2359641"/>
            <a:ext cx="7623963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A Toy model to understand </a:t>
            </a:r>
            <a:br/>
            <a:r>
              <a:t>the two-pole structure</a:t>
            </a:r>
          </a:p>
        </p:txBody>
      </p:sp>
      <p:pic>
        <p:nvPicPr>
          <p:cNvPr id="46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466" y="4344934"/>
            <a:ext cx="6342999" cy="1633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9200" y="6606530"/>
            <a:ext cx="8779916" cy="680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Rectangle Rectangle" descr="Rectangle Rectangl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648" y="6184900"/>
            <a:ext cx="7080969" cy="1346200"/>
          </a:xfrm>
          <a:prstGeom prst="rect">
            <a:avLst/>
          </a:prstGeom>
        </p:spPr>
      </p:pic>
      <p:sp>
        <p:nvSpPr>
          <p:cNvPr id="469" name="The pole of the T matrix"/>
          <p:cNvSpPr txBox="1"/>
          <p:nvPr/>
        </p:nvSpPr>
        <p:spPr>
          <a:xfrm>
            <a:off x="13896119" y="8010501"/>
            <a:ext cx="6583986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The pole of the T matrix</a:t>
            </a:r>
          </a:p>
        </p:txBody>
      </p:sp>
      <p:pic>
        <p:nvPicPr>
          <p:cNvPr id="47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8201" y="9027702"/>
            <a:ext cx="4459822" cy="1690253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The second pole of the T matrix"/>
          <p:cNvSpPr txBox="1"/>
          <p:nvPr/>
        </p:nvSpPr>
        <p:spPr>
          <a:xfrm>
            <a:off x="14353562" y="11305717"/>
            <a:ext cx="876330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The second pole of the T matrix</a:t>
            </a:r>
          </a:p>
        </p:txBody>
      </p:sp>
      <p:pic>
        <p:nvPicPr>
          <p:cNvPr id="472" name="Rectangle Rectangle" descr="Rectangle Rectangle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4144035" y="11036833"/>
            <a:ext cx="9182360" cy="2470912"/>
          </a:xfrm>
          <a:prstGeom prst="rect">
            <a:avLst/>
          </a:prstGeom>
        </p:spPr>
      </p:pic>
      <p:pic>
        <p:nvPicPr>
          <p:cNvPr id="474" name="toy3.jpg" descr="toy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69" y="2503513"/>
            <a:ext cx="13173577" cy="10268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Line Line" descr="Line 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220842">
            <a:off x="11926152" y="7598911"/>
            <a:ext cx="4579546" cy="352234"/>
          </a:xfrm>
          <a:prstGeom prst="rect">
            <a:avLst/>
          </a:prstGeom>
        </p:spPr>
      </p:pic>
      <p:pic>
        <p:nvPicPr>
          <p:cNvPr id="477" name="Line Line" descr="Line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843312">
            <a:off x="9208605" y="11092491"/>
            <a:ext cx="5010826" cy="352234"/>
          </a:xfrm>
          <a:prstGeom prst="rect">
            <a:avLst/>
          </a:prstGeom>
        </p:spPr>
      </p:pic>
      <p:pic>
        <p:nvPicPr>
          <p:cNvPr id="479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75202" y="12214556"/>
            <a:ext cx="6113527" cy="668361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. Clymton &amp; HChK  2305.14812 [hep-ph]"/>
          <p:cNvSpPr txBox="1"/>
          <p:nvPr/>
        </p:nvSpPr>
        <p:spPr>
          <a:xfrm>
            <a:off x="425099" y="12883658"/>
            <a:ext cx="86028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600">
                <a:solidFill>
                  <a:srgbClr val="0050B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S. Clymton &amp; HChK 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</a:t>
            </a:r>
            <a:r>
              <a:rPr u="sng">
                <a:hlinkClick r:id="rId12"/>
              </a:rPr>
              <a:t>2305.14812</a:t>
            </a:r>
            <a:r>
              <a:rPr>
                <a:solidFill>
                  <a:srgbClr val="000000">
                    <a:alpha val="80000"/>
                  </a:srgbClr>
                </a:solidFill>
              </a:rPr>
              <a:t> [hep-ph]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482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83" name="Two-pole structures in general"/>
            <p:cNvSpPr txBox="1"/>
            <p:nvPr/>
          </p:nvSpPr>
          <p:spPr>
            <a:xfrm>
              <a:off x="201987" y="425146"/>
              <a:ext cx="1301902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Two-pole structures in general</a:t>
              </a:r>
            </a:p>
          </p:txBody>
        </p:sp>
        <p:pic>
          <p:nvPicPr>
            <p:cNvPr id="484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6" name="two_pole.jpg" descr="two_p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78" y="3279199"/>
            <a:ext cx="23624476" cy="715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h1 meson"/>
          <p:cNvSpPr txBox="1"/>
          <p:nvPr/>
        </p:nvSpPr>
        <p:spPr>
          <a:xfrm>
            <a:off x="8819388" y="5902203"/>
            <a:ext cx="6774181" cy="1911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0" b="1">
                <a:solidFill>
                  <a:srgbClr val="FEF252"/>
                </a:solidFill>
              </a:defRPr>
            </a:pPr>
            <a:r>
              <a:t>h</a:t>
            </a:r>
            <a:r>
              <a:rPr sz="6000"/>
              <a:t>1</a:t>
            </a:r>
            <a:r>
              <a:t> meson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490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1" name="b1 meson"/>
            <p:cNvSpPr txBox="1"/>
            <p:nvPr/>
          </p:nvSpPr>
          <p:spPr>
            <a:xfrm>
              <a:off x="201987" y="425146"/>
              <a:ext cx="426237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b1 meson</a:t>
              </a:r>
            </a:p>
          </p:txBody>
        </p:sp>
        <p:pic>
          <p:nvPicPr>
            <p:cNvPr id="492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868" y="3244660"/>
            <a:ext cx="6397838" cy="721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pirho.jpg" descr="pir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8519" y="4123187"/>
            <a:ext cx="8496301" cy="4089401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J.A.Dankowych et al. PRL 46 (1981)"/>
          <p:cNvSpPr txBox="1"/>
          <p:nvPr/>
        </p:nvSpPr>
        <p:spPr>
          <a:xfrm>
            <a:off x="13473917" y="9954670"/>
            <a:ext cx="70180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rgbClr val="0000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J.A.Dankowych et al. PRL 46 (1981) </a:t>
            </a:r>
          </a:p>
        </p:txBody>
      </p:sp>
      <p:sp>
        <p:nvSpPr>
          <p:cNvPr id="497" name="Experimental data from the charge-exchange reaction:"/>
          <p:cNvSpPr txBox="1"/>
          <p:nvPr/>
        </p:nvSpPr>
        <p:spPr>
          <a:xfrm>
            <a:off x="13400743" y="8369448"/>
            <a:ext cx="10356089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Experimental data from the charge-exchange</a:t>
            </a:r>
            <a:br/>
            <a:r>
              <a:t>reaction:</a:t>
            </a:r>
          </a:p>
        </p:txBody>
      </p:sp>
      <p:pic>
        <p:nvPicPr>
          <p:cNvPr id="49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8499" y="9142624"/>
            <a:ext cx="26289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Janssen et al. PRC 54 (1996): h1 as a pole diagram in the s-channel. No coupled channel"/>
          <p:cNvSpPr txBox="1"/>
          <p:nvPr/>
        </p:nvSpPr>
        <p:spPr>
          <a:xfrm>
            <a:off x="220933" y="12466238"/>
            <a:ext cx="18416474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Janssen et al. PRC 54 (1996): h1 as a pole diagram in the s-channel. No coupled channel </a:t>
            </a:r>
          </a:p>
        </p:txBody>
      </p:sp>
      <p:sp>
        <p:nvSpPr>
          <p:cNvPr id="500" name="with PWA"/>
          <p:cNvSpPr txBox="1"/>
          <p:nvPr/>
        </p:nvSpPr>
        <p:spPr>
          <a:xfrm>
            <a:off x="18488635" y="9091875"/>
            <a:ext cx="2092606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with PWA</a:t>
            </a:r>
          </a:p>
        </p:txBody>
      </p:sp>
      <p:pic>
        <p:nvPicPr>
          <p:cNvPr id="501" name="h1.jpg" descr="h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285" y="2334741"/>
            <a:ext cx="13054836" cy="9845914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We have explicitly included h1(1595)."/>
          <p:cNvSpPr txBox="1"/>
          <p:nvPr/>
        </p:nvSpPr>
        <p:spPr>
          <a:xfrm>
            <a:off x="13693237" y="11281725"/>
            <a:ext cx="8906866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106044"/>
                    <a:satOff val="10158"/>
                    <a:lumOff val="16042"/>
                  </a:schemeClr>
                </a:solidFill>
              </a:defRPr>
            </a:lvl1pPr>
          </a:lstStyle>
          <a:p>
            <a:r>
              <a:t>We have explicitly included h1(1595).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504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5" name="b1 meson"/>
            <p:cNvSpPr txBox="1"/>
            <p:nvPr/>
          </p:nvSpPr>
          <p:spPr>
            <a:xfrm>
              <a:off x="201987" y="425146"/>
              <a:ext cx="426237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b1 meson</a:t>
              </a:r>
            </a:p>
          </p:txBody>
        </p:sp>
        <p:pic>
          <p:nvPicPr>
            <p:cNvPr id="506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8" name="h1table.jpg" descr="h1t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05" y="3681068"/>
            <a:ext cx="17107868" cy="5381938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We have found four different h1 states."/>
          <p:cNvSpPr txBox="1"/>
          <p:nvPr/>
        </p:nvSpPr>
        <p:spPr>
          <a:xfrm>
            <a:off x="843388" y="2640401"/>
            <a:ext cx="1126022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>
              <a:buSzPct val="40000"/>
              <a:buBlip>
                <a:blip r:embed="rId4"/>
              </a:buBlip>
              <a:defRPr sz="4800"/>
            </a:lvl1pPr>
          </a:lstStyle>
          <a:p>
            <a:r>
              <a:t>We have found four different h1 states.</a:t>
            </a:r>
          </a:p>
        </p:txBody>
      </p:sp>
      <p:grpSp>
        <p:nvGrpSpPr>
          <p:cNvPr id="514" name="Group"/>
          <p:cNvGrpSpPr/>
          <p:nvPr/>
        </p:nvGrpSpPr>
        <p:grpSpPr>
          <a:xfrm>
            <a:off x="751773" y="10606541"/>
            <a:ext cx="22518857" cy="2471198"/>
            <a:chOff x="0" y="0"/>
            <a:chExt cx="22518855" cy="2471197"/>
          </a:xfrm>
        </p:grpSpPr>
        <p:pic>
          <p:nvPicPr>
            <p:cNvPr id="510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115" y="0"/>
              <a:ext cx="13549070" cy="562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45738"/>
              <a:ext cx="13423510" cy="678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2" name="(It was formerly known as h1(1380).)"/>
            <p:cNvSpPr txBox="1"/>
            <p:nvPr/>
          </p:nvSpPr>
          <p:spPr>
            <a:xfrm>
              <a:off x="13839752" y="824042"/>
              <a:ext cx="8679104" cy="721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>
                  <a:solidFill>
                    <a:srgbClr val="434343"/>
                  </a:solidFill>
                </a:defRPr>
              </a:lvl1pPr>
            </a:lstStyle>
            <a:p>
              <a:r>
                <a:t>(It was formerly known as h1(1380).)</a:t>
              </a:r>
            </a:p>
          </p:txBody>
        </p:sp>
        <p:pic>
          <p:nvPicPr>
            <p:cNvPr id="513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807736"/>
              <a:ext cx="13423510" cy="663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5" name="Experimentally, three h1 were known."/>
          <p:cNvSpPr txBox="1"/>
          <p:nvPr/>
        </p:nvSpPr>
        <p:spPr>
          <a:xfrm>
            <a:off x="653945" y="9430557"/>
            <a:ext cx="1086276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600" indent="-609600">
              <a:buSzPct val="40000"/>
              <a:buBlip>
                <a:blip r:embed="rId4"/>
              </a:buBlip>
              <a:defRPr sz="4800"/>
            </a:lvl1pPr>
          </a:lstStyle>
          <a:p>
            <a:r>
              <a:t>Experimentally, three h1 were known.</a:t>
            </a:r>
          </a:p>
        </p:txBody>
      </p:sp>
      <p:pic>
        <p:nvPicPr>
          <p:cNvPr id="516" name="Rectangle Rectangle" descr="Rectangle Rectangl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89503" y="5379178"/>
            <a:ext cx="17441472" cy="2471199"/>
          </a:xfrm>
          <a:prstGeom prst="rect">
            <a:avLst/>
          </a:prstGeom>
        </p:spPr>
      </p:pic>
      <p:pic>
        <p:nvPicPr>
          <p:cNvPr id="518" name="Line Line" descr="Line 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7799240" y="6332990"/>
            <a:ext cx="1762694" cy="563574"/>
          </a:xfrm>
          <a:prstGeom prst="rect">
            <a:avLst/>
          </a:prstGeom>
        </p:spPr>
      </p:pic>
      <p:sp>
        <p:nvSpPr>
          <p:cNvPr id="520" name="Two-pole  Structure?"/>
          <p:cNvSpPr txBox="1"/>
          <p:nvPr/>
        </p:nvSpPr>
        <p:spPr>
          <a:xfrm>
            <a:off x="19733545" y="5848611"/>
            <a:ext cx="2959914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solidFill>
                  <a:schemeClr val="accent1"/>
                </a:solidFill>
              </a:defRPr>
            </a:pPr>
            <a:r>
              <a:t>Two-pole </a:t>
            </a:r>
            <a:br/>
            <a:r>
              <a:t>Structure?</a:t>
            </a:r>
          </a:p>
        </p:txBody>
      </p:sp>
      <p:sp>
        <p:nvSpPr>
          <p:cNvPr id="521" name="S. Clymton &amp; HChK, in preparation"/>
          <p:cNvSpPr txBox="1"/>
          <p:nvPr/>
        </p:nvSpPr>
        <p:spPr>
          <a:xfrm>
            <a:off x="16365360" y="2274858"/>
            <a:ext cx="71785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0050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S. Clymton &amp; HChK, in preparation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ummary &amp; Conclusion"/>
          <p:cNvSpPr txBox="1"/>
          <p:nvPr/>
        </p:nvSpPr>
        <p:spPr>
          <a:xfrm>
            <a:off x="3641597" y="5902203"/>
            <a:ext cx="17100805" cy="1911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 b="1">
                <a:solidFill>
                  <a:srgbClr val="FEF252"/>
                </a:solidFill>
              </a:defRPr>
            </a:lvl1pPr>
          </a:lstStyle>
          <a:p>
            <a:r>
              <a:t>Summary &amp; Conclusion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525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6" name="Summary &amp; Conclusion"/>
            <p:cNvSpPr txBox="1"/>
            <p:nvPr/>
          </p:nvSpPr>
          <p:spPr>
            <a:xfrm>
              <a:off x="201987" y="425146"/>
              <a:ext cx="10023095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Summary &amp; Conclusion</a:t>
              </a:r>
            </a:p>
          </p:txBody>
        </p:sp>
        <p:pic>
          <p:nvPicPr>
            <p:cNvPr id="527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1" name="Group"/>
          <p:cNvGrpSpPr/>
          <p:nvPr/>
        </p:nvGrpSpPr>
        <p:grpSpPr>
          <a:xfrm>
            <a:off x="762198" y="2671857"/>
            <a:ext cx="15943642" cy="6495641"/>
            <a:chOff x="0" y="0"/>
            <a:chExt cx="15943640" cy="6495639"/>
          </a:xfrm>
        </p:grpSpPr>
        <p:sp>
          <p:nvSpPr>
            <p:cNvPr id="529" name="Three main results"/>
            <p:cNvSpPr txBox="1"/>
            <p:nvPr/>
          </p:nvSpPr>
          <p:spPr>
            <a:xfrm>
              <a:off x="0" y="0"/>
              <a:ext cx="5729631" cy="907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u="sng"/>
              </a:lvl1pPr>
            </a:lstStyle>
            <a:p>
              <a:r>
                <a:t>Three main results</a:t>
              </a:r>
            </a:p>
          </p:txBody>
        </p:sp>
        <p:sp>
          <p:nvSpPr>
            <p:cNvPr id="530" name="a1(1260) meson: Kaon and vector kaon molecular state…"/>
            <p:cNvSpPr txBox="1"/>
            <p:nvPr/>
          </p:nvSpPr>
          <p:spPr>
            <a:xfrm>
              <a:off x="189442" y="1377946"/>
              <a:ext cx="15754199" cy="5117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609600" indent="-609600">
                <a:lnSpc>
                  <a:spcPct val="150000"/>
                </a:lnSpc>
                <a:buSzPct val="40000"/>
                <a:buBlip>
                  <a:blip r:embed="rId3"/>
                </a:buBlip>
                <a:defRPr sz="4800"/>
              </a:pPr>
              <a:r>
                <a:t>a1(1260) meson: Kaon and vector kaon molecular state</a:t>
              </a:r>
            </a:p>
            <a:p>
              <a:pPr marL="609600" indent="-609600">
                <a:lnSpc>
                  <a:spcPct val="150000"/>
                </a:lnSpc>
                <a:buSzPct val="40000"/>
                <a:buBlip>
                  <a:blip r:embed="rId3"/>
                </a:buBlip>
                <a:defRPr sz="4800"/>
              </a:pPr>
              <a:r>
                <a:t>b1(1235) meson: Two-pole structure</a:t>
              </a:r>
            </a:p>
            <a:p>
              <a:pPr marL="609600" indent="-609600">
                <a:lnSpc>
                  <a:spcPct val="150000"/>
                </a:lnSpc>
                <a:buSzPct val="40000"/>
                <a:buBlip>
                  <a:blip r:embed="rId3"/>
                </a:buBlip>
                <a:defRPr sz="4800"/>
              </a:pPr>
              <a:r>
                <a:t> h1 meson: We need to introduce h1(1595) explicitly.</a:t>
              </a:r>
              <a:br/>
              <a:r>
                <a:t>h1(1409) may have a possible two-pole structure </a:t>
              </a:r>
              <a:br/>
              <a:r>
                <a:t>that may arise from interference of two h1 mesons.</a:t>
              </a:r>
            </a:p>
          </p:txBody>
        </p:sp>
      </p:grpSp>
      <p:pic>
        <p:nvPicPr>
          <p:cNvPr id="532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8" y="10786916"/>
            <a:ext cx="1751811" cy="669245"/>
          </a:xfrm>
          <a:prstGeom prst="rect">
            <a:avLst/>
          </a:prstGeom>
        </p:spPr>
      </p:pic>
      <p:sp>
        <p:nvSpPr>
          <p:cNvPr id="534" name="Extension to the meson-baryon and heavy-flavor systems…"/>
          <p:cNvSpPr txBox="1"/>
          <p:nvPr/>
        </p:nvSpPr>
        <p:spPr>
          <a:xfrm>
            <a:off x="2659495" y="10178665"/>
            <a:ext cx="19084443" cy="1885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indent="-609600">
              <a:lnSpc>
                <a:spcPct val="150000"/>
              </a:lnSpc>
              <a:buSzPct val="40000"/>
              <a:buBlip>
                <a:blip r:embed="rId5"/>
              </a:buBlip>
              <a:defRPr sz="4800"/>
            </a:pPr>
            <a:r>
              <a:t>Extension to the meson-baryon and heavy-flavor systems</a:t>
            </a:r>
          </a:p>
          <a:p>
            <a:pPr marL="609600" indent="-609600">
              <a:lnSpc>
                <a:spcPct val="150000"/>
              </a:lnSpc>
              <a:buSzPct val="40000"/>
              <a:buBlip>
                <a:blip r:embed="rId5"/>
              </a:buBlip>
              <a:defRPr sz="4800"/>
            </a:pPr>
            <a:r>
              <a:t>Dynamical generation of multiquark states (tetra- and pentaquarks)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hough this be madness,…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36068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FFFC79"/>
                </a:solidFill>
                <a:uFill>
                  <a:solidFill>
                    <a:srgbClr val="FFFC79"/>
                  </a:solidFill>
                </a:uFill>
              </a:rPr>
              <a:t>Though this be madness,</a:t>
            </a:r>
          </a:p>
          <a:p>
            <a:pPr>
              <a:defRPr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FFFC79"/>
                </a:solidFill>
                <a:uFill>
                  <a:solidFill>
                    <a:srgbClr val="FFFC79"/>
                  </a:solidFill>
                </a:uFill>
              </a:rPr>
              <a:t>yet there is method in it.</a:t>
            </a:r>
          </a:p>
        </p:txBody>
      </p:sp>
      <p:sp>
        <p:nvSpPr>
          <p:cNvPr id="537" name="Hamlet Act 2, Scene 2"/>
          <p:cNvSpPr txBox="1"/>
          <p:nvPr/>
        </p:nvSpPr>
        <p:spPr>
          <a:xfrm>
            <a:off x="9798555" y="4438650"/>
            <a:ext cx="11136890" cy="1422400"/>
          </a:xfrm>
          <a:prstGeom prst="rect">
            <a:avLst/>
          </a:prstGeom>
          <a:ln w="25400" cap="rnd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 algn="ctr" defTabSz="1828800">
              <a:spcBef>
                <a:spcPts val="4300"/>
              </a:spcBef>
              <a:buClr>
                <a:srgbClr val="EBEBEB"/>
              </a:buClr>
              <a:buFont typeface="Comic Sans MS"/>
              <a:defRPr sz="72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72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rPr>
              <a:t>Hamlet Act 2, Scene 2</a:t>
            </a:r>
          </a:p>
        </p:txBody>
      </p:sp>
      <p:sp>
        <p:nvSpPr>
          <p:cNvPr id="538" name="Thank you very much!"/>
          <p:cNvSpPr txBox="1"/>
          <p:nvPr/>
        </p:nvSpPr>
        <p:spPr>
          <a:xfrm>
            <a:off x="4771528" y="9063824"/>
            <a:ext cx="14840944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6200" tIns="76200" rIns="76200" bIns="76200">
            <a:spAutoFit/>
          </a:bodyPr>
          <a:lstStyle>
            <a:lvl1pPr algn="ctr" defTabSz="1828800">
              <a:spcBef>
                <a:spcPts val="5700"/>
              </a:spcBef>
              <a:buClr>
                <a:srgbClr val="FFFB00"/>
              </a:buClr>
              <a:buFont typeface="Arial Black"/>
              <a:defRPr sz="9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9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Thank you very much!</a:t>
            </a:r>
          </a:p>
        </p:txBody>
      </p:sp>
      <p:sp>
        <p:nvSpPr>
          <p:cNvPr id="539" name="Bardzo dziękujemy!"/>
          <p:cNvSpPr txBox="1"/>
          <p:nvPr/>
        </p:nvSpPr>
        <p:spPr>
          <a:xfrm>
            <a:off x="6806945" y="7206646"/>
            <a:ext cx="10770109" cy="151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AD1"/>
                </a:solidFill>
              </a:defRPr>
            </a:lvl1pPr>
          </a:lstStyle>
          <a:p>
            <a:r>
              <a:t>Bardzo dziękujemy!</a:t>
            </a:r>
          </a:p>
        </p:txBody>
      </p:sp>
      <p:sp>
        <p:nvSpPr>
          <p:cNvPr id="540" name="대단히 감사합니다!"/>
          <p:cNvSpPr txBox="1"/>
          <p:nvPr/>
        </p:nvSpPr>
        <p:spPr>
          <a:xfrm>
            <a:off x="8309183" y="11285339"/>
            <a:ext cx="7765634" cy="1326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>
                <a:solidFill>
                  <a:srgbClr val="FFFA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대단히 감사합니다!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BSEq.png" descr="BS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37" y="4690303"/>
            <a:ext cx="16896801" cy="314910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Blankenbecler-Sugar Equation (3-D reduction)"/>
          <p:cNvSpPr txBox="1"/>
          <p:nvPr/>
        </p:nvSpPr>
        <p:spPr>
          <a:xfrm>
            <a:off x="962934" y="2706838"/>
            <a:ext cx="14449616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r>
              <a:t>Blankenbecler-Sugar Equation (3-D reduction)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64" y="9290276"/>
            <a:ext cx="22345502" cy="17188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184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" name="Fully off-mass-shell coupled channel formalism"/>
            <p:cNvSpPr txBox="1"/>
            <p:nvPr/>
          </p:nvSpPr>
          <p:spPr>
            <a:xfrm>
              <a:off x="201987" y="425146"/>
              <a:ext cx="20144360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Fully off-mass-shell coupled channel formalism</a:t>
              </a:r>
            </a:p>
          </p:txBody>
        </p:sp>
        <p:pic>
          <p:nvPicPr>
            <p:cNvPr id="186" name="Emblem_tran.png" descr="Emblem_tra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R. Blankenbecler and R. Sugar, PR 142 (1966)"/>
          <p:cNvSpPr txBox="1"/>
          <p:nvPr/>
        </p:nvSpPr>
        <p:spPr>
          <a:xfrm>
            <a:off x="15324439" y="12460030"/>
            <a:ext cx="87944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rgbClr val="43434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R. Blankenbecler and R. Sugar, PR 142 (1966)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BBsEq.png" descr="BBs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49" y="2015451"/>
            <a:ext cx="19928051" cy="2257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Kernel.png" descr="Ker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70" y="6239374"/>
            <a:ext cx="11608805" cy="4593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Lagrangian.png" descr="Lagrangi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7172" y="7515384"/>
            <a:ext cx="11413543" cy="323329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orn amplitudes"/>
          <p:cNvSpPr txBox="1"/>
          <p:nvPr/>
        </p:nvSpPr>
        <p:spPr>
          <a:xfrm>
            <a:off x="879556" y="4691039"/>
            <a:ext cx="5170018" cy="9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Born amplitudes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304" y="4859015"/>
            <a:ext cx="1036402" cy="79384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U(3) Effective Lagrangians"/>
          <p:cNvSpPr txBox="1"/>
          <p:nvPr/>
        </p:nvSpPr>
        <p:spPr>
          <a:xfrm>
            <a:off x="13373679" y="6163018"/>
            <a:ext cx="8561986" cy="9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SU(3) Effective Lagrangians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048" y="12242158"/>
            <a:ext cx="8185243" cy="70690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Amplitude for each diagram"/>
          <p:cNvSpPr txBox="1"/>
          <p:nvPr/>
        </p:nvSpPr>
        <p:spPr>
          <a:xfrm>
            <a:off x="681009" y="12141663"/>
            <a:ext cx="8612734" cy="9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Amplitude for each diagram</a:t>
            </a:r>
          </a:p>
        </p:txBody>
      </p:sp>
      <p:grpSp>
        <p:nvGrpSpPr>
          <p:cNvPr id="201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198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9" name="Kernel Amplitudes"/>
            <p:cNvSpPr txBox="1"/>
            <p:nvPr/>
          </p:nvSpPr>
          <p:spPr>
            <a:xfrm>
              <a:off x="201987" y="425146"/>
              <a:ext cx="7929500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Kernel Amplitudes</a:t>
              </a:r>
            </a:p>
          </p:txBody>
        </p:sp>
        <p:pic>
          <p:nvPicPr>
            <p:cNvPr id="200" name="Emblem_tran.png" descr="Emblem_tran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2" name="(No s-channel)"/>
          <p:cNvSpPr txBox="1"/>
          <p:nvPr/>
        </p:nvSpPr>
        <p:spPr>
          <a:xfrm>
            <a:off x="8069279" y="4691039"/>
            <a:ext cx="4559657" cy="9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6">
                    <a:hueOff val="-108860"/>
                    <a:satOff val="4467"/>
                    <a:lumOff val="-12874"/>
                  </a:schemeClr>
                </a:solidFill>
              </a:defRPr>
            </a:lvl1pPr>
          </a:lstStyle>
          <a:p>
            <a:r>
              <a:t>(No s-channel)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204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5" name="Axial-vector mesons"/>
            <p:cNvSpPr txBox="1"/>
            <p:nvPr/>
          </p:nvSpPr>
          <p:spPr>
            <a:xfrm>
              <a:off x="201987" y="425146"/>
              <a:ext cx="8804276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Axial-vector mesons</a:t>
              </a:r>
            </a:p>
          </p:txBody>
        </p:sp>
        <p:pic>
          <p:nvPicPr>
            <p:cNvPr id="206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" name="Axial-vector mesons:"/>
          <p:cNvSpPr txBox="1"/>
          <p:nvPr/>
        </p:nvSpPr>
        <p:spPr>
          <a:xfrm>
            <a:off x="1249337" y="12062810"/>
            <a:ext cx="6566307" cy="9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Axial-vector mesons:</a:t>
            </a:r>
          </a:p>
        </p:txBody>
      </p:sp>
      <p:grpSp>
        <p:nvGrpSpPr>
          <p:cNvPr id="217" name="Group"/>
          <p:cNvGrpSpPr/>
          <p:nvPr/>
        </p:nvGrpSpPr>
        <p:grpSpPr>
          <a:xfrm>
            <a:off x="1519970" y="2483764"/>
            <a:ext cx="18563244" cy="7920328"/>
            <a:chOff x="0" y="0"/>
            <a:chExt cx="18563243" cy="7920327"/>
          </a:xfrm>
        </p:grpSpPr>
        <p:pic>
          <p:nvPicPr>
            <p:cNvPr id="209" name="meson_octet.jpg" descr="meson_octe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1516" y="0"/>
              <a:ext cx="17251728" cy="67656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3164" y="3477024"/>
              <a:ext cx="808432" cy="808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3" name="Group"/>
            <p:cNvGrpSpPr/>
            <p:nvPr/>
          </p:nvGrpSpPr>
          <p:grpSpPr>
            <a:xfrm>
              <a:off x="-1" y="7111896"/>
              <a:ext cx="8724160" cy="808432"/>
              <a:chOff x="0" y="0"/>
              <a:chExt cx="8724158" cy="808431"/>
            </a:xfrm>
          </p:grpSpPr>
          <p:sp>
            <p:nvSpPr>
              <p:cNvPr id="211" name="Pseudoscalar meson octet"/>
              <p:cNvSpPr txBox="1"/>
              <p:nvPr/>
            </p:nvSpPr>
            <p:spPr>
              <a:xfrm>
                <a:off x="0" y="0"/>
                <a:ext cx="7385609" cy="808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/>
                </a:lvl1pPr>
              </a:lstStyle>
              <a:p>
                <a:r>
                  <a:t>Pseudoscalar meson octet</a:t>
                </a:r>
              </a:p>
            </p:txBody>
          </p:sp>
          <p:pic>
            <p:nvPicPr>
              <p:cNvPr id="212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9479" y="56919"/>
                <a:ext cx="1224679" cy="694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16" name="Group"/>
            <p:cNvGrpSpPr/>
            <p:nvPr/>
          </p:nvGrpSpPr>
          <p:grpSpPr>
            <a:xfrm>
              <a:off x="11087622" y="7111896"/>
              <a:ext cx="6944946" cy="808432"/>
              <a:chOff x="0" y="0"/>
              <a:chExt cx="6944945" cy="808431"/>
            </a:xfrm>
          </p:grpSpPr>
          <p:sp>
            <p:nvSpPr>
              <p:cNvPr id="214" name="Vector-meson octet"/>
              <p:cNvSpPr txBox="1"/>
              <p:nvPr/>
            </p:nvSpPr>
            <p:spPr>
              <a:xfrm>
                <a:off x="0" y="0"/>
                <a:ext cx="5455616" cy="808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/>
                </a:lvl1pPr>
              </a:lstStyle>
              <a:p>
                <a:r>
                  <a:t>Vector-meson octet</a:t>
                </a:r>
              </a:p>
            </p:txBody>
          </p:sp>
          <p:pic>
            <p:nvPicPr>
              <p:cNvPr id="215" name="Image" descr="Image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6352" y="56919"/>
                <a:ext cx="1208594" cy="694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1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916" y="11780159"/>
            <a:ext cx="7721601" cy="147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from the quark models"/>
          <p:cNvSpPr txBox="1"/>
          <p:nvPr/>
        </p:nvSpPr>
        <p:spPr>
          <a:xfrm>
            <a:off x="16371281" y="12143582"/>
            <a:ext cx="5756504" cy="746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434343"/>
                </a:solidFill>
              </a:defRPr>
            </a:lvl1pPr>
          </a:lstStyle>
          <a:p>
            <a:r>
              <a:t>from the quark models</a:t>
            </a:r>
          </a:p>
        </p:txBody>
      </p:sp>
      <p:sp>
        <p:nvSpPr>
          <p:cNvPr id="220" name="(?)"/>
          <p:cNvSpPr txBox="1"/>
          <p:nvPr/>
        </p:nvSpPr>
        <p:spPr>
          <a:xfrm>
            <a:off x="22436551" y="12062810"/>
            <a:ext cx="850850" cy="9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</a:t>
            </a:r>
            <a:r>
              <a:rPr>
                <a:solidFill>
                  <a:schemeClr val="accent5"/>
                </a:solidFill>
              </a:rPr>
              <a:t>?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222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3" name="Axial-vector mesons"/>
            <p:cNvSpPr txBox="1"/>
            <p:nvPr/>
          </p:nvSpPr>
          <p:spPr>
            <a:xfrm>
              <a:off x="201987" y="425146"/>
              <a:ext cx="8804276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Axial-vector mesons</a:t>
              </a:r>
            </a:p>
          </p:txBody>
        </p:sp>
        <p:pic>
          <p:nvPicPr>
            <p:cNvPr id="224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6" name="axial_mesons1.jpg" descr="axial_meson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45" y="2615593"/>
            <a:ext cx="17930719" cy="5858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Rectangle Rectangle" descr="Rectangle Rectangl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19486" y="3738211"/>
            <a:ext cx="3137345" cy="1067746"/>
          </a:xfrm>
          <a:prstGeom prst="rect">
            <a:avLst/>
          </a:prstGeom>
        </p:spPr>
      </p:pic>
      <p:pic>
        <p:nvPicPr>
          <p:cNvPr id="229" name="Rectangle Rectangle" descr="Rectangle Rectangl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19486" y="4731025"/>
            <a:ext cx="3137345" cy="952726"/>
          </a:xfrm>
          <a:prstGeom prst="rect">
            <a:avLst/>
          </a:prstGeom>
        </p:spPr>
      </p:pic>
      <p:pic>
        <p:nvPicPr>
          <p:cNvPr id="231" name="Rectangle Rectangle" descr="Rectangle Rectangl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919486" y="6623141"/>
            <a:ext cx="10851220" cy="952727"/>
          </a:xfrm>
          <a:prstGeom prst="rect">
            <a:avLst/>
          </a:prstGeom>
        </p:spPr>
      </p:pic>
      <p:sp>
        <p:nvSpPr>
          <p:cNvPr id="233" name="We will consider the mesons in boxes.…"/>
          <p:cNvSpPr txBox="1"/>
          <p:nvPr/>
        </p:nvSpPr>
        <p:spPr>
          <a:xfrm>
            <a:off x="536465" y="9393051"/>
            <a:ext cx="23330502" cy="2881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lnSpc>
                <a:spcPct val="120000"/>
              </a:lnSpc>
              <a:buSzPct val="80000"/>
              <a:buBlip>
                <a:blip r:embed="rId7"/>
              </a:buBlip>
            </a:pPr>
            <a:r>
              <a:t> We will consider the mesons in boxes.</a:t>
            </a:r>
          </a:p>
          <a:p>
            <a:pPr marL="228600" indent="-228600">
              <a:lnSpc>
                <a:spcPct val="120000"/>
              </a:lnSpc>
              <a:buSzPct val="80000"/>
              <a:buBlip>
                <a:blip r:embed="rId7"/>
              </a:buBlip>
            </a:pPr>
            <a:r>
              <a:t> We use the decay modes to construct the coupled channels.</a:t>
            </a:r>
          </a:p>
          <a:p>
            <a:pPr marL="228600" indent="-228600">
              <a:lnSpc>
                <a:spcPct val="120000"/>
              </a:lnSpc>
              <a:buSzPct val="80000"/>
              <a:buBlip>
                <a:blip r:embed="rId7"/>
              </a:buBlip>
            </a:pPr>
            <a:r>
              <a:t> We will produce them dynamically, using the coupled-channel formalism. </a:t>
            </a:r>
          </a:p>
        </p:txBody>
      </p:sp>
      <p:sp>
        <p:nvSpPr>
          <p:cNvPr id="234" name="PDG (2022)"/>
          <p:cNvSpPr txBox="1"/>
          <p:nvPr/>
        </p:nvSpPr>
        <p:spPr>
          <a:xfrm>
            <a:off x="19787672" y="2590668"/>
            <a:ext cx="3633141" cy="9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PDG (2022)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236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7" name="Axial-vector mesons"/>
            <p:cNvSpPr txBox="1"/>
            <p:nvPr/>
          </p:nvSpPr>
          <p:spPr>
            <a:xfrm>
              <a:off x="201987" y="425146"/>
              <a:ext cx="8804276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Axial-vector mesons</a:t>
              </a:r>
            </a:p>
          </p:txBody>
        </p:sp>
        <p:pic>
          <p:nvPicPr>
            <p:cNvPr id="238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4" name="Group"/>
          <p:cNvGrpSpPr/>
          <p:nvPr/>
        </p:nvGrpSpPr>
        <p:grpSpPr>
          <a:xfrm>
            <a:off x="879231" y="2388812"/>
            <a:ext cx="16046938" cy="6268674"/>
            <a:chOff x="0" y="0"/>
            <a:chExt cx="16046936" cy="6268673"/>
          </a:xfrm>
        </p:grpSpPr>
        <p:pic>
          <p:nvPicPr>
            <p:cNvPr id="240" name="axial_mesons.jpg" descr="axial_meson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936945" cy="62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Rectangle"/>
            <p:cNvSpPr/>
            <p:nvPr/>
          </p:nvSpPr>
          <p:spPr>
            <a:xfrm>
              <a:off x="6807721" y="859765"/>
              <a:ext cx="5756371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2" name="Rectangle"/>
            <p:cNvSpPr/>
            <p:nvPr/>
          </p:nvSpPr>
          <p:spPr>
            <a:xfrm>
              <a:off x="10290566" y="2204612"/>
              <a:ext cx="5756371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3" name="Rectangle"/>
            <p:cNvSpPr/>
            <p:nvPr/>
          </p:nvSpPr>
          <p:spPr>
            <a:xfrm>
              <a:off x="10011617" y="3874218"/>
              <a:ext cx="5756371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47" name="Group"/>
          <p:cNvGrpSpPr/>
          <p:nvPr/>
        </p:nvGrpSpPr>
        <p:grpSpPr>
          <a:xfrm>
            <a:off x="2104211" y="10561417"/>
            <a:ext cx="3446213" cy="1617322"/>
            <a:chOff x="-88899" y="932127"/>
            <a:chExt cx="3446212" cy="1617321"/>
          </a:xfrm>
        </p:grpSpPr>
        <p:pic>
          <p:nvPicPr>
            <p:cNvPr id="245" name="Line Line" descr="Line Lin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8900" y="932127"/>
              <a:ext cx="1739720" cy="694645"/>
            </a:xfrm>
            <a:prstGeom prst="rect">
              <a:avLst/>
            </a:prstGeom>
            <a:effectLst>
              <a:outerShdw blurRad="127000" dist="39584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46" name="Constructing  the coupled channels  for each meson"/>
            <p:cNvSpPr/>
            <p:nvPr/>
          </p:nvSpPr>
          <p:spPr>
            <a:xfrm>
              <a:off x="2087312" y="12794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Constructing </a:t>
              </a:r>
              <a:br/>
              <a:r>
                <a:t>the coupled channels </a:t>
              </a:r>
              <a:br/>
              <a:r>
                <a:t>for each meson</a:t>
              </a:r>
            </a:p>
          </p:txBody>
        </p:sp>
      </p:grpSp>
      <p:pic>
        <p:nvPicPr>
          <p:cNvPr id="24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650" y="10294301"/>
            <a:ext cx="9731826" cy="2115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Rectangle Rectangle" descr="Rectangle Rectangl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95096" y="3222773"/>
            <a:ext cx="10542453" cy="4451375"/>
          </a:xfrm>
          <a:prstGeom prst="rect">
            <a:avLst/>
          </a:prstGeom>
        </p:spPr>
      </p:pic>
      <p:sp>
        <p:nvSpPr>
          <p:cNvPr id="251" name=": Future work"/>
          <p:cNvSpPr txBox="1"/>
          <p:nvPr/>
        </p:nvSpPr>
        <p:spPr>
          <a:xfrm>
            <a:off x="13860817" y="7705625"/>
            <a:ext cx="4140633" cy="90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: Future work</a:t>
            </a:r>
          </a:p>
        </p:txBody>
      </p:sp>
      <p:sp>
        <p:nvSpPr>
          <p:cNvPr id="252" name="PDG (2022)"/>
          <p:cNvSpPr txBox="1"/>
          <p:nvPr/>
        </p:nvSpPr>
        <p:spPr>
          <a:xfrm>
            <a:off x="19787672" y="2590668"/>
            <a:ext cx="3633141" cy="9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PDG (2022)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a1 mesons"/>
          <p:cNvSpPr txBox="1"/>
          <p:nvPr/>
        </p:nvSpPr>
        <p:spPr>
          <a:xfrm>
            <a:off x="8410194" y="5902203"/>
            <a:ext cx="7563613" cy="1911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0" b="1">
                <a:solidFill>
                  <a:srgbClr val="FEF252"/>
                </a:solidFill>
              </a:defRPr>
            </a:pPr>
            <a:r>
              <a:t>a</a:t>
            </a:r>
            <a:r>
              <a:rPr sz="6000"/>
              <a:t>1</a:t>
            </a:r>
            <a:r>
              <a:t> mesons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"/>
          <p:cNvGrpSpPr/>
          <p:nvPr/>
        </p:nvGrpSpPr>
        <p:grpSpPr>
          <a:xfrm>
            <a:off x="986" y="986"/>
            <a:ext cx="24401460" cy="2136548"/>
            <a:chOff x="0" y="0"/>
            <a:chExt cx="24401458" cy="2136546"/>
          </a:xfrm>
        </p:grpSpPr>
        <p:sp>
          <p:nvSpPr>
            <p:cNvPr id="256" name="Rectangle"/>
            <p:cNvSpPr/>
            <p:nvPr/>
          </p:nvSpPr>
          <p:spPr>
            <a:xfrm>
              <a:off x="0" y="0"/>
              <a:ext cx="24382027" cy="2136547"/>
            </a:xfrm>
            <a:prstGeom prst="rect">
              <a:avLst/>
            </a:prstGeom>
            <a:solidFill>
              <a:srgbClr val="0203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7" name="a1 meson"/>
            <p:cNvSpPr txBox="1"/>
            <p:nvPr/>
          </p:nvSpPr>
          <p:spPr>
            <a:xfrm>
              <a:off x="201987" y="425146"/>
              <a:ext cx="4229482" cy="115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6F2AF"/>
                  </a:solidFill>
                </a:defRPr>
              </a:lvl1pPr>
            </a:lstStyle>
            <a:p>
              <a:r>
                <a:t>a1 meson</a:t>
              </a:r>
            </a:p>
          </p:txBody>
        </p:sp>
        <p:pic>
          <p:nvPicPr>
            <p:cNvPr id="258" name="Emblem_tran.png" descr="Emblem_tr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4912" y="0"/>
              <a:ext cx="2136547" cy="2136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3" name="Group"/>
          <p:cNvGrpSpPr/>
          <p:nvPr/>
        </p:nvGrpSpPr>
        <p:grpSpPr>
          <a:xfrm>
            <a:off x="553812" y="3015454"/>
            <a:ext cx="12230276" cy="1420776"/>
            <a:chOff x="0" y="303173"/>
            <a:chExt cx="12230274" cy="1420774"/>
          </a:xfrm>
        </p:grpSpPr>
        <p:sp>
          <p:nvSpPr>
            <p:cNvPr id="260" name="meson as a chiral partner of the    meson."/>
            <p:cNvSpPr/>
            <p:nvPr/>
          </p:nvSpPr>
          <p:spPr>
            <a:xfrm>
              <a:off x="0" y="453948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28600" indent="-228600">
                <a:lnSpc>
                  <a:spcPct val="120000"/>
                </a:lnSpc>
                <a:buSzPct val="80000"/>
                <a:buBlip>
                  <a:blip r:embed="rId3"/>
                </a:buBlip>
              </a:lvl1pPr>
            </a:lstStyle>
            <a:p>
              <a:r>
                <a:t>       meson as a chiral partner of the    meson.  </a:t>
              </a:r>
            </a:p>
          </p:txBody>
        </p:sp>
        <p:pic>
          <p:nvPicPr>
            <p:cNvPr id="261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0927" y="303173"/>
              <a:ext cx="766277" cy="555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3612" y="303173"/>
              <a:ext cx="416663" cy="555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3870" y="2700455"/>
            <a:ext cx="5994401" cy="219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Chiral partners have  complex internal structures."/>
          <p:cNvSpPr txBox="1"/>
          <p:nvPr/>
        </p:nvSpPr>
        <p:spPr>
          <a:xfrm>
            <a:off x="16350637" y="5186742"/>
            <a:ext cx="7532574" cy="150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Chiral partners have </a:t>
            </a:r>
            <a:br/>
            <a:r>
              <a:t>complex internal structures.</a:t>
            </a:r>
          </a:p>
        </p:txBody>
      </p:sp>
      <p:sp>
        <p:nvSpPr>
          <p:cNvPr id="266" name="Experimental status"/>
          <p:cNvSpPr txBox="1"/>
          <p:nvPr/>
        </p:nvSpPr>
        <p:spPr>
          <a:xfrm>
            <a:off x="843388" y="4262686"/>
            <a:ext cx="6173344" cy="9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r>
              <a:t>Experimental status</a:t>
            </a:r>
          </a:p>
        </p:txBody>
      </p:sp>
      <p:sp>
        <p:nvSpPr>
          <p:cNvPr id="267" name="Its existence was confirmed in 1980."/>
          <p:cNvSpPr txBox="1"/>
          <p:nvPr/>
        </p:nvSpPr>
        <p:spPr>
          <a:xfrm>
            <a:off x="811630" y="5447305"/>
            <a:ext cx="10712032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lnSpc>
                <a:spcPct val="120000"/>
              </a:lnSpc>
              <a:buSzPct val="80000"/>
              <a:buBlip>
                <a:blip r:embed="rId3"/>
              </a:buBlip>
              <a:defRPr sz="4800"/>
            </a:lvl1pPr>
          </a:lstStyle>
          <a:p>
            <a:r>
              <a:t> Its existence was confirmed in 1980.</a:t>
            </a:r>
          </a:p>
        </p:txBody>
      </p:sp>
      <p:grpSp>
        <p:nvGrpSpPr>
          <p:cNvPr id="274" name="Group"/>
          <p:cNvGrpSpPr/>
          <p:nvPr/>
        </p:nvGrpSpPr>
        <p:grpSpPr>
          <a:xfrm>
            <a:off x="781179" y="6532458"/>
            <a:ext cx="14469278" cy="1744487"/>
            <a:chOff x="0" y="0"/>
            <a:chExt cx="14469276" cy="1744485"/>
          </a:xfrm>
        </p:grpSpPr>
        <p:grpSp>
          <p:nvGrpSpPr>
            <p:cNvPr id="270" name="Group"/>
            <p:cNvGrpSpPr/>
            <p:nvPr/>
          </p:nvGrpSpPr>
          <p:grpSpPr>
            <a:xfrm>
              <a:off x="657600" y="-1"/>
              <a:ext cx="10053124" cy="858166"/>
              <a:chOff x="0" y="0"/>
              <a:chExt cx="10053122" cy="858164"/>
            </a:xfrm>
          </p:grpSpPr>
          <p:pic>
            <p:nvPicPr>
              <p:cNvPr id="268" name="Image" descr="Image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7204" y="0"/>
                <a:ext cx="5305919" cy="7950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9" name="DESY data from"/>
              <p:cNvSpPr txBox="1"/>
              <p:nvPr/>
            </p:nvSpPr>
            <p:spPr>
              <a:xfrm>
                <a:off x="0" y="49733"/>
                <a:ext cx="4495496" cy="808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/>
                </a:lvl1pPr>
              </a:lstStyle>
              <a:p>
                <a:r>
                  <a:t>DESY data from</a:t>
                </a:r>
              </a:p>
            </p:txBody>
          </p:sp>
        </p:grpSp>
        <p:pic>
          <p:nvPicPr>
            <p:cNvPr id="271" name="Image" descr="Image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47175" y="1134885"/>
              <a:ext cx="12725401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2" name="ZfP C 33, 7 (1986)"/>
            <p:cNvSpPr txBox="1"/>
            <p:nvPr/>
          </p:nvSpPr>
          <p:spPr>
            <a:xfrm>
              <a:off x="10904768" y="105232"/>
              <a:ext cx="356450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200"/>
                </a:spcBef>
                <a:defRPr sz="36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ZfP C 33, 7 (1986)</a:t>
              </a:r>
            </a:p>
          </p:txBody>
        </p:sp>
        <p:sp>
          <p:nvSpPr>
            <p:cNvPr id="273" name="Dingbat Check"/>
            <p:cNvSpPr/>
            <p:nvPr/>
          </p:nvSpPr>
          <p:spPr>
            <a:xfrm>
              <a:off x="0" y="208832"/>
              <a:ext cx="463556" cy="44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404" extrusionOk="0">
                  <a:moveTo>
                    <a:pt x="19340" y="6"/>
                  </a:moveTo>
                  <a:cubicBezTo>
                    <a:pt x="18911" y="-308"/>
                    <a:pt x="8317" y="11620"/>
                    <a:pt x="6423" y="13985"/>
                  </a:cubicBezTo>
                  <a:cubicBezTo>
                    <a:pt x="6323" y="14108"/>
                    <a:pt x="6215" y="14226"/>
                    <a:pt x="6090" y="14370"/>
                  </a:cubicBezTo>
                  <a:cubicBezTo>
                    <a:pt x="5960" y="14216"/>
                    <a:pt x="5854" y="14096"/>
                    <a:pt x="5755" y="13971"/>
                  </a:cubicBezTo>
                  <a:cubicBezTo>
                    <a:pt x="4964" y="12967"/>
                    <a:pt x="4458" y="12167"/>
                    <a:pt x="3657" y="11171"/>
                  </a:cubicBezTo>
                  <a:cubicBezTo>
                    <a:pt x="3337" y="10773"/>
                    <a:pt x="2972" y="10410"/>
                    <a:pt x="2634" y="10026"/>
                  </a:cubicBezTo>
                  <a:cubicBezTo>
                    <a:pt x="2472" y="9843"/>
                    <a:pt x="2283" y="9849"/>
                    <a:pt x="2071" y="9915"/>
                  </a:cubicBezTo>
                  <a:cubicBezTo>
                    <a:pt x="1856" y="9981"/>
                    <a:pt x="1574" y="9982"/>
                    <a:pt x="1303" y="10152"/>
                  </a:cubicBezTo>
                  <a:cubicBezTo>
                    <a:pt x="1209" y="10262"/>
                    <a:pt x="1332" y="10438"/>
                    <a:pt x="1349" y="10609"/>
                  </a:cubicBezTo>
                  <a:cubicBezTo>
                    <a:pt x="1369" y="10821"/>
                    <a:pt x="603" y="10792"/>
                    <a:pt x="203" y="11061"/>
                  </a:cubicBezTo>
                  <a:cubicBezTo>
                    <a:pt x="111" y="11123"/>
                    <a:pt x="286" y="11375"/>
                    <a:pt x="227" y="11440"/>
                  </a:cubicBezTo>
                  <a:cubicBezTo>
                    <a:pt x="51" y="11634"/>
                    <a:pt x="-61" y="11588"/>
                    <a:pt x="36" y="11826"/>
                  </a:cubicBezTo>
                  <a:cubicBezTo>
                    <a:pt x="896" y="13941"/>
                    <a:pt x="2182" y="15733"/>
                    <a:pt x="3218" y="17879"/>
                  </a:cubicBezTo>
                  <a:cubicBezTo>
                    <a:pt x="4865" y="21292"/>
                    <a:pt x="5178" y="19166"/>
                    <a:pt x="5654" y="19575"/>
                  </a:cubicBezTo>
                  <a:cubicBezTo>
                    <a:pt x="7119" y="20836"/>
                    <a:pt x="6474" y="21179"/>
                    <a:pt x="9921" y="16770"/>
                  </a:cubicBezTo>
                  <a:cubicBezTo>
                    <a:pt x="11378" y="14721"/>
                    <a:pt x="19009" y="5203"/>
                    <a:pt x="20710" y="3334"/>
                  </a:cubicBezTo>
                  <a:cubicBezTo>
                    <a:pt x="20919" y="3106"/>
                    <a:pt x="21118" y="2879"/>
                    <a:pt x="21258" y="2594"/>
                  </a:cubicBezTo>
                  <a:cubicBezTo>
                    <a:pt x="21526" y="2050"/>
                    <a:pt x="21539" y="2066"/>
                    <a:pt x="21150" y="1624"/>
                  </a:cubicBezTo>
                  <a:cubicBezTo>
                    <a:pt x="21006" y="1461"/>
                    <a:pt x="20856" y="1427"/>
                    <a:pt x="20646" y="1437"/>
                  </a:cubicBezTo>
                  <a:cubicBezTo>
                    <a:pt x="20244" y="1456"/>
                    <a:pt x="20044" y="1227"/>
                    <a:pt x="20086" y="860"/>
                  </a:cubicBezTo>
                  <a:cubicBezTo>
                    <a:pt x="20096" y="778"/>
                    <a:pt x="20075" y="672"/>
                    <a:pt x="20023" y="612"/>
                  </a:cubicBezTo>
                  <a:cubicBezTo>
                    <a:pt x="19903" y="469"/>
                    <a:pt x="19492" y="117"/>
                    <a:pt x="19340" y="6"/>
                  </a:cubicBezTo>
                  <a:close/>
                </a:path>
              </a:pathLst>
            </a:custGeom>
            <a:solidFill>
              <a:schemeClr val="accent1">
                <a:lumOff val="1357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81" name="Group"/>
          <p:cNvGrpSpPr/>
          <p:nvPr/>
        </p:nvGrpSpPr>
        <p:grpSpPr>
          <a:xfrm>
            <a:off x="781179" y="8686241"/>
            <a:ext cx="15902090" cy="1666599"/>
            <a:chOff x="0" y="0"/>
            <a:chExt cx="15902088" cy="1666597"/>
          </a:xfrm>
        </p:grpSpPr>
        <p:grpSp>
          <p:nvGrpSpPr>
            <p:cNvPr id="277" name="Group"/>
            <p:cNvGrpSpPr/>
            <p:nvPr/>
          </p:nvGrpSpPr>
          <p:grpSpPr>
            <a:xfrm>
              <a:off x="603271" y="66254"/>
              <a:ext cx="9566391" cy="873994"/>
              <a:chOff x="0" y="0"/>
              <a:chExt cx="9566390" cy="873992"/>
            </a:xfrm>
          </p:grpSpPr>
          <p:pic>
            <p:nvPicPr>
              <p:cNvPr id="275" name="Image" descr="Image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8290" y="0"/>
                <a:ext cx="4818101" cy="8030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76" name="CLEO data from"/>
              <p:cNvSpPr txBox="1"/>
              <p:nvPr/>
            </p:nvSpPr>
            <p:spPr>
              <a:xfrm>
                <a:off x="0" y="65561"/>
                <a:ext cx="4518661" cy="808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/>
                </a:lvl1pPr>
              </a:lstStyle>
              <a:p>
                <a:r>
                  <a:t>CLEO data from</a:t>
                </a:r>
              </a:p>
            </p:txBody>
          </p:sp>
        </p:grpSp>
        <p:pic>
          <p:nvPicPr>
            <p:cNvPr id="278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9088" y="1056997"/>
              <a:ext cx="15113001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PRD 61, 012002 (2000)"/>
            <p:cNvSpPr txBox="1"/>
            <p:nvPr/>
          </p:nvSpPr>
          <p:spPr>
            <a:xfrm>
              <a:off x="10796830" y="0"/>
              <a:ext cx="462290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200"/>
                </a:spcBef>
                <a:defRPr sz="36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PRD 61, 012002 (2000) </a:t>
              </a:r>
            </a:p>
          </p:txBody>
        </p:sp>
        <p:sp>
          <p:nvSpPr>
            <p:cNvPr id="280" name="Dingbat Check"/>
            <p:cNvSpPr/>
            <p:nvPr/>
          </p:nvSpPr>
          <p:spPr>
            <a:xfrm>
              <a:off x="0" y="283001"/>
              <a:ext cx="463556" cy="44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404" extrusionOk="0">
                  <a:moveTo>
                    <a:pt x="19340" y="6"/>
                  </a:moveTo>
                  <a:cubicBezTo>
                    <a:pt x="18911" y="-308"/>
                    <a:pt x="8317" y="11620"/>
                    <a:pt x="6423" y="13985"/>
                  </a:cubicBezTo>
                  <a:cubicBezTo>
                    <a:pt x="6323" y="14108"/>
                    <a:pt x="6215" y="14226"/>
                    <a:pt x="6090" y="14370"/>
                  </a:cubicBezTo>
                  <a:cubicBezTo>
                    <a:pt x="5960" y="14216"/>
                    <a:pt x="5854" y="14096"/>
                    <a:pt x="5755" y="13971"/>
                  </a:cubicBezTo>
                  <a:cubicBezTo>
                    <a:pt x="4964" y="12967"/>
                    <a:pt x="4458" y="12167"/>
                    <a:pt x="3657" y="11171"/>
                  </a:cubicBezTo>
                  <a:cubicBezTo>
                    <a:pt x="3337" y="10773"/>
                    <a:pt x="2972" y="10410"/>
                    <a:pt x="2634" y="10026"/>
                  </a:cubicBezTo>
                  <a:cubicBezTo>
                    <a:pt x="2472" y="9843"/>
                    <a:pt x="2283" y="9849"/>
                    <a:pt x="2071" y="9915"/>
                  </a:cubicBezTo>
                  <a:cubicBezTo>
                    <a:pt x="1856" y="9981"/>
                    <a:pt x="1574" y="9982"/>
                    <a:pt x="1303" y="10152"/>
                  </a:cubicBezTo>
                  <a:cubicBezTo>
                    <a:pt x="1209" y="10262"/>
                    <a:pt x="1332" y="10438"/>
                    <a:pt x="1349" y="10609"/>
                  </a:cubicBezTo>
                  <a:cubicBezTo>
                    <a:pt x="1369" y="10821"/>
                    <a:pt x="603" y="10792"/>
                    <a:pt x="203" y="11061"/>
                  </a:cubicBezTo>
                  <a:cubicBezTo>
                    <a:pt x="111" y="11123"/>
                    <a:pt x="286" y="11375"/>
                    <a:pt x="227" y="11440"/>
                  </a:cubicBezTo>
                  <a:cubicBezTo>
                    <a:pt x="51" y="11634"/>
                    <a:pt x="-61" y="11588"/>
                    <a:pt x="36" y="11826"/>
                  </a:cubicBezTo>
                  <a:cubicBezTo>
                    <a:pt x="896" y="13941"/>
                    <a:pt x="2182" y="15733"/>
                    <a:pt x="3218" y="17879"/>
                  </a:cubicBezTo>
                  <a:cubicBezTo>
                    <a:pt x="4865" y="21292"/>
                    <a:pt x="5178" y="19166"/>
                    <a:pt x="5654" y="19575"/>
                  </a:cubicBezTo>
                  <a:cubicBezTo>
                    <a:pt x="7119" y="20836"/>
                    <a:pt x="6474" y="21179"/>
                    <a:pt x="9921" y="16770"/>
                  </a:cubicBezTo>
                  <a:cubicBezTo>
                    <a:pt x="11378" y="14721"/>
                    <a:pt x="19009" y="5203"/>
                    <a:pt x="20710" y="3334"/>
                  </a:cubicBezTo>
                  <a:cubicBezTo>
                    <a:pt x="20919" y="3106"/>
                    <a:pt x="21118" y="2879"/>
                    <a:pt x="21258" y="2594"/>
                  </a:cubicBezTo>
                  <a:cubicBezTo>
                    <a:pt x="21526" y="2050"/>
                    <a:pt x="21539" y="2066"/>
                    <a:pt x="21150" y="1624"/>
                  </a:cubicBezTo>
                  <a:cubicBezTo>
                    <a:pt x="21006" y="1461"/>
                    <a:pt x="20856" y="1427"/>
                    <a:pt x="20646" y="1437"/>
                  </a:cubicBezTo>
                  <a:cubicBezTo>
                    <a:pt x="20244" y="1456"/>
                    <a:pt x="20044" y="1227"/>
                    <a:pt x="20086" y="860"/>
                  </a:cubicBezTo>
                  <a:cubicBezTo>
                    <a:pt x="20096" y="778"/>
                    <a:pt x="20075" y="672"/>
                    <a:pt x="20023" y="612"/>
                  </a:cubicBezTo>
                  <a:cubicBezTo>
                    <a:pt x="19903" y="469"/>
                    <a:pt x="19492" y="117"/>
                    <a:pt x="19340" y="6"/>
                  </a:cubicBezTo>
                  <a:close/>
                </a:path>
              </a:pathLst>
            </a:custGeom>
            <a:solidFill>
              <a:schemeClr val="accent1">
                <a:lumOff val="1357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87" name="Group"/>
          <p:cNvGrpSpPr/>
          <p:nvPr/>
        </p:nvGrpSpPr>
        <p:grpSpPr>
          <a:xfrm>
            <a:off x="781179" y="10934258"/>
            <a:ext cx="21648473" cy="1999453"/>
            <a:chOff x="0" y="0"/>
            <a:chExt cx="21648472" cy="1999451"/>
          </a:xfrm>
        </p:grpSpPr>
        <p:pic>
          <p:nvPicPr>
            <p:cNvPr id="282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5372" y="1389851"/>
              <a:ext cx="20993101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Image" descr="Imag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20846" y="54104"/>
              <a:ext cx="4965701" cy="57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4" name="LHCb data from"/>
            <p:cNvSpPr txBox="1"/>
            <p:nvPr/>
          </p:nvSpPr>
          <p:spPr>
            <a:xfrm>
              <a:off x="603474" y="0"/>
              <a:ext cx="4484523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chemeClr val="accent6"/>
                  </a:solidFill>
                </a:defRPr>
              </a:lvl1pPr>
            </a:lstStyle>
            <a:p>
              <a:r>
                <a:t>LHCb data from</a:t>
              </a:r>
            </a:p>
          </p:txBody>
        </p:sp>
        <p:sp>
          <p:nvSpPr>
            <p:cNvPr id="285" name="EPJ C 78, 443 (2018)"/>
            <p:cNvSpPr txBox="1"/>
            <p:nvPr/>
          </p:nvSpPr>
          <p:spPr>
            <a:xfrm>
              <a:off x="10719396" y="160731"/>
              <a:ext cx="417842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200"/>
                </a:spcBef>
                <a:defRPr sz="36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t>EPJ C 78, 443 (2018) </a:t>
              </a:r>
            </a:p>
          </p:txBody>
        </p:sp>
        <p:sp>
          <p:nvSpPr>
            <p:cNvPr id="286" name="Dingbat Check"/>
            <p:cNvSpPr/>
            <p:nvPr/>
          </p:nvSpPr>
          <p:spPr>
            <a:xfrm>
              <a:off x="0" y="183965"/>
              <a:ext cx="463556" cy="44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404" extrusionOk="0">
                  <a:moveTo>
                    <a:pt x="19340" y="6"/>
                  </a:moveTo>
                  <a:cubicBezTo>
                    <a:pt x="18911" y="-308"/>
                    <a:pt x="8317" y="11620"/>
                    <a:pt x="6423" y="13985"/>
                  </a:cubicBezTo>
                  <a:cubicBezTo>
                    <a:pt x="6323" y="14108"/>
                    <a:pt x="6215" y="14226"/>
                    <a:pt x="6090" y="14370"/>
                  </a:cubicBezTo>
                  <a:cubicBezTo>
                    <a:pt x="5960" y="14216"/>
                    <a:pt x="5854" y="14096"/>
                    <a:pt x="5755" y="13971"/>
                  </a:cubicBezTo>
                  <a:cubicBezTo>
                    <a:pt x="4964" y="12967"/>
                    <a:pt x="4458" y="12167"/>
                    <a:pt x="3657" y="11171"/>
                  </a:cubicBezTo>
                  <a:cubicBezTo>
                    <a:pt x="3337" y="10773"/>
                    <a:pt x="2972" y="10410"/>
                    <a:pt x="2634" y="10026"/>
                  </a:cubicBezTo>
                  <a:cubicBezTo>
                    <a:pt x="2472" y="9843"/>
                    <a:pt x="2283" y="9849"/>
                    <a:pt x="2071" y="9915"/>
                  </a:cubicBezTo>
                  <a:cubicBezTo>
                    <a:pt x="1856" y="9981"/>
                    <a:pt x="1574" y="9982"/>
                    <a:pt x="1303" y="10152"/>
                  </a:cubicBezTo>
                  <a:cubicBezTo>
                    <a:pt x="1209" y="10262"/>
                    <a:pt x="1332" y="10438"/>
                    <a:pt x="1349" y="10609"/>
                  </a:cubicBezTo>
                  <a:cubicBezTo>
                    <a:pt x="1369" y="10821"/>
                    <a:pt x="603" y="10792"/>
                    <a:pt x="203" y="11061"/>
                  </a:cubicBezTo>
                  <a:cubicBezTo>
                    <a:pt x="111" y="11123"/>
                    <a:pt x="286" y="11375"/>
                    <a:pt x="227" y="11440"/>
                  </a:cubicBezTo>
                  <a:cubicBezTo>
                    <a:pt x="51" y="11634"/>
                    <a:pt x="-61" y="11588"/>
                    <a:pt x="36" y="11826"/>
                  </a:cubicBezTo>
                  <a:cubicBezTo>
                    <a:pt x="896" y="13941"/>
                    <a:pt x="2182" y="15733"/>
                    <a:pt x="3218" y="17879"/>
                  </a:cubicBezTo>
                  <a:cubicBezTo>
                    <a:pt x="4865" y="21292"/>
                    <a:pt x="5178" y="19166"/>
                    <a:pt x="5654" y="19575"/>
                  </a:cubicBezTo>
                  <a:cubicBezTo>
                    <a:pt x="7119" y="20836"/>
                    <a:pt x="6474" y="21179"/>
                    <a:pt x="9921" y="16770"/>
                  </a:cubicBezTo>
                  <a:cubicBezTo>
                    <a:pt x="11378" y="14721"/>
                    <a:pt x="19009" y="5203"/>
                    <a:pt x="20710" y="3334"/>
                  </a:cubicBezTo>
                  <a:cubicBezTo>
                    <a:pt x="20919" y="3106"/>
                    <a:pt x="21118" y="2879"/>
                    <a:pt x="21258" y="2594"/>
                  </a:cubicBezTo>
                  <a:cubicBezTo>
                    <a:pt x="21526" y="2050"/>
                    <a:pt x="21539" y="2066"/>
                    <a:pt x="21150" y="1624"/>
                  </a:cubicBezTo>
                  <a:cubicBezTo>
                    <a:pt x="21006" y="1461"/>
                    <a:pt x="20856" y="1427"/>
                    <a:pt x="20646" y="1437"/>
                  </a:cubicBezTo>
                  <a:cubicBezTo>
                    <a:pt x="20244" y="1456"/>
                    <a:pt x="20044" y="1227"/>
                    <a:pt x="20086" y="860"/>
                  </a:cubicBezTo>
                  <a:cubicBezTo>
                    <a:pt x="20096" y="778"/>
                    <a:pt x="20075" y="672"/>
                    <a:pt x="20023" y="612"/>
                  </a:cubicBezTo>
                  <a:cubicBezTo>
                    <a:pt x="19903" y="469"/>
                    <a:pt x="19492" y="117"/>
                    <a:pt x="19340" y="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88" name="S. Weinberg, PRL 18 (1967)"/>
          <p:cNvSpPr txBox="1"/>
          <p:nvPr/>
        </p:nvSpPr>
        <p:spPr>
          <a:xfrm>
            <a:off x="10139664" y="3713450"/>
            <a:ext cx="53022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3600">
                <a:solidFill>
                  <a:srgbClr val="43434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S. Weinberg, PRL 18 (1967)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091E9D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91E9D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91E9D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1033</Words>
  <Application>Microsoft Macintosh PowerPoint</Application>
  <PresentationFormat>Custom</PresentationFormat>
  <Paragraphs>143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Times Roman</vt:lpstr>
      <vt:lpstr>Arial</vt:lpstr>
      <vt:lpstr>Arial Black</vt:lpstr>
      <vt:lpstr>Chalkduster</vt:lpstr>
      <vt:lpstr>Comic Sans MS</vt:lpstr>
      <vt:lpstr>Helvetica</vt:lpstr>
      <vt:lpstr>Helvetica Neue</vt:lpstr>
      <vt:lpstr>Helvetica Neue Medium</vt:lpstr>
      <vt:lpstr>Lucida Grande</vt:lpstr>
      <vt:lpstr>20_BasicBlack</vt:lpstr>
      <vt:lpstr>Dynamical Generation  of  Axial-vector Mesons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 this be madness, yet there is method in 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Generation  of  Axial-vector Mesons</dc:title>
  <cp:lastModifiedBy>김현철</cp:lastModifiedBy>
  <cp:revision>2</cp:revision>
  <dcterms:modified xsi:type="dcterms:W3CDTF">2023-06-22T10:14:10Z</dcterms:modified>
</cp:coreProperties>
</file>