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1"/>
  </p:notesMasterIdLst>
  <p:handoutMasterIdLst>
    <p:handoutMasterId r:id="rId32"/>
  </p:handoutMasterIdLst>
  <p:sldIdLst>
    <p:sldId id="257" r:id="rId2"/>
    <p:sldId id="533" r:id="rId3"/>
    <p:sldId id="535" r:id="rId4"/>
    <p:sldId id="538" r:id="rId5"/>
    <p:sldId id="540" r:id="rId6"/>
    <p:sldId id="541" r:id="rId7"/>
    <p:sldId id="542" r:id="rId8"/>
    <p:sldId id="550" r:id="rId9"/>
    <p:sldId id="543" r:id="rId10"/>
    <p:sldId id="544" r:id="rId11"/>
    <p:sldId id="552" r:id="rId12"/>
    <p:sldId id="545" r:id="rId13"/>
    <p:sldId id="556" r:id="rId14"/>
    <p:sldId id="546" r:id="rId15"/>
    <p:sldId id="549" r:id="rId16"/>
    <p:sldId id="553" r:id="rId17"/>
    <p:sldId id="526" r:id="rId18"/>
    <p:sldId id="518" r:id="rId19"/>
    <p:sldId id="551" r:id="rId20"/>
    <p:sldId id="401" r:id="rId21"/>
    <p:sldId id="554" r:id="rId22"/>
    <p:sldId id="523" r:id="rId23"/>
    <p:sldId id="454" r:id="rId24"/>
    <p:sldId id="455" r:id="rId25"/>
    <p:sldId id="445" r:id="rId26"/>
    <p:sldId id="452" r:id="rId27"/>
    <p:sldId id="425" r:id="rId28"/>
    <p:sldId id="453" r:id="rId29"/>
    <p:sldId id="429" r:id="rId30"/>
  </p:sldIdLst>
  <p:sldSz cx="9144000" cy="6858000" type="screen4x3"/>
  <p:notesSz cx="10234613" cy="71040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879A9-8093-4E40-9384-1604F6FC9863}" v="624" dt="2019-06-30T02:02:52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58377" autoAdjust="0"/>
  </p:normalViewPr>
  <p:slideViewPr>
    <p:cSldViewPr snapToGrid="0">
      <p:cViewPr varScale="1">
        <p:scale>
          <a:sx n="79" d="100"/>
          <a:sy n="79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0412665076fa4c7" providerId="LiveId" clId="{81F879A9-8093-4E40-9384-1604F6FC9863}"/>
    <pc:docChg chg="undo delSld modSld">
      <pc:chgData name="" userId="10412665076fa4c7" providerId="LiveId" clId="{81F879A9-8093-4E40-9384-1604F6FC9863}" dt="2019-06-30T02:02:52.893" v="614"/>
      <pc:docMkLst>
        <pc:docMk/>
      </pc:docMkLst>
      <pc:sldChg chg="modSp modAnim">
        <pc:chgData name="" userId="10412665076fa4c7" providerId="LiveId" clId="{81F879A9-8093-4E40-9384-1604F6FC9863}" dt="2019-06-30T01:23:17.786" v="43"/>
        <pc:sldMkLst>
          <pc:docMk/>
          <pc:sldMk cId="2747871750" sldId="378"/>
        </pc:sldMkLst>
        <pc:spChg chg="mod">
          <ac:chgData name="" userId="10412665076fa4c7" providerId="LiveId" clId="{81F879A9-8093-4E40-9384-1604F6FC9863}" dt="2019-06-30T01:21:29.200" v="40" actId="1036"/>
          <ac:spMkLst>
            <pc:docMk/>
            <pc:sldMk cId="2747871750" sldId="378"/>
            <ac:spMk id="17" creationId="{00000000-0000-0000-0000-000000000000}"/>
          </ac:spMkLst>
        </pc:spChg>
        <pc:spChg chg="mod">
          <ac:chgData name="" userId="10412665076fa4c7" providerId="LiveId" clId="{81F879A9-8093-4E40-9384-1604F6FC9863}" dt="2019-06-30T01:20:56.517" v="7" actId="20577"/>
          <ac:spMkLst>
            <pc:docMk/>
            <pc:sldMk cId="2747871750" sldId="378"/>
            <ac:spMk id="31" creationId="{00000000-0000-0000-0000-000000000000}"/>
          </ac:spMkLst>
        </pc:spChg>
      </pc:sldChg>
      <pc:sldChg chg="modSp">
        <pc:chgData name="" userId="10412665076fa4c7" providerId="LiveId" clId="{81F879A9-8093-4E40-9384-1604F6FC9863}" dt="2019-06-30T01:52:55.497" v="578" actId="1038"/>
        <pc:sldMkLst>
          <pc:docMk/>
          <pc:sldMk cId="557756867" sldId="391"/>
        </pc:sldMkLst>
        <pc:spChg chg="mod">
          <ac:chgData name="" userId="10412665076fa4c7" providerId="LiveId" clId="{81F879A9-8093-4E40-9384-1604F6FC9863}" dt="2019-06-30T01:52:55.497" v="578" actId="1038"/>
          <ac:spMkLst>
            <pc:docMk/>
            <pc:sldMk cId="557756867" sldId="391"/>
            <ac:spMk id="16" creationId="{00000000-0000-0000-0000-000000000000}"/>
          </ac:spMkLst>
        </pc:spChg>
      </pc:sldChg>
      <pc:sldChg chg="del">
        <pc:chgData name="" userId="10412665076fa4c7" providerId="LiveId" clId="{81F879A9-8093-4E40-9384-1604F6FC9863}" dt="2019-06-30T01:58:23.839" v="585" actId="2696"/>
        <pc:sldMkLst>
          <pc:docMk/>
          <pc:sldMk cId="3600072774" sldId="449"/>
        </pc:sldMkLst>
      </pc:sldChg>
      <pc:sldChg chg="addSp delSp modSp modAnim">
        <pc:chgData name="" userId="10412665076fa4c7" providerId="LiveId" clId="{81F879A9-8093-4E40-9384-1604F6FC9863}" dt="2019-06-30T02:02:52.893" v="614"/>
        <pc:sldMkLst>
          <pc:docMk/>
          <pc:sldMk cId="1318828909" sldId="459"/>
        </pc:sldMkLst>
        <pc:spChg chg="add del mod">
          <ac:chgData name="" userId="10412665076fa4c7" providerId="LiveId" clId="{81F879A9-8093-4E40-9384-1604F6FC9863}" dt="2019-06-30T01:27:24.130" v="58" actId="11529"/>
          <ac:spMkLst>
            <pc:docMk/>
            <pc:sldMk cId="1318828909" sldId="459"/>
            <ac:spMk id="3" creationId="{ED91F8AB-10D2-4B08-840F-C08800FC838A}"/>
          </ac:spMkLst>
        </pc:spChg>
        <pc:spChg chg="mod">
          <ac:chgData name="" userId="10412665076fa4c7" providerId="LiveId" clId="{81F879A9-8093-4E40-9384-1604F6FC9863}" dt="2019-06-30T02:00:09.997" v="606" actId="1076"/>
          <ac:spMkLst>
            <pc:docMk/>
            <pc:sldMk cId="1318828909" sldId="459"/>
            <ac:spMk id="4" creationId="{00000000-0000-0000-0000-000000000000}"/>
          </ac:spMkLst>
        </pc:spChg>
        <pc:spChg chg="add mod">
          <ac:chgData name="" userId="10412665076fa4c7" providerId="LiveId" clId="{81F879A9-8093-4E40-9384-1604F6FC9863}" dt="2019-06-30T01:30:04.827" v="150" actId="692"/>
          <ac:spMkLst>
            <pc:docMk/>
            <pc:sldMk cId="1318828909" sldId="459"/>
            <ac:spMk id="5" creationId="{62B7FE28-7AFE-4054-84B7-6E724DA01084}"/>
          </ac:spMkLst>
        </pc:spChg>
        <pc:spChg chg="mod">
          <ac:chgData name="" userId="10412665076fa4c7" providerId="LiveId" clId="{81F879A9-8093-4E40-9384-1604F6FC9863}" dt="2019-06-30T01:59:44.125" v="595" actId="20577"/>
          <ac:spMkLst>
            <pc:docMk/>
            <pc:sldMk cId="1318828909" sldId="459"/>
            <ac:spMk id="32" creationId="{00000000-0000-0000-0000-000000000000}"/>
          </ac:spMkLst>
        </pc:spChg>
        <pc:spChg chg="mod">
          <ac:chgData name="" userId="10412665076fa4c7" providerId="LiveId" clId="{81F879A9-8093-4E40-9384-1604F6FC9863}" dt="2019-06-30T01:59:58.426" v="605" actId="1076"/>
          <ac:spMkLst>
            <pc:docMk/>
            <pc:sldMk cId="1318828909" sldId="459"/>
            <ac:spMk id="33" creationId="{00000000-0000-0000-0000-000000000000}"/>
          </ac:spMkLst>
        </pc:spChg>
        <pc:spChg chg="mod">
          <ac:chgData name="" userId="10412665076fa4c7" providerId="LiveId" clId="{81F879A9-8093-4E40-9384-1604F6FC9863}" dt="2019-06-30T01:26:23.333" v="54" actId="14100"/>
          <ac:spMkLst>
            <pc:docMk/>
            <pc:sldMk cId="1318828909" sldId="459"/>
            <ac:spMk id="42" creationId="{00000000-0000-0000-0000-000000000000}"/>
          </ac:spMkLst>
        </pc:spChg>
        <pc:spChg chg="add mod ord">
          <ac:chgData name="" userId="10412665076fa4c7" providerId="LiveId" clId="{81F879A9-8093-4E40-9384-1604F6FC9863}" dt="2019-06-30T01:29:41.878" v="148" actId="171"/>
          <ac:spMkLst>
            <pc:docMk/>
            <pc:sldMk cId="1318828909" sldId="459"/>
            <ac:spMk id="46" creationId="{E5763402-2420-4779-A90D-E0754F64D671}"/>
          </ac:spMkLst>
        </pc:spChg>
        <pc:grpChg chg="mod">
          <ac:chgData name="" userId="10412665076fa4c7" providerId="LiveId" clId="{81F879A9-8093-4E40-9384-1604F6FC9863}" dt="2019-06-30T02:00:09.997" v="606" actId="1076"/>
          <ac:grpSpMkLst>
            <pc:docMk/>
            <pc:sldMk cId="1318828909" sldId="459"/>
            <ac:grpSpMk id="18" creationId="{00000000-0000-0000-0000-000000000000}"/>
          </ac:grpSpMkLst>
        </pc:grpChg>
        <pc:grpChg chg="mod">
          <ac:chgData name="" userId="10412665076fa4c7" providerId="LiveId" clId="{81F879A9-8093-4E40-9384-1604F6FC9863}" dt="2019-06-30T02:00:09.997" v="606" actId="1076"/>
          <ac:grpSpMkLst>
            <pc:docMk/>
            <pc:sldMk cId="1318828909" sldId="459"/>
            <ac:grpSpMk id="20" creationId="{00000000-0000-0000-0000-000000000000}"/>
          </ac:grpSpMkLst>
        </pc:grpChg>
        <pc:cxnChg chg="add del mod">
          <ac:chgData name="" userId="10412665076fa4c7" providerId="LiveId" clId="{81F879A9-8093-4E40-9384-1604F6FC9863}" dt="2019-06-30T01:25:40.700" v="53" actId="11529"/>
          <ac:cxnSpMkLst>
            <pc:docMk/>
            <pc:sldMk cId="1318828909" sldId="459"/>
            <ac:cxnSpMk id="5" creationId="{975F2593-39BB-4B1E-AAE0-7E2F18A2A43B}"/>
          </ac:cxnSpMkLst>
        </pc:cxnChg>
        <pc:cxnChg chg="add del mod">
          <ac:chgData name="" userId="10412665076fa4c7" providerId="LiveId" clId="{81F879A9-8093-4E40-9384-1604F6FC9863}" dt="2019-06-30T01:25:40.103" v="52" actId="11529"/>
          <ac:cxnSpMkLst>
            <pc:docMk/>
            <pc:sldMk cId="1318828909" sldId="459"/>
            <ac:cxnSpMk id="6" creationId="{DBD69684-EFA1-4F52-B83F-44FD869821BE}"/>
          </ac:cxnSpMkLst>
        </pc:cxnChg>
        <pc:cxnChg chg="add del mod">
          <ac:chgData name="" userId="10412665076fa4c7" providerId="LiveId" clId="{81F879A9-8093-4E40-9384-1604F6FC9863}" dt="2019-06-30T01:25:39.484" v="51" actId="11529"/>
          <ac:cxnSpMkLst>
            <pc:docMk/>
            <pc:sldMk cId="1318828909" sldId="459"/>
            <ac:cxnSpMk id="8" creationId="{1B3AB076-0744-49E3-84D9-9667C060C95D}"/>
          </ac:cxnSpMkLst>
        </pc:cxnChg>
      </pc:sldChg>
      <pc:sldChg chg="modAnim">
        <pc:chgData name="" userId="10412665076fa4c7" providerId="LiveId" clId="{81F879A9-8093-4E40-9384-1604F6FC9863}" dt="2019-06-30T01:56:00.040" v="584"/>
        <pc:sldMkLst>
          <pc:docMk/>
          <pc:sldMk cId="3705111447" sldId="476"/>
        </pc:sldMkLst>
      </pc:sldChg>
      <pc:sldChg chg="addSp delSp modSp modAnim">
        <pc:chgData name="" userId="10412665076fa4c7" providerId="LiveId" clId="{81F879A9-8093-4E40-9384-1604F6FC9863}" dt="2019-06-30T01:51:29.732" v="571" actId="1035"/>
        <pc:sldMkLst>
          <pc:docMk/>
          <pc:sldMk cId="3097762741" sldId="479"/>
        </pc:sldMkLst>
        <pc:spChg chg="add del mod">
          <ac:chgData name="" userId="10412665076fa4c7" providerId="LiveId" clId="{81F879A9-8093-4E40-9384-1604F6FC9863}" dt="2019-06-30T01:33:37.433" v="202"/>
          <ac:spMkLst>
            <pc:docMk/>
            <pc:sldMk cId="3097762741" sldId="479"/>
            <ac:spMk id="4" creationId="{0BCAB553-CABF-4751-B6FA-4AF44CB851B9}"/>
          </ac:spMkLst>
        </pc:spChg>
        <pc:spChg chg="add del mod">
          <ac:chgData name="" userId="10412665076fa4c7" providerId="LiveId" clId="{81F879A9-8093-4E40-9384-1604F6FC9863}" dt="2019-06-30T01:43:05.187" v="501" actId="11529"/>
          <ac:spMkLst>
            <pc:docMk/>
            <pc:sldMk cId="3097762741" sldId="479"/>
            <ac:spMk id="7" creationId="{9A17E8E2-E638-48ED-AFA6-BC3B511C418D}"/>
          </ac:spMkLst>
        </pc:spChg>
        <pc:spChg chg="mod">
          <ac:chgData name="" userId="10412665076fa4c7" providerId="LiveId" clId="{81F879A9-8093-4E40-9384-1604F6FC9863}" dt="2019-06-30T01:30:45.084" v="154" actId="14100"/>
          <ac:spMkLst>
            <pc:docMk/>
            <pc:sldMk cId="3097762741" sldId="479"/>
            <ac:spMk id="8" creationId="{00000000-0000-0000-0000-000000000000}"/>
          </ac:spMkLst>
        </pc:spChg>
        <pc:spChg chg="mod">
          <ac:chgData name="" userId="10412665076fa4c7" providerId="LiveId" clId="{81F879A9-8093-4E40-9384-1604F6FC9863}" dt="2019-06-30T01:31:19.711" v="173" actId="14100"/>
          <ac:spMkLst>
            <pc:docMk/>
            <pc:sldMk cId="3097762741" sldId="479"/>
            <ac:spMk id="9" creationId="{00000000-0000-0000-0000-000000000000}"/>
          </ac:spMkLst>
        </pc:spChg>
        <pc:spChg chg="mod">
          <ac:chgData name="" userId="10412665076fa4c7" providerId="LiveId" clId="{81F879A9-8093-4E40-9384-1604F6FC9863}" dt="2019-06-30T01:41:28.524" v="494" actId="1076"/>
          <ac:spMkLst>
            <pc:docMk/>
            <pc:sldMk cId="3097762741" sldId="479"/>
            <ac:spMk id="10" creationId="{00000000-0000-0000-0000-000000000000}"/>
          </ac:spMkLst>
        </pc:spChg>
        <pc:spChg chg="add del mod">
          <ac:chgData name="" userId="10412665076fa4c7" providerId="LiveId" clId="{81F879A9-8093-4E40-9384-1604F6FC9863}" dt="2019-06-30T01:41:40.978" v="497"/>
          <ac:spMkLst>
            <pc:docMk/>
            <pc:sldMk cId="3097762741" sldId="479"/>
            <ac:spMk id="11" creationId="{6020FBAD-3102-44C9-8B81-AD2DC36E931F}"/>
          </ac:spMkLst>
        </pc:spChg>
        <pc:spChg chg="add mod">
          <ac:chgData name="" userId="10412665076fa4c7" providerId="LiveId" clId="{81F879A9-8093-4E40-9384-1604F6FC9863}" dt="2019-06-30T01:50:53.024" v="551" actId="14100"/>
          <ac:spMkLst>
            <pc:docMk/>
            <pc:sldMk cId="3097762741" sldId="479"/>
            <ac:spMk id="12" creationId="{FE36F6AF-2EAB-4203-880C-8B9E9D2D862F}"/>
          </ac:spMkLst>
        </pc:spChg>
        <pc:spChg chg="add mod">
          <ac:chgData name="" userId="10412665076fa4c7" providerId="LiveId" clId="{81F879A9-8093-4E40-9384-1604F6FC9863}" dt="2019-06-30T01:51:29.732" v="571" actId="1035"/>
          <ac:spMkLst>
            <pc:docMk/>
            <pc:sldMk cId="3097762741" sldId="479"/>
            <ac:spMk id="13" creationId="{4C499396-6B3E-46DF-B313-1051AE169F37}"/>
          </ac:spMkLst>
        </pc:spChg>
        <pc:spChg chg="add mod">
          <ac:chgData name="" userId="10412665076fa4c7" providerId="LiveId" clId="{81F879A9-8093-4E40-9384-1604F6FC9863}" dt="2019-06-30T01:51:23.007" v="564" actId="1035"/>
          <ac:spMkLst>
            <pc:docMk/>
            <pc:sldMk cId="3097762741" sldId="479"/>
            <ac:spMk id="15" creationId="{25FB5FB9-9EEE-4761-ACF7-708B9A8A0BE4}"/>
          </ac:spMkLst>
        </pc:spChg>
        <pc:grpChg chg="mod ord">
          <ac:chgData name="" userId="10412665076fa4c7" providerId="LiveId" clId="{81F879A9-8093-4E40-9384-1604F6FC9863}" dt="2019-06-30T01:51:15.208" v="558" actId="171"/>
          <ac:grpSpMkLst>
            <pc:docMk/>
            <pc:sldMk cId="3097762741" sldId="479"/>
            <ac:grpSpMk id="5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3" y="25"/>
            <a:ext cx="4435475" cy="355839"/>
          </a:xfrm>
          <a:prstGeom prst="rect">
            <a:avLst/>
          </a:prstGeom>
        </p:spPr>
        <p:txBody>
          <a:bodyPr vert="horz" lIns="91309" tIns="45655" rIns="91309" bIns="4565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593" y="25"/>
            <a:ext cx="4435475" cy="355839"/>
          </a:xfrm>
          <a:prstGeom prst="rect">
            <a:avLst/>
          </a:prstGeom>
        </p:spPr>
        <p:txBody>
          <a:bodyPr vert="horz" lIns="91309" tIns="45655" rIns="91309" bIns="45655" rtlCol="0"/>
          <a:lstStyle>
            <a:lvl1pPr algn="r">
              <a:defRPr sz="1200"/>
            </a:lvl1pPr>
          </a:lstStyle>
          <a:p>
            <a:fld id="{ADA14E81-9A9F-41F7-A872-D5545B7C1558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3" y="6748224"/>
            <a:ext cx="4435475" cy="355839"/>
          </a:xfrm>
          <a:prstGeom prst="rect">
            <a:avLst/>
          </a:prstGeom>
        </p:spPr>
        <p:txBody>
          <a:bodyPr vert="horz" lIns="91309" tIns="45655" rIns="91309" bIns="4565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593" y="6748224"/>
            <a:ext cx="4435475" cy="355839"/>
          </a:xfrm>
          <a:prstGeom prst="rect">
            <a:avLst/>
          </a:prstGeom>
        </p:spPr>
        <p:txBody>
          <a:bodyPr vert="horz" lIns="91309" tIns="45655" rIns="91309" bIns="45655" rtlCol="0" anchor="b"/>
          <a:lstStyle>
            <a:lvl1pPr algn="r">
              <a:defRPr sz="1200"/>
            </a:lvl1pPr>
          </a:lstStyle>
          <a:p>
            <a:fld id="{ED879DD5-5356-4F47-8E82-0B997820E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92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7" y="27"/>
            <a:ext cx="4434998" cy="356437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63" y="27"/>
            <a:ext cx="4434998" cy="356437"/>
          </a:xfrm>
          <a:prstGeom prst="rect">
            <a:avLst/>
          </a:prstGeom>
        </p:spPr>
        <p:txBody>
          <a:bodyPr vert="horz" lIns="94733" tIns="47367" rIns="94733" bIns="47367" rtlCol="0"/>
          <a:lstStyle>
            <a:lvl1pPr algn="r">
              <a:defRPr sz="1200"/>
            </a:lvl1pPr>
          </a:lstStyle>
          <a:p>
            <a:fld id="{40A8FEC3-B4AB-4CC1-804C-62B467FF8AB0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3" tIns="47367" rIns="94733" bIns="4736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8862"/>
            <a:ext cx="8187690" cy="2797224"/>
          </a:xfrm>
          <a:prstGeom prst="rect">
            <a:avLst/>
          </a:prstGeom>
        </p:spPr>
        <p:txBody>
          <a:bodyPr vert="horz" lIns="94733" tIns="47367" rIns="94733" bIns="4736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7" y="6747661"/>
            <a:ext cx="4434998" cy="356436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63" y="6747661"/>
            <a:ext cx="4434998" cy="356436"/>
          </a:xfrm>
          <a:prstGeom prst="rect">
            <a:avLst/>
          </a:prstGeom>
        </p:spPr>
        <p:txBody>
          <a:bodyPr vert="horz" lIns="94733" tIns="47367" rIns="94733" bIns="47367" rtlCol="0" anchor="b"/>
          <a:lstStyle>
            <a:lvl1pPr algn="r">
              <a:defRPr sz="1200"/>
            </a:lvl1pPr>
          </a:lstStyle>
          <a:p>
            <a:fld id="{C4471B38-0206-48BF-9687-B0B758E7D0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6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3016">
                  <a:defRPr/>
                </a:pPr>
                <a:endParaRPr lang="en-US" altLang="ko-KR" dirty="0"/>
              </a:p>
              <a:p>
                <a:pPr defTabSz="913016">
                  <a:defRPr/>
                </a:pPr>
                <a:endParaRPr lang="en-US" altLang="ko-KR" dirty="0">
                  <a:solidFill>
                    <a:prstClr val="black"/>
                  </a:solidFill>
                  <a:ea typeface="MS UI Gothic" pitchFamily="34" charset="-128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320">
                  <a:defRPr/>
                </a:pPr>
                <a:r>
                  <a:rPr lang="en-US" altLang="ko-KR" dirty="0"/>
                  <a:t>We will address that the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spin-1 </a:t>
                </a:r>
                <a:r>
                  <a:rPr lang="en-US" altLang="ko-KR" dirty="0" err="1">
                    <a:solidFill>
                      <a:srgbClr val="C00000"/>
                    </a:solidFill>
                  </a:rPr>
                  <a:t>diquark</a:t>
                </a:r>
                <a:r>
                  <a:rPr lang="en-US" altLang="ko-KR" dirty="0"/>
                  <a:t> plays a crucial role in the formation of </a:t>
                </a:r>
                <a:r>
                  <a:rPr lang="en-US" altLang="ko-KR" dirty="0" err="1"/>
                  <a:t>tetraquarks</a:t>
                </a:r>
                <a:endParaRPr lang="en-US" altLang="ko-KR" dirty="0"/>
              </a:p>
              <a:p>
                <a:pPr defTabSz="914320">
                  <a:defRPr/>
                </a:pPr>
                <a:r>
                  <a:rPr lang="en-US" altLang="ko-KR" dirty="0">
                    <a:solidFill>
                      <a:prstClr val="black"/>
                    </a:solidFill>
                    <a:ea typeface="MS UI Gothic" pitchFamily="34" charset="-128"/>
                  </a:rPr>
                  <a:t>in addition to the spin-0 </a:t>
                </a:r>
                <a:r>
                  <a:rPr lang="en-US" altLang="ko-KR" dirty="0" err="1">
                    <a:solidFill>
                      <a:prstClr val="black"/>
                    </a:solidFill>
                    <a:ea typeface="MS UI Gothic" pitchFamily="34" charset="-128"/>
                  </a:rPr>
                  <a:t>diquark</a:t>
                </a:r>
                <a:r>
                  <a:rPr lang="en-US" altLang="ko-KR" dirty="0" smtClean="0">
                    <a:solidFill>
                      <a:prstClr val="black"/>
                    </a:solidFill>
                    <a:ea typeface="MS UI Gothic" pitchFamily="34" charset="-128"/>
                  </a:rPr>
                  <a:t>.</a:t>
                </a:r>
              </a:p>
              <a:p>
                <a:pPr defTabSz="914320">
                  <a:defRPr/>
                </a:pPr>
                <a:endParaRPr lang="en-US" altLang="ko-KR" dirty="0" smtClean="0">
                  <a:solidFill>
                    <a:prstClr val="black"/>
                  </a:solidFill>
                  <a:ea typeface="MS UI Gothic" pitchFamily="34" charset="-128"/>
                </a:endParaRPr>
              </a:p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ko-KR" sz="1200" dirty="0" smtClean="0">
                    <a:latin typeface="+mn-lt"/>
                  </a:rPr>
                  <a:t>In particular, we examine the </a:t>
                </a:r>
                <a:r>
                  <a:rPr lang="en-US" altLang="ko-KR" sz="1200" dirty="0" err="1" smtClean="0">
                    <a:solidFill>
                      <a:srgbClr val="0033CC"/>
                    </a:solidFill>
                    <a:latin typeface="+mn-lt"/>
                  </a:rPr>
                  <a:t>diquark-antidiquark</a:t>
                </a:r>
                <a:r>
                  <a:rPr lang="en-US" altLang="ko-KR" sz="1200" dirty="0" smtClean="0">
                    <a:solidFill>
                      <a:srgbClr val="0033CC"/>
                    </a:solidFill>
                    <a:latin typeface="+mn-lt"/>
                  </a:rPr>
                  <a:t> model</a:t>
                </a:r>
                <a:r>
                  <a:rPr lang="en-US" altLang="ko-KR" sz="1200" dirty="0" smtClean="0">
                    <a:latin typeface="+mn-lt"/>
                  </a:rPr>
                  <a:t> by Jaffe </a:t>
                </a:r>
              </a:p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ko-KR" sz="1200" dirty="0" smtClean="0">
                    <a:latin typeface="+mn-lt"/>
                  </a:rPr>
                  <a:t>and motivate</a:t>
                </a:r>
                <a:r>
                  <a:rPr lang="en-US" altLang="ko-KR" sz="12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altLang="ko-KR" sz="1200" dirty="0" err="1" smtClean="0">
                    <a:solidFill>
                      <a:srgbClr val="C00000"/>
                    </a:solidFill>
                    <a:latin typeface="+mn-lt"/>
                  </a:rPr>
                  <a:t>tetraquark</a:t>
                </a:r>
                <a:r>
                  <a:rPr lang="en-US" altLang="ko-KR" sz="1200" dirty="0" smtClean="0">
                    <a:solidFill>
                      <a:srgbClr val="C00000"/>
                    </a:solidFill>
                    <a:latin typeface="+mn-lt"/>
                  </a:rPr>
                  <a:t> mixing framework</a:t>
                </a:r>
                <a:r>
                  <a:rPr lang="en-US" altLang="ko-KR" sz="1200" dirty="0" smtClean="0">
                    <a:latin typeface="+mn-lt"/>
                  </a:rPr>
                  <a:t> for those resonances that are normally treated as excited states.</a:t>
                </a:r>
                <a:br>
                  <a:rPr lang="en-US" altLang="ko-KR" sz="1200" dirty="0" smtClean="0">
                    <a:latin typeface="+mn-lt"/>
                  </a:rPr>
                </a:br>
                <a:endParaRPr lang="en-US" altLang="ko-KR" sz="1200" dirty="0" smtClean="0">
                  <a:latin typeface="+mn-lt"/>
                </a:endParaRPr>
              </a:p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ko-KR" sz="1200" dirty="0">
                    <a:latin typeface="+mn-lt"/>
                  </a:rPr>
                  <a:t>This framework is supported by the presence of </a:t>
                </a:r>
                <a:r>
                  <a:rPr lang="en-US" altLang="ko-KR" sz="1200" dirty="0" smtClean="0">
                    <a:latin typeface="+mn-lt"/>
                  </a:rPr>
                  <a:t>the two nonets in PDG,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𝑓_0 (500),𝑓_0 (980),  𝐾_0^∗ (800)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, 𝑎_0 (980)</a:t>
                </a:r>
                <a:r>
                  <a:rPr lang="en-US" altLang="ko-KR" sz="1200" dirty="0"/>
                  <a:t> </a:t>
                </a:r>
                <a:r>
                  <a:rPr lang="en-US" altLang="ko-KR" sz="1200" dirty="0" smtClean="0">
                    <a:latin typeface="+mn-lt"/>
                  </a:rPr>
                  <a:t>in </a:t>
                </a:r>
                <a:r>
                  <a:rPr lang="en-US" altLang="ko-KR" sz="1200" dirty="0">
                    <a:latin typeface="+mn-lt"/>
                  </a:rPr>
                  <a:t>light nonet,</a:t>
                </a:r>
                <a:br>
                  <a:rPr lang="en-US" altLang="ko-KR" sz="1200" dirty="0">
                    <a:latin typeface="+mn-lt"/>
                  </a:rPr>
                </a:br>
                <a:r>
                  <a:rPr lang="en-US" altLang="ko-KR" sz="1200" dirty="0" smtClean="0">
                    <a:latin typeface="+mn-lt"/>
                  </a:rPr>
                  <a:t>and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𝑓_0 (1370),𝑓_0 (1500),〖 𝐾〗_0^∗ (1430)</a:t>
                </a:r>
                <a:r>
                  <a:rPr lang="en-US" altLang="ko-KR" sz="1200" dirty="0"/>
                  <a:t>,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〖 𝑎〗_0 (1450)</a:t>
                </a:r>
                <a:r>
                  <a:rPr lang="en-US" altLang="ko-KR" sz="1200" dirty="0">
                    <a:latin typeface="+mn-lt"/>
                  </a:rPr>
                  <a:t> in heavy </a:t>
                </a:r>
                <a:r>
                  <a:rPr lang="en-US" altLang="ko-KR" sz="1200" dirty="0" smtClean="0">
                    <a:latin typeface="+mn-lt"/>
                  </a:rPr>
                  <a:t>nonet.</a:t>
                </a:r>
              </a:p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endParaRPr lang="en-US" altLang="ko-KR" sz="1200" dirty="0" smtClean="0">
                  <a:latin typeface="+mn-lt"/>
                </a:endParaRPr>
              </a:p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ko-KR" sz="1200" dirty="0" smtClean="0">
                    <a:latin typeface="+mn-lt"/>
                  </a:rPr>
                  <a:t>We test this mixing framework for these nonets in reproducing their mass splitting and decay modes.</a:t>
                </a:r>
              </a:p>
              <a:p>
                <a:pPr defTabSz="914320">
                  <a:defRPr/>
                </a:pPr>
                <a:endParaRPr lang="en-US" altLang="ko-KR" dirty="0">
                  <a:solidFill>
                    <a:prstClr val="black"/>
                  </a:solidFill>
                  <a:ea typeface="MS UI Gothic" pitchFamily="34" charset="-128"/>
                </a:endParaRP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88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are inequalities between the coupling strengths. They are enhanced in the light nonet but suppressed in the heavy nonet.</a:t>
            </a:r>
          </a:p>
          <a:p>
            <a:r>
              <a:rPr lang="en-US" altLang="ko-KR" dirty="0"/>
              <a:t>Experimentally, this inequalities can be tested from the corresponding partial decay widths because the</a:t>
            </a:r>
          </a:p>
          <a:p>
            <a:r>
              <a:rPr lang="en-US" altLang="ko-KR" dirty="0"/>
              <a:t>width is proportional to the coupling strength square times the other part depending only kinematics.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79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47867">
                  <a:defRPr/>
                </a:pPr>
                <a:r>
                  <a:rPr lang="en-US" altLang="ko-KR" dirty="0"/>
                  <a:t>1. Some partial widths are not known until recently. </a:t>
                </a:r>
                <a:br>
                  <a:rPr lang="en-US" altLang="ko-KR" dirty="0"/>
                </a:br>
                <a:r>
                  <a:rPr lang="en-US" altLang="ko-KR" dirty="0"/>
                  <a:t>ex)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(700)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(980)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were not listed in 2016 PDG.</a:t>
                </a:r>
              </a:p>
              <a:p>
                <a:pPr defTabSz="947867">
                  <a:defRPr/>
                </a:pPr>
                <a:r>
                  <a:rPr lang="en-US" altLang="ko-KR" dirty="0"/>
                  <a:t>2. Some partial widths still have large uncertainty. </a:t>
                </a:r>
                <a:br>
                  <a:rPr lang="en-US" altLang="ko-KR" dirty="0"/>
                </a:br>
                <a:r>
                  <a:rPr lang="en-US" altLang="ko-KR" dirty="0"/>
                  <a:t>ex)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(980)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.</a:t>
                </a:r>
              </a:p>
              <a:p>
                <a:pPr defTabSz="947867">
                  <a:defRPr/>
                </a:pPr>
                <a:endParaRPr lang="en-US" altLang="ko-KR" dirty="0"/>
              </a:p>
              <a:p>
                <a:pPr defTabSz="947867">
                  <a:defRPr/>
                </a:pPr>
                <a:r>
                  <a:rPr lang="en-US" altLang="ko-KR" dirty="0"/>
                  <a:t>Purely from the kinematical point of view, this inequality</a:t>
                </a:r>
                <a:r>
                  <a:rPr lang="en-US" altLang="ko-KR" baseline="0" dirty="0"/>
                  <a:t> is quite un</a:t>
                </a:r>
                <a:r>
                  <a:rPr lang="en-US" altLang="ko-KR" dirty="0"/>
                  <a:t>natural.</a:t>
                </a:r>
              </a:p>
              <a:p>
                <a:pPr defTabSz="947867">
                  <a:defRPr/>
                </a:pPr>
                <a:endParaRPr lang="ko-KR" altLang="en-US" dirty="0"/>
              </a:p>
              <a:p>
                <a:pPr defTabSz="947867">
                  <a:defRPr/>
                </a:pP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dirty="0" smtClean="0"/>
                  <a:t>1. Some partial widths are not known until recently. </a:t>
                </a:r>
                <a:br>
                  <a:rPr lang="en-US" altLang="ko-KR" sz="1200" dirty="0" smtClean="0"/>
                </a:br>
                <a:r>
                  <a:rPr lang="en-US" altLang="ko-KR" sz="1200" dirty="0" smtClean="0"/>
                  <a:t>ex) 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𝐾_0^∗ (700)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ko-KR" alt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altLang="ko-KR" sz="1200" dirty="0" smtClean="0"/>
                  <a:t>,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𝑓_0 (980)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ko-KR" alt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𝜋𝜋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were not listed in 2016 PDG</a:t>
                </a:r>
                <a:r>
                  <a:rPr lang="en-US" altLang="ko-KR" sz="1200" dirty="0" smtClean="0"/>
                  <a:t>.</a:t>
                </a:r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dirty="0" smtClean="0"/>
                  <a:t>2.</a:t>
                </a:r>
                <a:r>
                  <a:rPr lang="en-US" altLang="ko-KR" sz="1200" baseline="0" dirty="0" smtClean="0"/>
                  <a:t> </a:t>
                </a:r>
                <a:r>
                  <a:rPr lang="en-US" altLang="ko-KR" sz="1200" dirty="0" smtClean="0"/>
                  <a:t>Some partial widths still have large uncertainty. </a:t>
                </a:r>
                <a:br>
                  <a:rPr lang="en-US" altLang="ko-KR" sz="1200" dirty="0" smtClean="0"/>
                </a:br>
                <a:r>
                  <a:rPr lang="en-US" altLang="ko-KR" sz="1200" dirty="0" smtClean="0"/>
                  <a:t>ex)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𝑓_0 (980)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𝐾𝐾 ̅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.</a:t>
                </a:r>
                <a:endParaRPr lang="ko-KR" altLang="en-US" sz="1200" dirty="0"/>
              </a:p>
              <a:p>
                <a:pPr marL="0" marR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sz="1200" dirty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661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To get the experimental ratio, we need to have different couplings for the two nonets. And the light nonet couplings must be a lot larger than the heavy nonet couplings.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Purely from the kinematical point of view, the natural expectation is that </a:t>
                </a:r>
                <a:r>
                  <a:rPr lang="el-GR" altLang="ko-KR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altLang="ko-KR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b="0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𝑘𝑖𝑛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(light nonet) </a:t>
                </a:r>
                <a:r>
                  <a:rPr lang="en-US" altLang="ko-KR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≲</a:t>
                </a:r>
                <a:r>
                  <a:rPr lang="el-GR" altLang="ko-KR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altLang="ko-KR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b="0" i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𝑘𝑖𝑛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(heavy nonet)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31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For </a:t>
                </a:r>
                <a:r>
                  <a:rPr lang="en-US" altLang="ko-KR" dirty="0" err="1"/>
                  <a:t>isovector</a:t>
                </a:r>
                <a:r>
                  <a:rPr lang="en-US" altLang="ko-KR" dirty="0"/>
                  <a:t> case, we have the opposite inequality in the experimental partial widths, light nonet width is smaller than the heavy nonet one.  Even in this case, we expect</a:t>
                </a:r>
              </a:p>
              <a:p>
                <a:r>
                  <a:rPr lang="en-US" altLang="ko-KR" dirty="0"/>
                  <a:t>the same enhancement in the couplings.</a:t>
                </a:r>
              </a:p>
              <a:p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,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/>
                  <a:t> most region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cannot decay </a:t>
                </a:r>
                <a:r>
                  <a:rPr lang="en-US" altLang="ko-KR" dirty="0"/>
                  <a:t>to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dirty="0"/>
                  <a:t> due to the kinematical cutoff. Only the mass region above the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threshold can decay.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But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dirty="0"/>
                  <a:t>, all</a:t>
                </a:r>
                <a:r>
                  <a:rPr lang="en-US" altLang="ko-KR" baseline="0" dirty="0"/>
                  <a:t> the mass region can decay to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200" dirty="0" smtClean="0"/>
                  <a:t>For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𝑎_0 (980)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→𝐾𝐾 ̅</a:t>
                </a:r>
                <a:r>
                  <a:rPr lang="en-US" altLang="ko-KR" sz="12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most region </a:t>
                </a:r>
                <a:r>
                  <a:rPr lang="en-US" altLang="ko-KR" sz="1200" dirty="0" smtClean="0">
                    <a:solidFill>
                      <a:srgbClr val="0033CC"/>
                    </a:solidFill>
                  </a:rPr>
                  <a:t>cannot decay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𝐾𝐾 ̅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due to the kinematical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cutoff. Only</a:t>
                </a:r>
                <a:r>
                  <a:rPr lang="en-US" altLang="ko-KR" sz="1200" baseline="0" dirty="0" smtClean="0">
                    <a:solidFill>
                      <a:schemeClr val="tx1"/>
                    </a:solidFill>
                  </a:rPr>
                  <a:t> the mass region above the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 ̅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threshold can decay.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But for </a:t>
                </a:r>
                <a:r>
                  <a:rPr lang="en-US" altLang="ko-KR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𝑎</a:t>
                </a:r>
                <a:r>
                  <a:rPr lang="en-US" altLang="ko-KR" sz="1200" i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0 (1450)</a:t>
                </a:r>
                <a:r>
                  <a:rPr lang="en-US" altLang="ko-KR" sz="1200" i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→𝐾𝐾 ̅</a:t>
                </a:r>
                <a:r>
                  <a:rPr lang="en-US" altLang="ko-KR" dirty="0" smtClean="0"/>
                  <a:t>, all</a:t>
                </a:r>
                <a:r>
                  <a:rPr lang="en-US" altLang="ko-KR" baseline="0" dirty="0" smtClean="0"/>
                  <a:t> the mass region can decay to 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 ̅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0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72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45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Before</a:t>
                </a:r>
                <a:r>
                  <a:rPr lang="en-US" altLang="ko-KR" baseline="0" dirty="0"/>
                  <a:t> we move on, we make one question that comes out naturally.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ea typeface="+mn-ea"/>
                  </a:rPr>
                  <a:t>This requirement is not strictly enforced because the corresponding</a:t>
                </a:r>
                <a:r>
                  <a:rPr lang="en-US" altLang="ko-KR" baseline="0" dirty="0" smtClean="0">
                    <a:ea typeface="+mn-ea"/>
                  </a:rPr>
                  <a:t> resonances can be very broad</a:t>
                </a:r>
              </a:p>
              <a:p>
                <a:r>
                  <a:rPr lang="en-US" altLang="ko-KR" baseline="0" dirty="0" smtClean="0">
                    <a:ea typeface="+mn-ea"/>
                  </a:rPr>
                  <a:t>and they may be hidden in the two-meson </a:t>
                </a:r>
                <a:r>
                  <a:rPr lang="en-US" altLang="ko-KR" baseline="0" dirty="0" smtClean="0">
                    <a:ea typeface="+mn-ea"/>
                  </a:rPr>
                  <a:t>continuum.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Also HF masses are </a:t>
                </a:r>
                <a:r>
                  <a:rPr lang="en-US" altLang="ko-KR" dirty="0" smtClean="0">
                    <a:solidFill>
                      <a:srgbClr val="C00000"/>
                    </a:solidFill>
                  </a:rPr>
                  <a:t>positive</a:t>
                </a:r>
                <a:r>
                  <a:rPr lang="en-US" altLang="ko-KR" dirty="0" smtClean="0"/>
                  <a:t> for 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𝐽=2</a:t>
                </a:r>
                <a:r>
                  <a:rPr lang="en-US" altLang="ko-KR" dirty="0" smtClean="0"/>
                  <a:t> tetraquarks meaning that they are less compact than the </a:t>
                </a:r>
                <a:r>
                  <a:rPr lang="en-US" altLang="ko-KR" i="0">
                    <a:latin typeface="Cambria Math" panose="02040503050406030204" pitchFamily="18" charset="0"/>
                  </a:rPr>
                  <a:t>𝐽=0,1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tetraquarks.</a:t>
                </a:r>
                <a:endParaRPr lang="ko-KR" altLang="en-US" dirty="0"/>
              </a:p>
              <a:p>
                <a:r>
                  <a:rPr lang="en-US" altLang="ko-KR" dirty="0" smtClean="0"/>
                  <a:t>It</a:t>
                </a:r>
                <a:r>
                  <a:rPr lang="en-US" altLang="ko-KR" baseline="0" dirty="0" smtClean="0"/>
                  <a:t> </a:t>
                </a:r>
                <a:r>
                  <a:rPr lang="en-US" altLang="ko-KR" baseline="0" dirty="0" smtClean="0"/>
                  <a:t>may possible to have another spin-1 type by coming the first </a:t>
                </a:r>
                <a:r>
                  <a:rPr lang="en-US" altLang="ko-KR" baseline="0" dirty="0" err="1" smtClean="0"/>
                  <a:t>diquark</a:t>
                </a:r>
                <a:r>
                  <a:rPr lang="en-US" altLang="ko-KR" baseline="0" dirty="0" smtClean="0"/>
                  <a:t> with  the 3</a:t>
                </a:r>
                <a:r>
                  <a:rPr lang="en-US" altLang="ko-KR" baseline="30000" dirty="0" smtClean="0"/>
                  <a:t>rd</a:t>
                </a:r>
                <a:r>
                  <a:rPr lang="en-US" altLang="ko-KR" baseline="0" dirty="0" smtClean="0"/>
                  <a:t> </a:t>
                </a:r>
                <a:r>
                  <a:rPr lang="en-US" altLang="ko-KR" baseline="0" dirty="0" err="1" smtClean="0"/>
                  <a:t>antidiquark</a:t>
                </a:r>
                <a:r>
                  <a:rPr lang="en-US" altLang="ko-KR" baseline="0" dirty="0" smtClean="0"/>
                  <a:t>.</a:t>
                </a:r>
              </a:p>
              <a:p>
                <a:r>
                  <a:rPr lang="en-US" altLang="ko-KR" baseline="0" dirty="0" smtClean="0"/>
                  <a:t>That is, some mixing scheme can be constructed for the spin-1 </a:t>
                </a:r>
                <a:r>
                  <a:rPr lang="en-US" altLang="ko-KR" baseline="0" dirty="0" err="1" smtClean="0"/>
                  <a:t>tetraquark</a:t>
                </a:r>
                <a:r>
                  <a:rPr lang="en-US" altLang="ko-KR" baseline="0" dirty="0" smtClean="0"/>
                  <a:t>.</a:t>
                </a:r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007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altLang="ko-KR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ℎ</a:t>
                </a:r>
                <a:r>
                  <a:rPr lang="en-US" altLang="ko-KR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 (1595)</a:t>
                </a:r>
                <a:r>
                  <a:rPr lang="en-US" altLang="ko-KR" dirty="0"/>
                  <a:t> can be </a:t>
                </a:r>
                <a:r>
                  <a:rPr lang="en-US" altLang="ko-KR" dirty="0" smtClean="0"/>
                  <a:t>selected </a:t>
                </a:r>
                <a:r>
                  <a:rPr lang="en-US" altLang="ko-KR" dirty="0" smtClean="0"/>
                  <a:t>instead</a:t>
                </a:r>
              </a:p>
              <a:p>
                <a:pPr marL="228600" indent="-228600">
                  <a:buAutoNum type="arabicPeriod"/>
                </a:pPr>
                <a:endParaRPr lang="en-US" altLang="ko-KR" dirty="0" smtClean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124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 justify the </a:t>
            </a:r>
            <a:r>
              <a:rPr lang="en-US" altLang="ko-KR" dirty="0" err="1"/>
              <a:t>tetraquarks</a:t>
            </a:r>
            <a:r>
              <a:rPr lang="en-US" altLang="ko-KR" baseline="0" dirty="0"/>
              <a:t> for the two nonets, we discuss other approaches and their problems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7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If our model works, then one can ask,</a:t>
                </a:r>
                <a:r>
                  <a:rPr lang="en-US" altLang="ko-KR" baseline="0" dirty="0"/>
                  <a:t> </a:t>
                </a:r>
              </a:p>
              <a:p>
                <a:r>
                  <a:rPr lang="en-US" altLang="ko-KR" dirty="0"/>
                  <a:t>where are the resonances</a:t>
                </a:r>
                <a:r>
                  <a:rPr lang="en-US" altLang="ko-KR" baseline="0" dirty="0"/>
                  <a:t> fitted to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r>
                  <a:rPr lang="en-US" altLang="ko-KR" dirty="0"/>
                  <a:t> ?</a:t>
                </a:r>
              </a:p>
              <a:p>
                <a:r>
                  <a:rPr lang="en-US" altLang="ko-KR" dirty="0"/>
                  <a:t>Alternatively, if the heavy</a:t>
                </a:r>
                <a:r>
                  <a:rPr lang="en-US" altLang="ko-KR" baseline="0" dirty="0"/>
                  <a:t> nonet is the excited states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, then I ask,</a:t>
                </a:r>
              </a:p>
              <a:p>
                <a:r>
                  <a:rPr lang="en-US" altLang="ko-KR" dirty="0"/>
                  <a:t>where</a:t>
                </a:r>
                <a:r>
                  <a:rPr lang="en-US" altLang="ko-KR" baseline="0" dirty="0"/>
                  <a:t> </a:t>
                </a:r>
                <a:r>
                  <a:rPr lang="en-US" altLang="ko-KR" dirty="0"/>
                  <a:t>the two</a:t>
                </a:r>
                <a:r>
                  <a:rPr lang="en-US" altLang="ko-KR" baseline="0" dirty="0"/>
                  <a:t> nonets fitted to the two </a:t>
                </a:r>
                <a:r>
                  <a:rPr lang="en-US" altLang="ko-KR" baseline="0" dirty="0" err="1"/>
                  <a:t>tetraquarks</a:t>
                </a:r>
                <a:r>
                  <a:rPr lang="en-US" altLang="ko-KR" baseline="0" dirty="0"/>
                  <a:t>?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If our model works, then one can ask,</a:t>
                </a:r>
                <a:r>
                  <a:rPr lang="en-US" altLang="ko-KR" baseline="0" dirty="0" smtClean="0"/>
                  <a:t> </a:t>
                </a:r>
              </a:p>
              <a:p>
                <a:r>
                  <a:rPr lang="en-US" altLang="ko-KR" dirty="0" smtClean="0"/>
                  <a:t>where are the resonances</a:t>
                </a:r>
                <a:r>
                  <a:rPr lang="en-US" altLang="ko-KR" baseline="0" dirty="0" smtClean="0"/>
                  <a:t> fitted to the 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𝑞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𝑞 ̅</a:t>
                </a:r>
                <a:r>
                  <a:rPr lang="en-US" altLang="ko-KR" dirty="0" smtClean="0"/>
                  <a:t> with </a:t>
                </a:r>
                <a:r>
                  <a:rPr lang="en-US" altLang="ko-K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ℓ=1</a:t>
                </a:r>
                <a:r>
                  <a:rPr lang="en-US" altLang="ko-KR" dirty="0" smtClean="0"/>
                  <a:t> ?</a:t>
                </a:r>
              </a:p>
              <a:p>
                <a:r>
                  <a:rPr lang="en-US" altLang="ko-KR" dirty="0" smtClean="0"/>
                  <a:t>Alternatively, if the heavy</a:t>
                </a:r>
                <a:r>
                  <a:rPr lang="en-US" altLang="ko-KR" baseline="0" dirty="0" smtClean="0"/>
                  <a:t> nonet is the excited states of 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𝑞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𝑞 ̅</a:t>
                </a:r>
                <a:r>
                  <a:rPr lang="en-US" altLang="ko-KR" dirty="0" smtClean="0"/>
                  <a:t>, then I ask,</a:t>
                </a:r>
              </a:p>
              <a:p>
                <a:r>
                  <a:rPr lang="en-US" altLang="ko-KR" dirty="0" smtClean="0"/>
                  <a:t>where</a:t>
                </a:r>
                <a:r>
                  <a:rPr lang="en-US" altLang="ko-KR" baseline="0" dirty="0" smtClean="0"/>
                  <a:t> </a:t>
                </a:r>
                <a:r>
                  <a:rPr lang="en-US" altLang="ko-KR" dirty="0" smtClean="0"/>
                  <a:t>the two</a:t>
                </a:r>
                <a:r>
                  <a:rPr lang="en-US" altLang="ko-KR" baseline="0" dirty="0" smtClean="0"/>
                  <a:t> nonets fitted to the two </a:t>
                </a:r>
                <a:r>
                  <a:rPr lang="en-US" altLang="ko-KR" baseline="0" dirty="0" err="1" smtClean="0"/>
                  <a:t>tetraquarks</a:t>
                </a:r>
                <a:r>
                  <a:rPr lang="en-US" altLang="ko-KR" baseline="0" dirty="0" smtClean="0"/>
                  <a:t>?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22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99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dirty="0" smtClean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※ </a:t>
                </a:r>
                <a:r>
                  <a:rPr lang="en-US" altLang="ko-KR" sz="1200" dirty="0" smtClean="0">
                    <a:latin typeface="+mn-lt"/>
                  </a:rPr>
                  <a:t>A key motivation for this is the “inverse mass ordering”, </a:t>
                </a:r>
              </a:p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b="0" i="0" smtClean="0">
                    <a:latin typeface="Cambria Math" panose="02040503050406030204" pitchFamily="18" charset="0"/>
                  </a:rPr>
                  <a:t>𝑀[𝑎_0 (980)]&gt;𝑀[𝐾_0^∗ (700)]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,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𝑀[𝑎_0 (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1450)]</a:t>
                </a:r>
                <a:r>
                  <a:rPr lang="en-US" altLang="ko-KR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≳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𝑀[𝐾_0^∗ (</a:t>
                </a:r>
                <a:r>
                  <a:rPr lang="en-US" altLang="ko-KR" sz="1200" b="0" i="0" smtClean="0">
                    <a:latin typeface="Cambria Math" panose="02040503050406030204" pitchFamily="18" charset="0"/>
                  </a:rPr>
                  <a:t>1430)]</a:t>
                </a:r>
                <a:endParaRPr lang="en-US" altLang="ko-KR" sz="1200" dirty="0" smtClean="0">
                  <a:latin typeface="+mn-lt"/>
                </a:endParaRPr>
              </a:p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dirty="0" smtClean="0">
                    <a:latin typeface="+mn-lt"/>
                  </a:rPr>
                  <a:t>In tetraquark mixing model, the two nonets are given by</a:t>
                </a:r>
                <a:r>
                  <a:rPr lang="en-US" altLang="ko-KR" sz="1200" baseline="0" dirty="0" smtClean="0">
                    <a:latin typeface="+mn-lt"/>
                  </a:rPr>
                  <a:t> the linear combinations of the two types.</a:t>
                </a:r>
                <a:endParaRPr lang="en-US" altLang="ko-KR" sz="1200" dirty="0" smtClean="0">
                  <a:latin typeface="+mn-lt"/>
                </a:endParaRPr>
              </a:p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dirty="0" smtClean="0">
                    <a:latin typeface="+mn-lt"/>
                  </a:rPr>
                  <a:t>as these</a:t>
                </a:r>
                <a:r>
                  <a:rPr lang="en-US" altLang="ko-KR" sz="1200" baseline="0" dirty="0" smtClean="0">
                    <a:latin typeface="+mn-lt"/>
                  </a:rPr>
                  <a:t> </a:t>
                </a:r>
                <a:r>
                  <a:rPr lang="en-US" altLang="ko-KR" sz="1200" dirty="0" smtClean="0">
                    <a:latin typeface="+mn-lt"/>
                  </a:rPr>
                  <a:t>form the eigenstates of the color-spin interaction,</a:t>
                </a:r>
                <a:r>
                  <a:rPr lang="en-US" altLang="ko-KR" sz="1200" baseline="0" dirty="0" smtClean="0">
                    <a:latin typeface="+mn-lt"/>
                  </a:rPr>
                  <a:t> the main part of</a:t>
                </a:r>
              </a:p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baseline="0" dirty="0" smtClean="0">
                    <a:latin typeface="+mn-lt"/>
                  </a:rPr>
                  <a:t>the Hamiltonian. </a:t>
                </a:r>
              </a:p>
              <a:p>
                <a:pPr marL="268288" indent="-268288" latinLnBrk="0">
                  <a:spcBef>
                    <a:spcPct val="0"/>
                  </a:spcBef>
                  <a:buNone/>
                </a:pPr>
                <a:r>
                  <a:rPr lang="en-US" altLang="ko-KR" sz="1200" baseline="0" dirty="0" smtClean="0">
                    <a:latin typeface="+mn-lt"/>
                  </a:rPr>
                  <a:t>Thus, the linear combinations represent physical states, the two nonets.</a:t>
                </a:r>
                <a:endParaRPr lang="en-US" altLang="ko-KR" sz="1200" dirty="0">
                  <a:latin typeface="+mn-lt"/>
                </a:endParaRP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25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47867">
                  <a:defRPr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 sz="1200" dirty="0">
                    <a:latin typeface="+mn-lt"/>
                  </a:rPr>
                  <a:t>Physical states can be obtained by </a:t>
                </a:r>
                <a:r>
                  <a:rPr lang="en-US" altLang="ko-KR" sz="1200" dirty="0" err="1">
                    <a:latin typeface="+mn-lt"/>
                  </a:rPr>
                  <a:t>diagonalizing</a:t>
                </a:r>
                <a:r>
                  <a:rPr lang="en-US" altLang="ko-KR" sz="1200" dirty="0">
                    <a:latin typeface="+mn-lt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the </a:t>
                </a:r>
                <a:r>
                  <a:rPr lang="en-US" altLang="ko-KR" sz="1200" dirty="0">
                    <a:solidFill>
                      <a:srgbClr val="0033CC"/>
                    </a:solidFill>
                    <a:latin typeface="Calibri" panose="020F0502020204030204"/>
                  </a:rPr>
                  <a:t>2x2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matrix of 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𝑉_𝐶𝑆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altLang="ko-KR" sz="1200" dirty="0">
                    <a:latin typeface="+mn-lt"/>
                  </a:rPr>
                  <a:t>for each member of the two nonets.</a:t>
                </a:r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59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sz="1400" dirty="0">
                    <a:latin typeface="+mn-lt"/>
                  </a:rPr>
                  <a:t>the light nonet members, 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𝑎_0 (980)</a:t>
                </a:r>
                <a:r>
                  <a:rPr lang="en-US" altLang="ko-KR" sz="12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:r>
                  <a:rPr lang="en-US" altLang="ko-KR" sz="1200" b="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𝐾_0^∗ (</a:t>
                </a:r>
                <a:r>
                  <a:rPr lang="en-US" altLang="ko-KR" sz="1200" b="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7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00)</a:t>
                </a:r>
                <a:r>
                  <a:rPr lang="en-US" altLang="ko-KR" sz="12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𝑓_0 (500),𝑓_0 (980)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,</a:t>
                </a:r>
                <a:r>
                  <a:rPr lang="en-US" altLang="ko-KR" sz="1400" dirty="0">
                    <a:latin typeface="+mn-lt"/>
                  </a:rPr>
                  <a:t> have more probability to stay in </a:t>
                </a:r>
                <a:r>
                  <a:rPr lang="en-US" altLang="ko-KR" sz="14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├ |011⟩</a:t>
                </a:r>
                <a:r>
                  <a:rPr lang="en-US" altLang="ko-KR" sz="1400" dirty="0">
                    <a:latin typeface="+mn-lt"/>
                  </a:rPr>
                  <a:t> rather than in </a:t>
                </a:r>
                <a:r>
                  <a:rPr lang="en-US" altLang="ko-KR" sz="14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├ |000⟩</a:t>
                </a:r>
                <a:r>
                  <a:rPr lang="en-US" altLang="ko-KR" sz="1400" dirty="0">
                    <a:latin typeface="+mn-lt"/>
                  </a:rPr>
                  <a:t>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23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lang="en-US" altLang="ko-KR" sz="1000" dirty="0" smtClean="0">
                    <a:latin typeface="+mn-lt"/>
                  </a:rPr>
                  <a:t>The mass gap between the two nonets </a:t>
                </a:r>
                <a:r>
                  <a:rPr lang="en-US" altLang="ko-KR" sz="1000" dirty="0">
                    <a:solidFill>
                      <a:prstClr val="black"/>
                    </a:solidFill>
                    <a:latin typeface="Calibri" panose="020F0502020204030204"/>
                  </a:rPr>
                  <a:t>(</a:t>
                </a:r>
                <a:r>
                  <a:rPr lang="en-US" altLang="ko-KR" sz="1000" i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≳500 </a:t>
                </a:r>
                <a:r>
                  <a:rPr lang="en-US" altLang="ko-KR" sz="1000" dirty="0">
                    <a:solidFill>
                      <a:prstClr val="black"/>
                    </a:solidFill>
                    <a:latin typeface="Calibri" panose="020F0502020204030204"/>
                  </a:rPr>
                  <a:t>MeV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Calibri" panose="020F0502020204030204"/>
                  </a:rPr>
                  <a:t>) </a:t>
                </a:r>
                <a:r>
                  <a:rPr lang="en-US" altLang="ko-KR" sz="1000" dirty="0" smtClean="0">
                    <a:latin typeface="+mn-lt"/>
                  </a:rPr>
                  <a:t>is explained relatively well by the hyperfine mass splitting </a:t>
                </a:r>
                <a:r>
                  <a:rPr lang="el-GR" altLang="ko-KR" sz="1000" i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altLang="ko-KR" sz="10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⟨𝑉_𝐶𝑆 ⟩</a:t>
                </a:r>
                <a:r>
                  <a:rPr lang="en-US" altLang="ko-KR" sz="1000" dirty="0" smtClean="0">
                    <a:latin typeface="+mn-lt"/>
                  </a:rPr>
                  <a:t>, satisfying the mass splitting </a:t>
                </a:r>
                <a:r>
                  <a:rPr lang="en-US" altLang="ko-KR" sz="1000" dirty="0" smtClean="0">
                    <a:latin typeface="+mn-lt"/>
                  </a:rPr>
                  <a:t>formula.</a:t>
                </a:r>
              </a:p>
              <a:p>
                <a:pPr marL="228600" marR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ko-KR" sz="1200" dirty="0" smtClean="0">
                    <a:latin typeface="+mn-lt"/>
                  </a:rPr>
                  <a:t>The mixing model generates </a:t>
                </a:r>
                <a:r>
                  <a:rPr lang="en-US" altLang="ko-KR" sz="12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⟨</a:t>
                </a:r>
                <a:r>
                  <a:rPr lang="en-US" altLang="ko-KR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𝑉_𝐶𝑆 ⟩</a:t>
                </a:r>
                <a:r>
                  <a:rPr lang="en-US" altLang="ko-KR" sz="120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altLang="ko-KR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−500</a:t>
                </a:r>
                <a:r>
                  <a:rPr lang="en-US" altLang="ko-KR" sz="1200" dirty="0" smtClean="0">
                    <a:solidFill>
                      <a:srgbClr val="C00000"/>
                    </a:solidFill>
                    <a:latin typeface="+mn-lt"/>
                  </a:rPr>
                  <a:t> MeV</a:t>
                </a:r>
                <a:r>
                  <a:rPr lang="en-US" altLang="ko-KR" sz="1200" dirty="0" smtClean="0">
                    <a:latin typeface="+mn-lt"/>
                  </a:rPr>
                  <a:t>, for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ko-KR" sz="11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𝐾</a:t>
                </a:r>
                <a:r>
                  <a:rPr lang="en-US" altLang="ko-KR" sz="1100" i="0" smtClean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1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0^∗ (700)</a:t>
                </a:r>
                <a:r>
                  <a:rPr lang="en-US" altLang="ko-KR" sz="11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:r>
                  <a:rPr lang="en-US" altLang="ko-KR" sz="11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𝑎_0 (980)</a:t>
                </a:r>
                <a:r>
                  <a:rPr lang="en-US" altLang="ko-KR" sz="11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:r>
                  <a:rPr lang="en-US" altLang="ko-KR" sz="11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𝑓_0 (500),</a:t>
                </a:r>
                <a:r>
                  <a:rPr lang="en-US" altLang="ko-KR" sz="1100" dirty="0" smtClean="0">
                    <a:solidFill>
                      <a:srgbClr val="0033CC"/>
                    </a:solidFill>
                    <a:latin typeface="Calibri" panose="020F0502020204030204"/>
                  </a:rPr>
                  <a:t> </a:t>
                </a:r>
                <a:r>
                  <a:rPr lang="en-US" altLang="ko-KR" sz="11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𝑓_0 (980)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r>
                  <a:rPr lang="en-US" altLang="ko-KR" sz="1200" dirty="0">
                    <a:latin typeface="+mn-lt"/>
                  </a:rPr>
                  <a:t> </a:t>
                </a:r>
                <a:r>
                  <a:rPr lang="en-US" altLang="ko-KR" sz="1200" dirty="0" smtClean="0">
                    <a:latin typeface="+mn-lt"/>
                  </a:rPr>
                  <a:t>This can </a:t>
                </a:r>
                <a:r>
                  <a:rPr lang="en-US" altLang="ko-KR" sz="1200" dirty="0">
                    <a:latin typeface="+mn-lt"/>
                  </a:rPr>
                  <a:t>explain why </a:t>
                </a:r>
                <a:r>
                  <a:rPr lang="en-US" altLang="ko-KR" sz="1200" dirty="0" smtClean="0">
                    <a:latin typeface="+mn-lt"/>
                  </a:rPr>
                  <a:t>the light nonet have </a:t>
                </a:r>
                <a:r>
                  <a:rPr lang="en-US" altLang="ko-KR" sz="1200" dirty="0">
                    <a:latin typeface="+mn-lt"/>
                  </a:rPr>
                  <a:t>small masses </a:t>
                </a:r>
                <a:r>
                  <a:rPr lang="en-US" altLang="ko-KR" sz="1200" dirty="0" smtClean="0">
                    <a:solidFill>
                      <a:srgbClr val="C00000"/>
                    </a:solidFill>
                    <a:latin typeface="+mn-lt"/>
                  </a:rPr>
                  <a:t>below 1 GeV</a:t>
                </a:r>
                <a:r>
                  <a:rPr lang="en-US" altLang="ko-KR" sz="1200" dirty="0" smtClean="0">
                    <a:latin typeface="+mn-lt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in spite of being </a:t>
                </a:r>
                <a:r>
                  <a:rPr lang="en-US" altLang="ko-KR" sz="1200" dirty="0" err="1" smtClean="0">
                    <a:solidFill>
                      <a:srgbClr val="C00000"/>
                    </a:solidFill>
                    <a:latin typeface="Calibri" panose="020F0502020204030204"/>
                  </a:rPr>
                  <a:t>tetraquarks</a:t>
                </a:r>
                <a:r>
                  <a:rPr lang="en-US" altLang="ko-KR" sz="1200" dirty="0" smtClean="0">
                    <a:latin typeface="+mn-lt"/>
                  </a:rPr>
                  <a:t>.</a:t>
                </a:r>
              </a:p>
              <a:p>
                <a:pPr marL="228600" marR="0" indent="-2286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ko-KR" sz="140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⟨</a:t>
                </a:r>
                <a:r>
                  <a:rPr lang="en-US" altLang="ko-KR" sz="14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𝑉_𝐶𝑆 ⟩</a:t>
                </a:r>
                <a:r>
                  <a:rPr lang="en-US" altLang="ko-KR" sz="1400" i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≈(−29) ~(−17)</a:t>
                </a:r>
                <a:r>
                  <a:rPr lang="en-US" altLang="ko-KR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rgbClr val="C00000"/>
                    </a:solidFill>
                  </a:rPr>
                  <a:t>MeV </a:t>
                </a:r>
                <a:r>
                  <a:rPr lang="en-US" altLang="ko-KR" sz="1400" dirty="0" smtClean="0">
                    <a:latin typeface="+mn-lt"/>
                  </a:rPr>
                  <a:t>for 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𝐾</a:t>
                </a:r>
                <a:r>
                  <a:rPr lang="en-US" altLang="ko-KR" sz="1200" i="0" smtClean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0^∗ (1430)</a:t>
                </a:r>
                <a:r>
                  <a:rPr lang="en-US" altLang="ko-KR" sz="1200" dirty="0">
                    <a:solidFill>
                      <a:srgbClr val="0033CC"/>
                    </a:solidFill>
                    <a:latin typeface="Calibri" panose="020F0502020204030204"/>
                  </a:rPr>
                  <a:t>,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𝑎_0 (1450)</a:t>
                </a:r>
                <a:r>
                  <a:rPr lang="en-US" altLang="ko-KR" sz="1200" b="0" i="0" smtClean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altLang="ko-KR" sz="1200" i="0">
                    <a:solidFill>
                      <a:srgbClr val="0033CC"/>
                    </a:solidFill>
                    <a:latin typeface="Cambria Math" panose="02040503050406030204" pitchFamily="18" charset="0"/>
                  </a:rPr>
                  <a:t>𝑓_0 (1370),𝑓_0 (1500)</a:t>
                </a:r>
                <a:r>
                  <a:rPr lang="en-US" altLang="ko-KR" sz="1400" dirty="0" smtClean="0">
                    <a:latin typeface="+mn-lt"/>
                  </a:rPr>
                  <a:t>. Thus the heavy nonet masses are not far from </a:t>
                </a:r>
                <a:r>
                  <a:rPr lang="en-US" altLang="ko-KR" sz="1400" b="0" i="0" smtClean="0">
                    <a:latin typeface="Cambria Math" panose="02040503050406030204" pitchFamily="18" charset="0"/>
                  </a:rPr>
                  <a:t>4𝑚_𝑞</a:t>
                </a:r>
                <a:r>
                  <a:rPr lang="en-US" altLang="ko-KR" sz="1400" dirty="0" smtClean="0">
                    <a:latin typeface="+mn-lt"/>
                  </a:rPr>
                  <a:t>.</a:t>
                </a:r>
                <a:endParaRPr lang="en-US" altLang="ko-KR" sz="1200" dirty="0">
                  <a:latin typeface="+mn-lt"/>
                </a:endParaRPr>
              </a:p>
              <a:p>
                <a:pPr marL="228600" indent="-228600">
                  <a:buAutoNum type="arabicPeriod"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6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93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71B38-0206-48BF-9687-B0B758E7D0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2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51E1-4FBA-4FBD-8A35-0E907BD3B56E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61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8E23-3401-408C-8661-82ED1DB1E77D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12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73D6-5633-4A70-8D96-0EC7CCF34221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61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3497-017B-47C9-B759-12BCE150CEB7}" type="datetime1">
              <a:rPr lang="ko-KR" altLang="en-US" smtClean="0"/>
              <a:t>2023-06-22</a:t>
            </a:fld>
            <a:endParaRPr lang="en-US" altLang="ko-KR"/>
          </a:p>
        </p:txBody>
      </p:sp>
      <p:sp>
        <p:nvSpPr>
          <p:cNvPr id="4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E637-0108-41FA-B3FE-6C97E3E05E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77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CFB0-DEBE-47B6-B62D-45F829F268BA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3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51A-6B6A-4C67-A31A-21CCDC06CA01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9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F397-C321-420C-980A-A332C6E1F196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6239-D331-480B-8861-64CB071408AC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0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25F3-1A7F-4405-9468-EF67922C9F39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1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D24-475F-4DF6-A715-1FD31C0345BB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0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A18-242D-4AE3-BD39-B5217CD119FD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95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5DC8-A4BA-4B4C-AD7F-A346347AA897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75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0470-3978-4D9F-BC80-51F979171D85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7ACD-A43A-4791-9360-251F151CC5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7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20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0.png"/><Relationship Id="rId3" Type="http://schemas.openxmlformats.org/officeDocument/2006/relationships/image" Target="../media/image513.png"/><Relationship Id="rId12" Type="http://schemas.openxmlformats.org/officeDocument/2006/relationships/image" Target="../media/image5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41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8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1.png"/><Relationship Id="rId11" Type="http://schemas.openxmlformats.org/officeDocument/2006/relationships/image" Target="../media/image730.png"/><Relationship Id="rId5" Type="http://schemas.openxmlformats.org/officeDocument/2006/relationships/image" Target="../media/image66.png"/><Relationship Id="rId15" Type="http://schemas.openxmlformats.org/officeDocument/2006/relationships/image" Target="../media/image85.png"/><Relationship Id="rId10" Type="http://schemas.openxmlformats.org/officeDocument/2006/relationships/image" Target="../media/image720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3" Type="http://schemas.openxmlformats.org/officeDocument/2006/relationships/image" Target="../media/image80.png"/><Relationship Id="rId12" Type="http://schemas.openxmlformats.org/officeDocument/2006/relationships/image" Target="../media/image66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10" Type="http://schemas.openxmlformats.org/officeDocument/2006/relationships/image" Target="../media/image730.png"/><Relationship Id="rId4" Type="http://schemas.openxmlformats.org/officeDocument/2006/relationships/image" Target="../media/image81.png"/><Relationship Id="rId9" Type="http://schemas.openxmlformats.org/officeDocument/2006/relationships/image" Target="../media/image720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712.png"/><Relationship Id="rId10" Type="http://schemas.openxmlformats.org/officeDocument/2006/relationships/image" Target="../media/image890.png"/><Relationship Id="rId4" Type="http://schemas.openxmlformats.org/officeDocument/2006/relationships/image" Target="../media/image314.png"/><Relationship Id="rId9" Type="http://schemas.openxmlformats.org/officeDocument/2006/relationships/image" Target="../media/image7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4800.png"/><Relationship Id="rId7" Type="http://schemas.openxmlformats.org/officeDocument/2006/relationships/image" Target="../media/image65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1.png"/><Relationship Id="rId11" Type="http://schemas.openxmlformats.org/officeDocument/2006/relationships/image" Target="../media/image540.png"/><Relationship Id="rId5" Type="http://schemas.openxmlformats.org/officeDocument/2006/relationships/image" Target="../media/image511.png"/><Relationship Id="rId10" Type="http://schemas.openxmlformats.org/officeDocument/2006/relationships/image" Target="../media/image680.png"/><Relationship Id="rId4" Type="http://schemas.openxmlformats.org/officeDocument/2006/relationships/image" Target="../media/image4900.png"/><Relationship Id="rId9" Type="http://schemas.openxmlformats.org/officeDocument/2006/relationships/image" Target="../media/image9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50.png"/><Relationship Id="rId7" Type="http://schemas.openxmlformats.org/officeDocument/2006/relationships/image" Target="../media/image891.png"/><Relationship Id="rId12" Type="http://schemas.openxmlformats.org/officeDocument/2006/relationships/image" Target="../media/image28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1.png"/><Relationship Id="rId11" Type="http://schemas.openxmlformats.org/officeDocument/2006/relationships/image" Target="../media/image2700.png"/><Relationship Id="rId5" Type="http://schemas.openxmlformats.org/officeDocument/2006/relationships/image" Target="../media/image870.png"/><Relationship Id="rId10" Type="http://schemas.openxmlformats.org/officeDocument/2006/relationships/image" Target="../media/image2600.png"/><Relationship Id="rId4" Type="http://schemas.openxmlformats.org/officeDocument/2006/relationships/image" Target="../media/image8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0.png"/><Relationship Id="rId13" Type="http://schemas.openxmlformats.org/officeDocument/2006/relationships/image" Target="../media/image3400.png"/><Relationship Id="rId3" Type="http://schemas.openxmlformats.org/officeDocument/2006/relationships/image" Target="../media/image2900.png"/><Relationship Id="rId7" Type="http://schemas.openxmlformats.org/officeDocument/2006/relationships/image" Target="../media/image880.png"/><Relationship Id="rId12" Type="http://schemas.openxmlformats.org/officeDocument/2006/relationships/image" Target="../media/image3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0.png"/><Relationship Id="rId11" Type="http://schemas.openxmlformats.org/officeDocument/2006/relationships/image" Target="../media/image7110.png"/><Relationship Id="rId5" Type="http://schemas.openxmlformats.org/officeDocument/2006/relationships/image" Target="../media/image94.emf"/><Relationship Id="rId10" Type="http://schemas.openxmlformats.org/officeDocument/2006/relationships/image" Target="../media/image94.png"/><Relationship Id="rId4" Type="http://schemas.openxmlformats.org/officeDocument/2006/relationships/image" Target="../media/image93.emf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5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2.png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wmf"/><Relationship Id="rId11" Type="http://schemas.openxmlformats.org/officeDocument/2006/relationships/image" Target="../media/image9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7.wmf"/><Relationship Id="rId4" Type="http://schemas.openxmlformats.org/officeDocument/2006/relationships/image" Target="../media/image3600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811.pn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21" Type="http://schemas.openxmlformats.org/officeDocument/2006/relationships/image" Target="../media/image16.png"/><Relationship Id="rId7" Type="http://schemas.openxmlformats.org/officeDocument/2006/relationships/image" Target="../media/image211.png"/><Relationship Id="rId12" Type="http://schemas.openxmlformats.org/officeDocument/2006/relationships/image" Target="../media/image7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24" Type="http://schemas.openxmlformats.org/officeDocument/2006/relationships/image" Target="../media/image6.png"/><Relationship Id="rId15" Type="http://schemas.openxmlformats.org/officeDocument/2006/relationships/image" Target="../media/image100.png"/><Relationship Id="rId23" Type="http://schemas.openxmlformats.org/officeDocument/2006/relationships/image" Target="../media/image18.png"/><Relationship Id="rId10" Type="http://schemas.openxmlformats.org/officeDocument/2006/relationships/image" Target="../media/image510.png"/><Relationship Id="rId19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410.png"/><Relationship Id="rId14" Type="http://schemas.openxmlformats.org/officeDocument/2006/relationships/image" Target="../media/image97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711.png"/><Relationship Id="rId3" Type="http://schemas.openxmlformats.org/officeDocument/2006/relationships/image" Target="../media/image20.png"/><Relationship Id="rId7" Type="http://schemas.openxmlformats.org/officeDocument/2006/relationships/image" Target="../media/image2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19.png"/><Relationship Id="rId10" Type="http://schemas.openxmlformats.org/officeDocument/2006/relationships/image" Target="../media/image240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1.png"/><Relationship Id="rId10" Type="http://schemas.openxmlformats.org/officeDocument/2006/relationships/image" Target="../media/image39.png"/><Relationship Id="rId4" Type="http://schemas.openxmlformats.org/officeDocument/2006/relationships/image" Target="../media/image321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0.png"/><Relationship Id="rId3" Type="http://schemas.openxmlformats.org/officeDocument/2006/relationships/image" Target="../media/image45.emf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5" Type="http://schemas.openxmlformats.org/officeDocument/2006/relationships/image" Target="../media/image60.png"/><Relationship Id="rId4" Type="http://schemas.openxmlformats.org/officeDocument/2006/relationships/image" Target="../media/image320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fld id="{CE68D43F-E8D8-4CE3-A218-96BF6200BE35}" type="slidenum">
              <a:rPr lang="en-US" altLang="ko-KR" sz="1050"/>
              <a:pPr latinLnBrk="1"/>
              <a:t>1</a:t>
            </a:fld>
            <a:endParaRPr lang="en-US" altLang="ko-KR" sz="105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1890" y="812386"/>
            <a:ext cx="8075804" cy="748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ko-KR" sz="2000" dirty="0">
                <a:latin typeface="Comic Sans MS" panose="030F0702030302020204" pitchFamily="66" charset="0"/>
              </a:rPr>
              <a:t>Signatures for </a:t>
            </a:r>
            <a:r>
              <a:rPr lang="en-US" altLang="ko-KR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tetraquark mixing</a:t>
            </a:r>
            <a:r>
              <a:rPr lang="en-US" altLang="ko-KR" sz="2000" dirty="0">
                <a:latin typeface="Comic Sans MS" panose="030F0702030302020204" pitchFamily="66" charset="0"/>
              </a:rPr>
              <a:t> from experimental </a:t>
            </a:r>
            <a:r>
              <a:rPr lang="en-US" altLang="ko-KR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partial decay</a:t>
            </a:r>
            <a:r>
              <a:rPr lang="ko-KR" altLang="en-US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2000" dirty="0">
                <a:solidFill>
                  <a:srgbClr val="0033CC"/>
                </a:solidFill>
                <a:latin typeface="Comic Sans MS" panose="030F0702030302020204" pitchFamily="66" charset="0"/>
              </a:rPr>
              <a:t>widths</a:t>
            </a:r>
            <a:r>
              <a:rPr lang="en-US" altLang="ko-KR" sz="2000" dirty="0">
                <a:latin typeface="Comic Sans MS" panose="030F0702030302020204" pitchFamily="66" charset="0"/>
              </a:rPr>
              <a:t> of the two light-meson nonets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941" y="2434586"/>
            <a:ext cx="556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prstClr val="black"/>
                </a:solidFill>
                <a:ea typeface="MS UI Gothic" pitchFamily="34" charset="-128"/>
              </a:rPr>
              <a:t>Hungchong</a:t>
            </a:r>
            <a:r>
              <a:rPr lang="en-US" altLang="ko-KR" sz="2000" dirty="0">
                <a:solidFill>
                  <a:prstClr val="black"/>
                </a:solidFill>
                <a:ea typeface="MS UI Gothic" pitchFamily="34" charset="-128"/>
              </a:rPr>
              <a:t> Kim (Korea University)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ea typeface="MS UI Gothic" pitchFamily="34" charset="-128"/>
              </a:rPr>
              <a:t>K.S. Kim (Korea Aerospace University)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271253" y="6178566"/>
            <a:ext cx="27540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MS UI Gothic" pitchFamily="34" charset="-128"/>
              </a:rPr>
              <a:t> 6/22-6/27  </a:t>
            </a:r>
            <a:r>
              <a:rPr lang="en-US" altLang="ko-KR" dirty="0"/>
              <a:t>Krakow, Poland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A52E8F-91C3-4789-BF9D-A01030EB74ED}"/>
              </a:ext>
            </a:extLst>
          </p:cNvPr>
          <p:cNvSpPr txBox="1"/>
          <p:nvPr/>
        </p:nvSpPr>
        <p:spPr>
          <a:xfrm>
            <a:off x="1825607" y="3539261"/>
            <a:ext cx="334592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 dirty="0"/>
              <a:t>Based on </a:t>
            </a:r>
            <a:r>
              <a:rPr lang="fr-FR" altLang="ko-KR" sz="2000" dirty="0">
                <a:solidFill>
                  <a:srgbClr val="0033CC"/>
                </a:solidFill>
              </a:rPr>
              <a:t>EPJC (2022) 82, 1113</a:t>
            </a:r>
            <a:endParaRPr lang="fr-FR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F41B9B-AE36-8543-2564-7007658E5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5" y="6143541"/>
            <a:ext cx="4795150" cy="4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3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77100" y="304750"/>
            <a:ext cx="359966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33CC"/>
                </a:solidFill>
              </a:rPr>
              <a:t>Coupling strengths</a:t>
            </a:r>
            <a:r>
              <a:rPr lang="en-US" altLang="ko-KR" sz="2000" dirty="0"/>
              <a:t> to PP mesons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4647" y="965415"/>
            <a:ext cx="8007236" cy="2078181"/>
            <a:chOff x="1019" y="1677"/>
            <a:chExt cx="3722" cy="96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9" y="1677"/>
              <a:ext cx="3722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" y="1677"/>
              <a:ext cx="3725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직사각형 10"/>
          <p:cNvSpPr/>
          <p:nvPr/>
        </p:nvSpPr>
        <p:spPr>
          <a:xfrm>
            <a:off x="700841" y="4672479"/>
            <a:ext cx="7188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This prediction can be experimentally verified by examining </a:t>
            </a:r>
            <a:r>
              <a:rPr lang="en-US" altLang="ko-KR" sz="2000" dirty="0">
                <a:solidFill>
                  <a:srgbClr val="C00000"/>
                </a:solidFill>
              </a:rPr>
              <a:t>partial decay widths.</a:t>
            </a:r>
            <a:r>
              <a:rPr lang="en-US" altLang="ko-KR" sz="2000" dirty="0"/>
              <a:t> 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3934199" y="983887"/>
            <a:ext cx="295564" cy="2157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7910454" y="983887"/>
            <a:ext cx="355600" cy="2157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719280" y="3266496"/>
            <a:ext cx="521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So, the tetraquark mixing model predicts that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2826597" y="5452207"/>
                <a:ext cx="2091598" cy="42999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𝑝𝑎𝑟𝑡𝑖𝑎𝑙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ko-KR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l-GR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597" y="5452207"/>
                <a:ext cx="2091598" cy="429990"/>
              </a:xfrm>
              <a:prstGeom prst="rect">
                <a:avLst/>
              </a:prstGeom>
              <a:blipFill>
                <a:blip r:embed="rId4"/>
                <a:stretch>
                  <a:fillRect b="-82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1BF1C4-B9E4-25A4-F1CD-8199F9E8FADA}"/>
                  </a:ext>
                </a:extLst>
              </p:cNvPr>
              <p:cNvSpPr txBox="1"/>
              <p:nvPr/>
            </p:nvSpPr>
            <p:spPr>
              <a:xfrm>
                <a:off x="1581254" y="3713051"/>
                <a:ext cx="3720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dirty="0"/>
                  <a:t>(light nonet)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(heavy nonet) 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1BF1C4-B9E4-25A4-F1CD-8199F9E8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54" y="3713051"/>
                <a:ext cx="3720320" cy="369332"/>
              </a:xfrm>
              <a:prstGeom prst="rect">
                <a:avLst/>
              </a:prstGeom>
              <a:blipFill>
                <a:blip r:embed="rId5"/>
                <a:stretch>
                  <a:fillRect t="-8197" r="-3764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C3091-55F4-26D9-549A-E056963FAAA0}"/>
                  </a:ext>
                </a:extLst>
              </p:cNvPr>
              <p:cNvSpPr txBox="1"/>
              <p:nvPr/>
            </p:nvSpPr>
            <p:spPr>
              <a:xfrm>
                <a:off x="5846324" y="3652143"/>
                <a:ext cx="1391055" cy="4875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  </a:t>
                </a:r>
                <a:r>
                  <a:rPr lang="en-US" altLang="ko-KR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 !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C3091-55F4-26D9-549A-E056963FA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24" y="3652143"/>
                <a:ext cx="1391055" cy="487569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직사각형 13">
            <a:extLst>
              <a:ext uri="{FF2B5EF4-FFF2-40B4-BE49-F238E27FC236}">
                <a16:creationId xmlns:a16="http://schemas.microsoft.com/office/drawing/2014/main" id="{4E13A1BF-C937-5FDF-145A-66FCD69245E9}"/>
              </a:ext>
            </a:extLst>
          </p:cNvPr>
          <p:cNvSpPr/>
          <p:nvPr/>
        </p:nvSpPr>
        <p:spPr>
          <a:xfrm>
            <a:off x="657673" y="4226291"/>
            <a:ext cx="7085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Interesting prediction that may not be made from other models.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519F20-A22F-8CA8-4221-38541BD702C9}"/>
                  </a:ext>
                </a:extLst>
              </p:cNvPr>
              <p:cNvSpPr txBox="1"/>
              <p:nvPr/>
            </p:nvSpPr>
            <p:spPr>
              <a:xfrm>
                <a:off x="6274343" y="3098419"/>
                <a:ext cx="22470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ko-KR" sz="1200" dirty="0"/>
                  <a:t> are flavor mixing parameters for the </a:t>
                </a:r>
                <a:r>
                  <a:rPr lang="en-US" altLang="ko-KR" sz="1200" dirty="0" err="1"/>
                  <a:t>isoscalar</a:t>
                </a:r>
                <a:r>
                  <a:rPr lang="en-US" altLang="ko-KR" sz="1200" dirty="0"/>
                  <a:t> resonances.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519F20-A22F-8CA8-4221-38541BD70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43" y="3098419"/>
                <a:ext cx="2247090" cy="461665"/>
              </a:xfrm>
              <a:prstGeom prst="rect">
                <a:avLst/>
              </a:prstGeom>
              <a:blipFill>
                <a:blip r:embed="rId7"/>
                <a:stretch>
                  <a:fillRect r="-542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2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2" grpId="0" animBg="1"/>
      <p:bldP spid="13" grpId="0"/>
      <p:bldP spid="7" grpId="0" animBg="1"/>
      <p:bldP spid="10" grpId="0"/>
      <p:bldP spid="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6CE385-9A58-A381-637B-BF6680D3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48F2F1-669F-73C2-AAF9-7A3269E673BA}"/>
              </a:ext>
            </a:extLst>
          </p:cNvPr>
          <p:cNvSpPr/>
          <p:nvPr/>
        </p:nvSpPr>
        <p:spPr>
          <a:xfrm>
            <a:off x="1601225" y="2415650"/>
            <a:ext cx="639490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C00000"/>
                </a:solidFill>
              </a:rPr>
              <a:t>Qualitative</a:t>
            </a:r>
            <a:r>
              <a:rPr lang="en-US" altLang="ko-KR" sz="2000" dirty="0"/>
              <a:t> verification </a:t>
            </a:r>
          </a:p>
          <a:p>
            <a:pPr algn="ctr"/>
            <a:r>
              <a:rPr lang="en-US" altLang="ko-KR" sz="2000" dirty="0"/>
              <a:t>of</a:t>
            </a:r>
            <a:r>
              <a:rPr lang="ko-KR" altLang="en-US" sz="2000" dirty="0"/>
              <a:t> </a:t>
            </a:r>
            <a:r>
              <a:rPr lang="en-US" altLang="ko-KR" sz="2000" dirty="0"/>
              <a:t>our prediction from experimental partial widths 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63747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74375" y="310642"/>
            <a:ext cx="596349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dirty="0"/>
              <a:t>Experimental partial widths estimated from PDG (2022)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71283" y="2999454"/>
            <a:ext cx="5109380" cy="1774667"/>
            <a:chOff x="471283" y="2999454"/>
            <a:chExt cx="5109380" cy="17746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직사각형 8"/>
                <p:cNvSpPr/>
                <p:nvPr/>
              </p:nvSpPr>
              <p:spPr>
                <a:xfrm>
                  <a:off x="471283" y="2999454"/>
                  <a:ext cx="5109380" cy="3907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dirty="0"/>
                    <a:t>Mostly,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</m:oMath>
                  </a14:m>
                  <a:r>
                    <a:rPr lang="en-US" altLang="ko-KR" dirty="0">
                      <a:solidFill>
                        <a:srgbClr val="0033CC"/>
                      </a:solidFill>
                    </a:rPr>
                    <a:t>(light nonet) </a:t>
                  </a:r>
                  <a14:m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</m:oMath>
                  </a14:m>
                  <a:r>
                    <a:rPr lang="en-US" altLang="ko-KR" dirty="0">
                      <a:solidFill>
                        <a:srgbClr val="0033CC"/>
                      </a:solidFill>
                    </a:rPr>
                    <a:t>(heavy nonet).</a:t>
                  </a:r>
                  <a:endParaRPr lang="en-US" altLang="ko-KR" dirty="0"/>
                </a:p>
              </p:txBody>
            </p:sp>
          </mc:Choice>
          <mc:Fallback>
            <p:sp>
              <p:nvSpPr>
                <p:cNvPr id="9" name="직사각형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83" y="2999454"/>
                  <a:ext cx="5109380" cy="390748"/>
                </a:xfrm>
                <a:prstGeom prst="rect">
                  <a:avLst/>
                </a:prstGeom>
                <a:blipFill>
                  <a:blip r:embed="rId3"/>
                  <a:stretch>
                    <a:fillRect l="-716" t="-6250" b="-203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288838" y="3390202"/>
              <a:ext cx="3870024" cy="288045"/>
              <a:chOff x="2047" y="2098"/>
              <a:chExt cx="1666" cy="124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047" y="2098"/>
                <a:ext cx="166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7" y="2098"/>
                <a:ext cx="166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8"/>
            <p:cNvGrpSpPr>
              <a:grpSpLocks noChangeAspect="1"/>
            </p:cNvGrpSpPr>
            <p:nvPr/>
          </p:nvGrpSpPr>
          <p:grpSpPr bwMode="auto">
            <a:xfrm>
              <a:off x="1288838" y="3704187"/>
              <a:ext cx="4014061" cy="284496"/>
              <a:chOff x="1977" y="2096"/>
              <a:chExt cx="1806" cy="128"/>
            </a:xfrm>
          </p:grpSpPr>
          <p:sp>
            <p:nvSpPr>
              <p:cNvPr id="12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77" y="2096"/>
                <a:ext cx="18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1127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" y="2096"/>
                <a:ext cx="181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2"/>
            <p:cNvGrpSpPr>
              <a:grpSpLocks noChangeAspect="1"/>
            </p:cNvGrpSpPr>
            <p:nvPr/>
          </p:nvGrpSpPr>
          <p:grpSpPr bwMode="auto">
            <a:xfrm>
              <a:off x="1288838" y="4054537"/>
              <a:ext cx="4014061" cy="289088"/>
              <a:chOff x="2033" y="2099"/>
              <a:chExt cx="1694" cy="122"/>
            </a:xfrm>
          </p:grpSpPr>
          <p:sp>
            <p:nvSpPr>
              <p:cNvPr id="15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2033" y="2099"/>
                <a:ext cx="1694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11277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" y="2099"/>
                <a:ext cx="169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직사각형 15"/>
                <p:cNvSpPr/>
                <p:nvPr/>
              </p:nvSpPr>
              <p:spPr>
                <a:xfrm>
                  <a:off x="1167487" y="4411971"/>
                  <a:ext cx="4166653" cy="3621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d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6" name="직사각형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487" y="4411971"/>
                  <a:ext cx="4166653" cy="362150"/>
                </a:xfrm>
                <a:prstGeom prst="rect">
                  <a:avLst/>
                </a:prstGeom>
                <a:blipFill>
                  <a:blip r:embed="rId8"/>
                  <a:stretch>
                    <a:fillRect r="-2050" b="-508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직사각형 22"/>
              <p:cNvSpPr/>
              <p:nvPr/>
            </p:nvSpPr>
            <p:spPr>
              <a:xfrm>
                <a:off x="5677494" y="3041700"/>
                <a:ext cx="3340045" cy="7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/>
                  <a:t>One exceptional case, </a:t>
                </a:r>
                <a:br>
                  <a:rPr lang="en-US" altLang="ko-KR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ko-KR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1450</m:t>
                            </m:r>
                          </m:e>
                        </m:d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sz="1400" dirty="0"/>
                  <a:t>, will be discussed separately later.</a:t>
                </a:r>
              </a:p>
            </p:txBody>
          </p:sp>
        </mc:Choice>
        <mc:Fallback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494" y="3041700"/>
                <a:ext cx="3340045" cy="759247"/>
              </a:xfrm>
              <a:prstGeom prst="rect">
                <a:avLst/>
              </a:prstGeom>
              <a:blipFill>
                <a:blip r:embed="rId9"/>
                <a:stretch>
                  <a:fillRect l="-547" t="-14400" b="-6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7743FE9-939C-E547-1DFF-92DB9CB208FC}"/>
                  </a:ext>
                </a:extLst>
              </p:cNvPr>
              <p:cNvSpPr/>
              <p:nvPr/>
            </p:nvSpPr>
            <p:spPr>
              <a:xfrm>
                <a:off x="525745" y="5512475"/>
                <a:ext cx="61377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But the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unnatural</a:t>
                </a:r>
                <a:r>
                  <a:rPr lang="en-US" altLang="ko-KR" sz="2000" dirty="0"/>
                  <a:t> partial widths can be explained if </a:t>
                </a:r>
                <a:br>
                  <a:rPr lang="en-US" altLang="ko-KR" sz="20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(heavy nonet) !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7743FE9-939C-E547-1DFF-92DB9CB20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5" y="5512475"/>
                <a:ext cx="6137702" cy="707886"/>
              </a:xfrm>
              <a:prstGeom prst="rect">
                <a:avLst/>
              </a:prstGeom>
              <a:blipFill>
                <a:blip r:embed="rId10"/>
                <a:stretch>
                  <a:fillRect l="-894" t="-4310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534F9A2-F12E-974B-49BD-86412A9B7CE8}"/>
              </a:ext>
            </a:extLst>
          </p:cNvPr>
          <p:cNvSpPr txBox="1"/>
          <p:nvPr/>
        </p:nvSpPr>
        <p:spPr>
          <a:xfrm>
            <a:off x="494005" y="4796869"/>
            <a:ext cx="6111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ko-KR" sz="2000" dirty="0"/>
              <a:t>These experimental partial widths</a:t>
            </a:r>
            <a:r>
              <a:rPr lang="en-US" altLang="ko-KR" sz="2000" baseline="0" dirty="0"/>
              <a:t> are </a:t>
            </a:r>
            <a:r>
              <a:rPr lang="en-US" altLang="ko-KR" sz="2000" dirty="0">
                <a:solidFill>
                  <a:srgbClr val="0033CC"/>
                </a:solidFill>
              </a:rPr>
              <a:t>not natural.</a:t>
            </a:r>
            <a:r>
              <a:rPr lang="en-US" altLang="ko-KR" sz="2000" dirty="0"/>
              <a:t> </a:t>
            </a:r>
            <a:br>
              <a:rPr lang="en-US" altLang="ko-KR" sz="2000" dirty="0"/>
            </a:br>
            <a:r>
              <a:rPr lang="en-US" altLang="ko-KR" sz="2000" dirty="0"/>
              <a:t>(Not easy to understand intuitively!)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750E68E-B34D-765F-0CCA-9A26189C94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0191" y="819623"/>
            <a:ext cx="6013985" cy="2195954"/>
            <a:chOff x="1853" y="1785"/>
            <a:chExt cx="2054" cy="750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9A6AE4DC-D2CC-0F75-3208-80AE009ABD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53" y="1785"/>
              <a:ext cx="205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4FE20A09-37EC-35A1-F900-20D51340D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" y="1785"/>
              <a:ext cx="2057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70AAD71C-7E42-4F02-B047-7D4D11CF103C}"/>
              </a:ext>
            </a:extLst>
          </p:cNvPr>
          <p:cNvSpPr/>
          <p:nvPr/>
        </p:nvSpPr>
        <p:spPr>
          <a:xfrm>
            <a:off x="3068436" y="1411910"/>
            <a:ext cx="295564" cy="2157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C5BB5BA-2014-0229-531B-336245E21E8E}"/>
              </a:ext>
            </a:extLst>
          </p:cNvPr>
          <p:cNvSpPr/>
          <p:nvPr/>
        </p:nvSpPr>
        <p:spPr>
          <a:xfrm>
            <a:off x="5788936" y="1398940"/>
            <a:ext cx="962059" cy="22557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283021-F78A-3052-B471-CC9CCE06E029}"/>
              </a:ext>
            </a:extLst>
          </p:cNvPr>
          <p:cNvSpPr/>
          <p:nvPr/>
        </p:nvSpPr>
        <p:spPr>
          <a:xfrm>
            <a:off x="3045732" y="1885327"/>
            <a:ext cx="378404" cy="26448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DD9F341-4D7E-0F19-0CBD-BF7F062ADA0D}"/>
              </a:ext>
            </a:extLst>
          </p:cNvPr>
          <p:cNvSpPr/>
          <p:nvPr/>
        </p:nvSpPr>
        <p:spPr>
          <a:xfrm>
            <a:off x="5951059" y="1872356"/>
            <a:ext cx="585927" cy="287183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35F7A9A-B26C-49DB-71E8-AAE97BF55579}"/>
              </a:ext>
            </a:extLst>
          </p:cNvPr>
          <p:cNvSpPr/>
          <p:nvPr/>
        </p:nvSpPr>
        <p:spPr>
          <a:xfrm>
            <a:off x="3052213" y="2426834"/>
            <a:ext cx="323285" cy="238545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ACC9435-D2C0-D3F6-59E4-D896D0F0F832}"/>
              </a:ext>
            </a:extLst>
          </p:cNvPr>
          <p:cNvSpPr/>
          <p:nvPr/>
        </p:nvSpPr>
        <p:spPr>
          <a:xfrm>
            <a:off x="6035361" y="2413864"/>
            <a:ext cx="462715" cy="261242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06D1E9A-7277-7AAB-09B2-B2AC42EE74DA}"/>
              </a:ext>
            </a:extLst>
          </p:cNvPr>
          <p:cNvSpPr/>
          <p:nvPr/>
        </p:nvSpPr>
        <p:spPr>
          <a:xfrm>
            <a:off x="2779843" y="2689480"/>
            <a:ext cx="897212" cy="228818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FBBA814-0008-0F64-C71F-C31DB2B39203}"/>
              </a:ext>
            </a:extLst>
          </p:cNvPr>
          <p:cNvSpPr/>
          <p:nvPr/>
        </p:nvSpPr>
        <p:spPr>
          <a:xfrm>
            <a:off x="6035367" y="2686236"/>
            <a:ext cx="443254" cy="23206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3FB3C4-4A24-03F0-DDFE-67BA4DEC83F3}"/>
              </a:ext>
            </a:extLst>
          </p:cNvPr>
          <p:cNvSpPr txBox="1"/>
          <p:nvPr/>
        </p:nvSpPr>
        <p:spPr>
          <a:xfrm>
            <a:off x="7159557" y="2149813"/>
            <a:ext cx="145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NC: Not conclusive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84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6717089-9531-3885-7BE3-1B3FF6EFCBAC}"/>
                  </a:ext>
                </a:extLst>
              </p:cNvPr>
              <p:cNvSpPr/>
              <p:nvPr/>
            </p:nvSpPr>
            <p:spPr>
              <a:xfrm>
                <a:off x="2154446" y="1197172"/>
                <a:ext cx="329872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6717089-9531-3885-7BE3-1B3FF6EFC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46" y="1197172"/>
                <a:ext cx="3298724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직사각형 14"/>
              <p:cNvSpPr/>
              <p:nvPr/>
            </p:nvSpPr>
            <p:spPr>
              <a:xfrm>
                <a:off x="665458" y="2678448"/>
                <a:ext cx="7865699" cy="2270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The kinematical widths satisfy </a:t>
                </a:r>
                <a:br>
                  <a:rPr lang="en-US" altLang="ko-KR" sz="2000" dirty="0"/>
                </a:br>
                <a:r>
                  <a:rPr lang="en-US" altLang="ko-KR" sz="2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</a:rPr>
                  <a:t>(heavy nonet).</a:t>
                </a:r>
                <a:br>
                  <a:rPr lang="en-US" altLang="ko-KR" sz="2000" dirty="0">
                    <a:solidFill>
                      <a:schemeClr val="tx1"/>
                    </a:solidFill>
                  </a:rPr>
                </a:br>
                <a:endParaRPr lang="en-US" altLang="ko-KR" sz="2000" dirty="0">
                  <a:solidFill>
                    <a:srgbClr val="0033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The multiplication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altLang="ko-KR" sz="2000" dirty="0"/>
                  <a:t> should change the inequality like </a:t>
                </a:r>
                <a:br>
                  <a:rPr lang="en-US" altLang="ko-KR" sz="2000" dirty="0"/>
                </a:br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altLang="ko-KR" sz="2000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ko-K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altLang="ko-KR" sz="2000" dirty="0"/>
                  <a:t>(heavy nonet) in order to explain the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opposite</a:t>
                </a:r>
                <a:r>
                  <a:rPr lang="en-US" altLang="ko-KR" sz="2000" dirty="0"/>
                  <a:t> trend of the experimental partial widths, </a:t>
                </a:r>
                <a:br>
                  <a:rPr lang="en-US" altLang="ko-KR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sz="2000" dirty="0"/>
                  <a:t>(light nonet)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sz="2000" dirty="0"/>
                  <a:t>(heavy nonet),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58" y="2678448"/>
                <a:ext cx="7865699" cy="2270430"/>
              </a:xfrm>
              <a:prstGeom prst="rect">
                <a:avLst/>
              </a:prstGeom>
              <a:blipFill>
                <a:blip r:embed="rId4"/>
                <a:stretch>
                  <a:fillRect l="-698" t="-1340" b="-29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직사각형 24"/>
              <p:cNvSpPr/>
              <p:nvPr/>
            </p:nvSpPr>
            <p:spPr>
              <a:xfrm>
                <a:off x="992494" y="5240635"/>
                <a:ext cx="72954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This means, we should have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ko-K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(!)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as predicted by the tetraquark mixing model.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94" y="5240635"/>
                <a:ext cx="7295472" cy="707886"/>
              </a:xfrm>
              <a:prstGeom prst="rect">
                <a:avLst/>
              </a:prstGeom>
              <a:blipFill>
                <a:blip r:embed="rId5"/>
                <a:stretch>
                  <a:fillRect l="-919" t="-5172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5681541" y="1001925"/>
                <a:ext cx="26938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sz="1600" dirty="0"/>
                  <a:t>: common overall constant</a:t>
                </a: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1600" dirty="0"/>
                  <a:t>: the CM momentum of decaying particle.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41" y="1001925"/>
                <a:ext cx="2693811" cy="830997"/>
              </a:xfrm>
              <a:prstGeom prst="rect">
                <a:avLst/>
              </a:prstGeom>
              <a:blipFill>
                <a:blip r:embed="rId6"/>
                <a:stretch>
                  <a:fillRect l="-1131" t="-2190" b="-8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연결선 25"/>
          <p:cNvCxnSpPr/>
          <p:nvPr/>
        </p:nvCxnSpPr>
        <p:spPr>
          <a:xfrm flipV="1">
            <a:off x="2781140" y="1853004"/>
            <a:ext cx="2302807" cy="1528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995C64-D7D1-950E-71C2-845232FC8A98}"/>
              </a:ext>
            </a:extLst>
          </p:cNvPr>
          <p:cNvSpPr txBox="1"/>
          <p:nvPr/>
        </p:nvSpPr>
        <p:spPr>
          <a:xfrm>
            <a:off x="632298" y="403854"/>
            <a:ext cx="49124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/>
              <a:t>The partial decay width can be calculated by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72F7C0-7CC6-B320-5443-5445BAA2ACF8}"/>
                  </a:ext>
                </a:extLst>
              </p:cNvPr>
              <p:cNvSpPr txBox="1"/>
              <p:nvPr/>
            </p:nvSpPr>
            <p:spPr>
              <a:xfrm>
                <a:off x="885215" y="1882460"/>
                <a:ext cx="63035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 using </a:t>
                </a:r>
                <a:r>
                  <a:rPr lang="en-US" altLang="ko-KR" dirty="0" err="1"/>
                  <a:t>Lagrangian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𝐺𝑔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:r>
                  <a:rPr lang="en-US" altLang="ko-KR" sz="1600" dirty="0"/>
                  <a:t> [PRD 61,074001 Black et.al.]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72F7C0-7CC6-B320-5443-5445BAA2A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15" y="1882460"/>
                <a:ext cx="6303525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30170-8B02-ED78-6286-118F84550D80}"/>
                  </a:ext>
                </a:extLst>
              </p:cNvPr>
              <p:cNvSpPr txBox="1"/>
              <p:nvPr/>
            </p:nvSpPr>
            <p:spPr>
              <a:xfrm>
                <a:off x="5512338" y="2778871"/>
                <a:ext cx="2493525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600" dirty="0"/>
                  <a:t> ex)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𝑘𝑖𝑛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(1450)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ko-KR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𝜋𝜂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𝑘𝑖𝑛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𝜋𝜂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1.68</m:t>
                    </m:r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30170-8B02-ED78-6286-118F84550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338" y="2778871"/>
                <a:ext cx="2493525" cy="392928"/>
              </a:xfrm>
              <a:prstGeom prst="rect">
                <a:avLst/>
              </a:prstGeom>
              <a:blipFill>
                <a:blip r:embed="rId13"/>
                <a:stretch>
                  <a:fillRect l="-2934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63B9D72-B6AB-BDB4-8E64-CF1D61CA6932}"/>
                  </a:ext>
                </a:extLst>
              </p:cNvPr>
              <p:cNvSpPr/>
              <p:nvPr/>
            </p:nvSpPr>
            <p:spPr>
              <a:xfrm>
                <a:off x="623961" y="911830"/>
                <a:ext cx="2811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63B9D72-B6AB-BDB4-8E64-CF1D61CA6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1" y="911830"/>
                <a:ext cx="2811474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480772" y="2703504"/>
                <a:ext cx="4558155" cy="94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more than half of the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mass region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cannot decay </a:t>
                </a:r>
                <a:r>
                  <a:rPr lang="en-US" altLang="ko-KR" dirty="0"/>
                  <a:t>int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due to the kinematical cutoff.</a:t>
                </a:r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b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</a:rPr>
                  <a:t>Even 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10.6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MeV. 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2" y="2703504"/>
                <a:ext cx="4558155" cy="949812"/>
              </a:xfrm>
              <a:prstGeom prst="rect">
                <a:avLst/>
              </a:prstGeom>
              <a:blipFill>
                <a:blip r:embed="rId3"/>
                <a:stretch>
                  <a:fillRect l="-1203" t="-3205" b="-70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534519" y="4414205"/>
                <a:ext cx="5486902" cy="12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a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ll the mass region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can decay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into</a:t>
                </a:r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  </a:t>
                </a:r>
                <a:b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ko-KR" dirty="0">
                    <a:solidFill>
                      <a:schemeClr val="tx1"/>
                    </a:solidFill>
                  </a:rPr>
                  <a:t>And there is kinematical enhancement in addition.</a:t>
                </a:r>
              </a:p>
              <a:p>
                <a:r>
                  <a:rPr lang="en-US" altLang="ko-KR" dirty="0"/>
                  <a:t>B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ut even so, its width is </a:t>
                </a:r>
                <a:r>
                  <a:rPr lang="en-US" altLang="ko-KR" dirty="0"/>
                  <a:t>only,</a:t>
                </a:r>
                <a:endParaRPr lang="en-US" altLang="ko-KR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1450</m:t>
                            </m:r>
                          </m:e>
                        </m:d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13.5−18.0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MeV.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9" y="4414205"/>
                <a:ext cx="5486902" cy="1226811"/>
              </a:xfrm>
              <a:prstGeom prst="rect">
                <a:avLst/>
              </a:prstGeom>
              <a:blipFill>
                <a:blip r:embed="rId4"/>
                <a:stretch>
                  <a:fillRect l="-1000" t="-3483" b="-54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7"/>
              <p:cNvSpPr/>
              <p:nvPr/>
            </p:nvSpPr>
            <p:spPr>
              <a:xfrm>
                <a:off x="354265" y="1480331"/>
                <a:ext cx="63480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A resonance mass is usually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broadened</a:t>
                </a:r>
                <a:r>
                  <a:rPr lang="en-US" altLang="ko-KR" sz="2000" dirty="0"/>
                  <a:t> by the total width,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altLang="ko-KR" sz="2000" dirty="0"/>
                  <a:t>.</a:t>
                </a:r>
              </a:p>
            </p:txBody>
          </p:sp>
        </mc:Choice>
        <mc:Fallback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65" y="1480331"/>
                <a:ext cx="6348090" cy="707886"/>
              </a:xfrm>
              <a:prstGeom prst="rect">
                <a:avLst/>
              </a:prstGeom>
              <a:blipFill>
                <a:blip r:embed="rId5"/>
                <a:stretch>
                  <a:fillRect l="-961" t="-5172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451451" y="816662"/>
                <a:ext cx="7155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1450</m:t>
                            </m:r>
                          </m:e>
                        </m:d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sz="16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ko-KR" dirty="0"/>
                  <a:t> still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/>
                  <a:t>implies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that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|≫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51" y="816662"/>
                <a:ext cx="7155579" cy="369332"/>
              </a:xfrm>
              <a:prstGeom prst="rect">
                <a:avLst/>
              </a:prstGeom>
              <a:blipFill>
                <a:blip r:embed="rId6"/>
                <a:stretch>
                  <a:fillRect l="-341" t="-11475" r="-1533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495877" y="2306464"/>
                <a:ext cx="4258666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ko-KR" sz="2000" dirty="0"/>
                  <a:t>(the light nonet)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7" y="2306464"/>
                <a:ext cx="4258666" cy="400110"/>
              </a:xfrm>
              <a:prstGeom prst="rect">
                <a:avLst/>
              </a:prstGeom>
              <a:blipFill>
                <a:blip r:embed="rId7"/>
                <a:stretch>
                  <a:fillRect l="-1288" t="-7576" r="-715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직사각형 18"/>
              <p:cNvSpPr/>
              <p:nvPr/>
            </p:nvSpPr>
            <p:spPr>
              <a:xfrm>
                <a:off x="514350" y="3930371"/>
                <a:ext cx="463530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F</a:t>
                </a:r>
                <a:r>
                  <a:rPr lang="en-US" altLang="ko-KR" sz="2000" dirty="0">
                    <a:latin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 (the heavy nonet)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3930371"/>
                <a:ext cx="4635308" cy="400110"/>
              </a:xfrm>
              <a:prstGeom prst="rect">
                <a:avLst/>
              </a:prstGeom>
              <a:blipFill>
                <a:blip r:embed="rId8"/>
                <a:stretch>
                  <a:fillRect l="-1183" t="-12308" r="-526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491294" y="244729"/>
                <a:ext cx="6035965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The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exceptional case is the </a:t>
                </a:r>
                <a:r>
                  <a:rPr lang="en-US" altLang="ko-KR" sz="2000" dirty="0" err="1"/>
                  <a:t>isovectors</a:t>
                </a:r>
                <a:r>
                  <a:rPr lang="en-US" altLang="ko-KR" sz="2000" dirty="0"/>
                  <a:t> decaying  into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sz="2000" dirty="0"/>
                  <a:t> 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94" y="244729"/>
                <a:ext cx="6035965" cy="400110"/>
              </a:xfrm>
              <a:prstGeom prst="rect">
                <a:avLst/>
              </a:prstGeom>
              <a:blipFill>
                <a:blip r:embed="rId9"/>
                <a:stretch>
                  <a:fillRect l="-1111" t="-7576" r="-464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22F19A0F-FC34-4400-4C08-771EE8CE8A70}"/>
              </a:ext>
            </a:extLst>
          </p:cNvPr>
          <p:cNvGrpSpPr/>
          <p:nvPr/>
        </p:nvGrpSpPr>
        <p:grpSpPr>
          <a:xfrm>
            <a:off x="6761017" y="1388409"/>
            <a:ext cx="1309119" cy="1419444"/>
            <a:chOff x="6761017" y="1388409"/>
            <a:chExt cx="1309119" cy="1419444"/>
          </a:xfrm>
        </p:grpSpPr>
        <p:sp>
          <p:nvSpPr>
            <p:cNvPr id="9" name="자유형 8"/>
            <p:cNvSpPr/>
            <p:nvPr/>
          </p:nvSpPr>
          <p:spPr>
            <a:xfrm>
              <a:off x="6761017" y="1548485"/>
              <a:ext cx="1309119" cy="1047857"/>
            </a:xfrm>
            <a:custGeom>
              <a:avLst/>
              <a:gdLst>
                <a:gd name="connsiteX0" fmla="*/ 0 w 2530821"/>
                <a:gd name="connsiteY0" fmla="*/ 1914405 h 1914405"/>
                <a:gd name="connsiteX1" fmla="*/ 230736 w 2530821"/>
                <a:gd name="connsiteY1" fmla="*/ 1854584 h 1914405"/>
                <a:gd name="connsiteX2" fmla="*/ 418744 w 2530821"/>
                <a:gd name="connsiteY2" fmla="*/ 1658031 h 1914405"/>
                <a:gd name="connsiteX3" fmla="*/ 572568 w 2530821"/>
                <a:gd name="connsiteY3" fmla="*/ 1435841 h 1914405"/>
                <a:gd name="connsiteX4" fmla="*/ 675118 w 2530821"/>
                <a:gd name="connsiteY4" fmla="*/ 1205104 h 1914405"/>
                <a:gd name="connsiteX5" fmla="*/ 811850 w 2530821"/>
                <a:gd name="connsiteY5" fmla="*/ 846181 h 1914405"/>
                <a:gd name="connsiteX6" fmla="*/ 888763 w 2530821"/>
                <a:gd name="connsiteY6" fmla="*/ 632536 h 1914405"/>
                <a:gd name="connsiteX7" fmla="*/ 1008404 w 2530821"/>
                <a:gd name="connsiteY7" fmla="*/ 324887 h 1914405"/>
                <a:gd name="connsiteX8" fmla="*/ 1128045 w 2530821"/>
                <a:gd name="connsiteY8" fmla="*/ 111242 h 1914405"/>
                <a:gd name="connsiteX9" fmla="*/ 1196411 w 2530821"/>
                <a:gd name="connsiteY9" fmla="*/ 17239 h 1914405"/>
                <a:gd name="connsiteX10" fmla="*/ 1290415 w 2530821"/>
                <a:gd name="connsiteY10" fmla="*/ 8693 h 1914405"/>
                <a:gd name="connsiteX11" fmla="*/ 1375873 w 2530821"/>
                <a:gd name="connsiteY11" fmla="*/ 111242 h 1914405"/>
                <a:gd name="connsiteX12" fmla="*/ 1572426 w 2530821"/>
                <a:gd name="connsiteY12" fmla="*/ 478712 h 1914405"/>
                <a:gd name="connsiteX13" fmla="*/ 1674976 w 2530821"/>
                <a:gd name="connsiteY13" fmla="*/ 752177 h 1914405"/>
                <a:gd name="connsiteX14" fmla="*/ 1837346 w 2530821"/>
                <a:gd name="connsiteY14" fmla="*/ 1153829 h 1914405"/>
                <a:gd name="connsiteX15" fmla="*/ 1931349 w 2530821"/>
                <a:gd name="connsiteY15" fmla="*/ 1384566 h 1914405"/>
                <a:gd name="connsiteX16" fmla="*/ 2085174 w 2530821"/>
                <a:gd name="connsiteY16" fmla="*/ 1632394 h 1914405"/>
                <a:gd name="connsiteX17" fmla="*/ 2187723 w 2530821"/>
                <a:gd name="connsiteY17" fmla="*/ 1769127 h 1914405"/>
                <a:gd name="connsiteX18" fmla="*/ 2333002 w 2530821"/>
                <a:gd name="connsiteY18" fmla="*/ 1863130 h 1914405"/>
                <a:gd name="connsiteX19" fmla="*/ 2529555 w 2530821"/>
                <a:gd name="connsiteY19" fmla="*/ 1914405 h 1914405"/>
                <a:gd name="connsiteX20" fmla="*/ 2529555 w 2530821"/>
                <a:gd name="connsiteY20" fmla="*/ 1914405 h 1914405"/>
                <a:gd name="connsiteX21" fmla="*/ 2529555 w 2530821"/>
                <a:gd name="connsiteY21" fmla="*/ 1914405 h 1914405"/>
                <a:gd name="connsiteX22" fmla="*/ 2529555 w 2530821"/>
                <a:gd name="connsiteY22" fmla="*/ 1897313 h 1914405"/>
                <a:gd name="connsiteX23" fmla="*/ 2512463 w 2530821"/>
                <a:gd name="connsiteY23" fmla="*/ 1914405 h 19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30821" h="1914405">
                  <a:moveTo>
                    <a:pt x="0" y="1914405"/>
                  </a:moveTo>
                  <a:cubicBezTo>
                    <a:pt x="80472" y="1905859"/>
                    <a:pt x="160945" y="1897313"/>
                    <a:pt x="230736" y="1854584"/>
                  </a:cubicBezTo>
                  <a:cubicBezTo>
                    <a:pt x="300527" y="1811855"/>
                    <a:pt x="361772" y="1727821"/>
                    <a:pt x="418744" y="1658031"/>
                  </a:cubicBezTo>
                  <a:cubicBezTo>
                    <a:pt x="475716" y="1588240"/>
                    <a:pt x="529839" y="1511329"/>
                    <a:pt x="572568" y="1435841"/>
                  </a:cubicBezTo>
                  <a:cubicBezTo>
                    <a:pt x="615297" y="1360353"/>
                    <a:pt x="635238" y="1303381"/>
                    <a:pt x="675118" y="1205104"/>
                  </a:cubicBezTo>
                  <a:cubicBezTo>
                    <a:pt x="714998" y="1106827"/>
                    <a:pt x="776243" y="941609"/>
                    <a:pt x="811850" y="846181"/>
                  </a:cubicBezTo>
                  <a:cubicBezTo>
                    <a:pt x="847457" y="750753"/>
                    <a:pt x="856004" y="719418"/>
                    <a:pt x="888763" y="632536"/>
                  </a:cubicBezTo>
                  <a:cubicBezTo>
                    <a:pt x="921522" y="545654"/>
                    <a:pt x="968524" y="411769"/>
                    <a:pt x="1008404" y="324887"/>
                  </a:cubicBezTo>
                  <a:cubicBezTo>
                    <a:pt x="1048284" y="238005"/>
                    <a:pt x="1096711" y="162517"/>
                    <a:pt x="1128045" y="111242"/>
                  </a:cubicBezTo>
                  <a:cubicBezTo>
                    <a:pt x="1159379" y="59967"/>
                    <a:pt x="1169349" y="34330"/>
                    <a:pt x="1196411" y="17239"/>
                  </a:cubicBezTo>
                  <a:cubicBezTo>
                    <a:pt x="1223473" y="147"/>
                    <a:pt x="1260505" y="-6974"/>
                    <a:pt x="1290415" y="8693"/>
                  </a:cubicBezTo>
                  <a:cubicBezTo>
                    <a:pt x="1320325" y="24360"/>
                    <a:pt x="1328871" y="32905"/>
                    <a:pt x="1375873" y="111242"/>
                  </a:cubicBezTo>
                  <a:cubicBezTo>
                    <a:pt x="1422875" y="189578"/>
                    <a:pt x="1522576" y="371890"/>
                    <a:pt x="1572426" y="478712"/>
                  </a:cubicBezTo>
                  <a:cubicBezTo>
                    <a:pt x="1622276" y="585534"/>
                    <a:pt x="1630823" y="639657"/>
                    <a:pt x="1674976" y="752177"/>
                  </a:cubicBezTo>
                  <a:cubicBezTo>
                    <a:pt x="1719129" y="864696"/>
                    <a:pt x="1794617" y="1048431"/>
                    <a:pt x="1837346" y="1153829"/>
                  </a:cubicBezTo>
                  <a:cubicBezTo>
                    <a:pt x="1880075" y="1259227"/>
                    <a:pt x="1890044" y="1304805"/>
                    <a:pt x="1931349" y="1384566"/>
                  </a:cubicBezTo>
                  <a:cubicBezTo>
                    <a:pt x="1972654" y="1464327"/>
                    <a:pt x="2042445" y="1568301"/>
                    <a:pt x="2085174" y="1632394"/>
                  </a:cubicBezTo>
                  <a:cubicBezTo>
                    <a:pt x="2127903" y="1696487"/>
                    <a:pt x="2146418" y="1730671"/>
                    <a:pt x="2187723" y="1769127"/>
                  </a:cubicBezTo>
                  <a:cubicBezTo>
                    <a:pt x="2229028" y="1807583"/>
                    <a:pt x="2276030" y="1838917"/>
                    <a:pt x="2333002" y="1863130"/>
                  </a:cubicBezTo>
                  <a:cubicBezTo>
                    <a:pt x="2389974" y="1887343"/>
                    <a:pt x="2529555" y="1914405"/>
                    <a:pt x="2529555" y="1914405"/>
                  </a:cubicBezTo>
                  <a:lnTo>
                    <a:pt x="2529555" y="1914405"/>
                  </a:lnTo>
                  <a:lnTo>
                    <a:pt x="2529555" y="1914405"/>
                  </a:lnTo>
                  <a:cubicBezTo>
                    <a:pt x="2529555" y="1911556"/>
                    <a:pt x="2532404" y="1897313"/>
                    <a:pt x="2529555" y="1897313"/>
                  </a:cubicBezTo>
                  <a:cubicBezTo>
                    <a:pt x="2526706" y="1897313"/>
                    <a:pt x="2519584" y="1905859"/>
                    <a:pt x="2512463" y="191440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7153992" y="2162080"/>
              <a:ext cx="524057" cy="81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7269562" y="1934209"/>
                  <a:ext cx="252457" cy="173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2" name="직사각형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562" y="1934209"/>
                  <a:ext cx="252457" cy="173777"/>
                </a:xfrm>
                <a:prstGeom prst="rect">
                  <a:avLst/>
                </a:prstGeom>
                <a:blipFill>
                  <a:blip r:embed="rId10"/>
                  <a:stretch>
                    <a:fillRect l="-24390" r="-21951" b="-379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/>
                <p:cNvSpPr/>
                <p:nvPr/>
              </p:nvSpPr>
              <p:spPr>
                <a:xfrm>
                  <a:off x="7367372" y="2634076"/>
                  <a:ext cx="204496" cy="173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5" name="직사각형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372" y="2634076"/>
                  <a:ext cx="204496" cy="173777"/>
                </a:xfrm>
                <a:prstGeom prst="rect">
                  <a:avLst/>
                </a:prstGeom>
                <a:blipFill>
                  <a:blip r:embed="rId11"/>
                  <a:stretch>
                    <a:fillRect l="-30303" r="-18182" b="-344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직선 연결선 21"/>
            <p:cNvCxnSpPr/>
            <p:nvPr/>
          </p:nvCxnSpPr>
          <p:spPr>
            <a:xfrm>
              <a:off x="7408805" y="1388409"/>
              <a:ext cx="21645" cy="1290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F0E498-6001-66BD-2157-1A249B0930F9}"/>
              </a:ext>
            </a:extLst>
          </p:cNvPr>
          <p:cNvGrpSpPr/>
          <p:nvPr/>
        </p:nvGrpSpPr>
        <p:grpSpPr>
          <a:xfrm>
            <a:off x="6502400" y="2909455"/>
            <a:ext cx="2283582" cy="1594454"/>
            <a:chOff x="6502400" y="2909455"/>
            <a:chExt cx="2283582" cy="1594454"/>
          </a:xfrm>
        </p:grpSpPr>
        <p:grpSp>
          <p:nvGrpSpPr>
            <p:cNvPr id="54" name="그룹 53"/>
            <p:cNvGrpSpPr/>
            <p:nvPr/>
          </p:nvGrpSpPr>
          <p:grpSpPr>
            <a:xfrm>
              <a:off x="6502400" y="2909455"/>
              <a:ext cx="2283582" cy="1594454"/>
              <a:chOff x="1065321" y="316139"/>
              <a:chExt cx="2776053" cy="2437436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2296163" y="316139"/>
                <a:ext cx="15760" cy="2109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자유형 57"/>
              <p:cNvSpPr/>
              <p:nvPr/>
            </p:nvSpPr>
            <p:spPr>
              <a:xfrm>
                <a:off x="1065321" y="460186"/>
                <a:ext cx="2481444" cy="1925211"/>
              </a:xfrm>
              <a:custGeom>
                <a:avLst/>
                <a:gdLst>
                  <a:gd name="connsiteX0" fmla="*/ 0 w 3746377"/>
                  <a:gd name="connsiteY0" fmla="*/ 2512920 h 2530675"/>
                  <a:gd name="connsiteX1" fmla="*/ 399496 w 3746377"/>
                  <a:gd name="connsiteY1" fmla="*/ 2397510 h 2530675"/>
                  <a:gd name="connsiteX2" fmla="*/ 727969 w 3746377"/>
                  <a:gd name="connsiteY2" fmla="*/ 2077914 h 2530675"/>
                  <a:gd name="connsiteX3" fmla="*/ 985422 w 3746377"/>
                  <a:gd name="connsiteY3" fmla="*/ 1598520 h 2530675"/>
                  <a:gd name="connsiteX4" fmla="*/ 1145220 w 3746377"/>
                  <a:gd name="connsiteY4" fmla="*/ 1234535 h 2530675"/>
                  <a:gd name="connsiteX5" fmla="*/ 1313896 w 3746377"/>
                  <a:gd name="connsiteY5" fmla="*/ 799529 h 2530675"/>
                  <a:gd name="connsiteX6" fmla="*/ 1500327 w 3746377"/>
                  <a:gd name="connsiteY6" fmla="*/ 382279 h 2530675"/>
                  <a:gd name="connsiteX7" fmla="*/ 1642369 w 3746377"/>
                  <a:gd name="connsiteY7" fmla="*/ 151460 h 2530675"/>
                  <a:gd name="connsiteX8" fmla="*/ 1766657 w 3746377"/>
                  <a:gd name="connsiteY8" fmla="*/ 44928 h 2530675"/>
                  <a:gd name="connsiteX9" fmla="*/ 1864311 w 3746377"/>
                  <a:gd name="connsiteY9" fmla="*/ 539 h 2530675"/>
                  <a:gd name="connsiteX10" fmla="*/ 2024109 w 3746377"/>
                  <a:gd name="connsiteY10" fmla="*/ 71561 h 2530675"/>
                  <a:gd name="connsiteX11" fmla="*/ 2121763 w 3746377"/>
                  <a:gd name="connsiteY11" fmla="*/ 204726 h 2530675"/>
                  <a:gd name="connsiteX12" fmla="*/ 2308195 w 3746377"/>
                  <a:gd name="connsiteY12" fmla="*/ 568710 h 2530675"/>
                  <a:gd name="connsiteX13" fmla="*/ 2414727 w 3746377"/>
                  <a:gd name="connsiteY13" fmla="*/ 790652 h 2530675"/>
                  <a:gd name="connsiteX14" fmla="*/ 2530136 w 3746377"/>
                  <a:gd name="connsiteY14" fmla="*/ 1101370 h 2530675"/>
                  <a:gd name="connsiteX15" fmla="*/ 2636668 w 3746377"/>
                  <a:gd name="connsiteY15" fmla="*/ 1341067 h 2530675"/>
                  <a:gd name="connsiteX16" fmla="*/ 2778711 w 3746377"/>
                  <a:gd name="connsiteY16" fmla="*/ 1678419 h 2530675"/>
                  <a:gd name="connsiteX17" fmla="*/ 2911876 w 3746377"/>
                  <a:gd name="connsiteY17" fmla="*/ 1900361 h 2530675"/>
                  <a:gd name="connsiteX18" fmla="*/ 3018408 w 3746377"/>
                  <a:gd name="connsiteY18" fmla="*/ 2095669 h 2530675"/>
                  <a:gd name="connsiteX19" fmla="*/ 3222595 w 3746377"/>
                  <a:gd name="connsiteY19" fmla="*/ 2299856 h 2530675"/>
                  <a:gd name="connsiteX20" fmla="*/ 3409026 w 3746377"/>
                  <a:gd name="connsiteY20" fmla="*/ 2415265 h 2530675"/>
                  <a:gd name="connsiteX21" fmla="*/ 3577701 w 3746377"/>
                  <a:gd name="connsiteY21" fmla="*/ 2495164 h 2530675"/>
                  <a:gd name="connsiteX22" fmla="*/ 3746377 w 3746377"/>
                  <a:gd name="connsiteY22" fmla="*/ 2530675 h 253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6377" h="2530675">
                    <a:moveTo>
                      <a:pt x="0" y="2512920"/>
                    </a:moveTo>
                    <a:cubicBezTo>
                      <a:pt x="139084" y="2491465"/>
                      <a:pt x="278168" y="2470011"/>
                      <a:pt x="399496" y="2397510"/>
                    </a:cubicBezTo>
                    <a:cubicBezTo>
                      <a:pt x="520824" y="2325009"/>
                      <a:pt x="630315" y="2211079"/>
                      <a:pt x="727969" y="2077914"/>
                    </a:cubicBezTo>
                    <a:cubicBezTo>
                      <a:pt x="825623" y="1944749"/>
                      <a:pt x="915880" y="1739083"/>
                      <a:pt x="985422" y="1598520"/>
                    </a:cubicBezTo>
                    <a:cubicBezTo>
                      <a:pt x="1054964" y="1457957"/>
                      <a:pt x="1090474" y="1367700"/>
                      <a:pt x="1145220" y="1234535"/>
                    </a:cubicBezTo>
                    <a:cubicBezTo>
                      <a:pt x="1199966" y="1101370"/>
                      <a:pt x="1254712" y="941572"/>
                      <a:pt x="1313896" y="799529"/>
                    </a:cubicBezTo>
                    <a:cubicBezTo>
                      <a:pt x="1373080" y="657486"/>
                      <a:pt x="1445582" y="490290"/>
                      <a:pt x="1500327" y="382279"/>
                    </a:cubicBezTo>
                    <a:cubicBezTo>
                      <a:pt x="1555073" y="274267"/>
                      <a:pt x="1597981" y="207685"/>
                      <a:pt x="1642369" y="151460"/>
                    </a:cubicBezTo>
                    <a:cubicBezTo>
                      <a:pt x="1686757" y="95235"/>
                      <a:pt x="1729667" y="70081"/>
                      <a:pt x="1766657" y="44928"/>
                    </a:cubicBezTo>
                    <a:cubicBezTo>
                      <a:pt x="1803647" y="19775"/>
                      <a:pt x="1821402" y="-3900"/>
                      <a:pt x="1864311" y="539"/>
                    </a:cubicBezTo>
                    <a:cubicBezTo>
                      <a:pt x="1907220" y="4978"/>
                      <a:pt x="1981200" y="37530"/>
                      <a:pt x="2024109" y="71561"/>
                    </a:cubicBezTo>
                    <a:cubicBezTo>
                      <a:pt x="2067018" y="105592"/>
                      <a:pt x="2074415" y="121868"/>
                      <a:pt x="2121763" y="204726"/>
                    </a:cubicBezTo>
                    <a:cubicBezTo>
                      <a:pt x="2169111" y="287584"/>
                      <a:pt x="2259368" y="471056"/>
                      <a:pt x="2308195" y="568710"/>
                    </a:cubicBezTo>
                    <a:cubicBezTo>
                      <a:pt x="2357022" y="666364"/>
                      <a:pt x="2377737" y="701875"/>
                      <a:pt x="2414727" y="790652"/>
                    </a:cubicBezTo>
                    <a:cubicBezTo>
                      <a:pt x="2451717" y="879429"/>
                      <a:pt x="2493146" y="1009634"/>
                      <a:pt x="2530136" y="1101370"/>
                    </a:cubicBezTo>
                    <a:cubicBezTo>
                      <a:pt x="2567126" y="1193106"/>
                      <a:pt x="2595239" y="1244892"/>
                      <a:pt x="2636668" y="1341067"/>
                    </a:cubicBezTo>
                    <a:cubicBezTo>
                      <a:pt x="2678097" y="1437242"/>
                      <a:pt x="2732843" y="1585203"/>
                      <a:pt x="2778711" y="1678419"/>
                    </a:cubicBezTo>
                    <a:cubicBezTo>
                      <a:pt x="2824579" y="1771635"/>
                      <a:pt x="2871927" y="1830819"/>
                      <a:pt x="2911876" y="1900361"/>
                    </a:cubicBezTo>
                    <a:cubicBezTo>
                      <a:pt x="2951825" y="1969903"/>
                      <a:pt x="2966622" y="2029087"/>
                      <a:pt x="3018408" y="2095669"/>
                    </a:cubicBezTo>
                    <a:cubicBezTo>
                      <a:pt x="3070194" y="2162251"/>
                      <a:pt x="3157492" y="2246590"/>
                      <a:pt x="3222595" y="2299856"/>
                    </a:cubicBezTo>
                    <a:cubicBezTo>
                      <a:pt x="3287698" y="2353122"/>
                      <a:pt x="3349842" y="2382714"/>
                      <a:pt x="3409026" y="2415265"/>
                    </a:cubicBezTo>
                    <a:cubicBezTo>
                      <a:pt x="3468210" y="2447816"/>
                      <a:pt x="3521476" y="2475929"/>
                      <a:pt x="3577701" y="2495164"/>
                    </a:cubicBezTo>
                    <a:cubicBezTo>
                      <a:pt x="3633926" y="2514399"/>
                      <a:pt x="3690151" y="2522537"/>
                      <a:pt x="3746377" y="2530675"/>
                    </a:cubicBezTo>
                  </a:path>
                </a:pathLst>
              </a:cu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9" name="직선 연결선 58"/>
              <p:cNvCxnSpPr/>
              <p:nvPr/>
            </p:nvCxnSpPr>
            <p:spPr>
              <a:xfrm>
                <a:off x="2688431" y="346052"/>
                <a:ext cx="35105" cy="2106881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직사각형 59"/>
                  <p:cNvSpPr/>
                  <p:nvPr/>
                </p:nvSpPr>
                <p:spPr>
                  <a:xfrm>
                    <a:off x="2767950" y="486942"/>
                    <a:ext cx="1073424" cy="282298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~987</m:t>
                        </m:r>
                      </m:oMath>
                    </a14:m>
                    <a:r>
                      <a:rPr lang="en-US" altLang="ko-KR" sz="1200" dirty="0"/>
                      <a:t>MeV</a:t>
                    </a:r>
                    <a:endParaRPr lang="ko-KR" altLang="en-US" sz="1200" dirty="0"/>
                  </a:p>
                </p:txBody>
              </p:sp>
            </mc:Choice>
            <mc:Fallback xmlns="">
              <p:sp>
                <p:nvSpPr>
                  <p:cNvPr id="60" name="직사각형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7950" y="486942"/>
                    <a:ext cx="1073424" cy="2822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6207" t="-23333" r="-9655" b="-53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직선 연결선 60"/>
              <p:cNvCxnSpPr>
                <a:endCxn id="58" idx="18"/>
              </p:cNvCxnSpPr>
              <p:nvPr/>
            </p:nvCxnSpPr>
            <p:spPr>
              <a:xfrm flipV="1">
                <a:off x="2729259" y="2054466"/>
                <a:ext cx="335330" cy="3533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 flipV="1">
                <a:off x="2896011" y="2140629"/>
                <a:ext cx="221500" cy="2630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직사각형 62"/>
                  <p:cNvSpPr/>
                  <p:nvPr/>
                </p:nvSpPr>
                <p:spPr>
                  <a:xfrm>
                    <a:off x="1943097" y="2471277"/>
                    <a:ext cx="996489" cy="282298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(980)]</m:t>
                          </m:r>
                        </m:oMath>
                      </m:oMathPara>
                    </a14:m>
                    <a:endParaRPr lang="ko-KR" altLang="en-US" sz="1200" dirty="0"/>
                  </a:p>
                </p:txBody>
              </p:sp>
            </mc:Choice>
            <mc:Fallback xmlns="">
              <p:sp>
                <p:nvSpPr>
                  <p:cNvPr id="63" name="직사각형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3097" y="2471277"/>
                    <a:ext cx="996489" cy="2822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444" t="-6667" r="-6667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직선 연결선 63"/>
              <p:cNvCxnSpPr/>
              <p:nvPr/>
            </p:nvCxnSpPr>
            <p:spPr>
              <a:xfrm flipV="1">
                <a:off x="2731632" y="1881463"/>
                <a:ext cx="215887" cy="2453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/>
              <p:cNvCxnSpPr/>
              <p:nvPr/>
            </p:nvCxnSpPr>
            <p:spPr>
              <a:xfrm flipV="1">
                <a:off x="2721803" y="1628506"/>
                <a:ext cx="133950" cy="139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 flipV="1">
                <a:off x="2730981" y="1993888"/>
                <a:ext cx="253245" cy="2558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 flipV="1">
                <a:off x="3058131" y="2232791"/>
                <a:ext cx="146335" cy="174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 flipV="1">
                <a:off x="2740158" y="1776065"/>
                <a:ext cx="158419" cy="1679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 flipV="1">
                <a:off x="2700391" y="1495002"/>
                <a:ext cx="118656" cy="11528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 flipV="1">
                <a:off x="3214135" y="2289003"/>
                <a:ext cx="82098" cy="1147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/>
                <p:cNvSpPr/>
                <p:nvPr/>
              </p:nvSpPr>
              <p:spPr>
                <a:xfrm>
                  <a:off x="7370592" y="3423029"/>
                  <a:ext cx="263198" cy="1409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55" name="직사각형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92" y="3423029"/>
                  <a:ext cx="263198" cy="140933"/>
                </a:xfrm>
                <a:prstGeom prst="rect">
                  <a:avLst/>
                </a:prstGeom>
                <a:blipFill>
                  <a:blip r:embed="rId14"/>
                  <a:stretch>
                    <a:fillRect l="-23256" r="-16279" b="-7391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직선 화살표 연결선 55"/>
            <p:cNvCxnSpPr/>
            <p:nvPr/>
          </p:nvCxnSpPr>
          <p:spPr>
            <a:xfrm>
              <a:off x="7121084" y="3670959"/>
              <a:ext cx="776735" cy="44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6668661" y="4756731"/>
            <a:ext cx="1953040" cy="1182254"/>
            <a:chOff x="6788729" y="4913748"/>
            <a:chExt cx="1953040" cy="1182254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7958518" y="4913748"/>
              <a:ext cx="9871" cy="10865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자유형 72"/>
            <p:cNvSpPr/>
            <p:nvPr/>
          </p:nvSpPr>
          <p:spPr>
            <a:xfrm>
              <a:off x="7187644" y="4987933"/>
              <a:ext cx="1554125" cy="991490"/>
            </a:xfrm>
            <a:custGeom>
              <a:avLst/>
              <a:gdLst>
                <a:gd name="connsiteX0" fmla="*/ 0 w 3746377"/>
                <a:gd name="connsiteY0" fmla="*/ 2512920 h 2530675"/>
                <a:gd name="connsiteX1" fmla="*/ 399496 w 3746377"/>
                <a:gd name="connsiteY1" fmla="*/ 2397510 h 2530675"/>
                <a:gd name="connsiteX2" fmla="*/ 727969 w 3746377"/>
                <a:gd name="connsiteY2" fmla="*/ 2077914 h 2530675"/>
                <a:gd name="connsiteX3" fmla="*/ 985422 w 3746377"/>
                <a:gd name="connsiteY3" fmla="*/ 1598520 h 2530675"/>
                <a:gd name="connsiteX4" fmla="*/ 1145220 w 3746377"/>
                <a:gd name="connsiteY4" fmla="*/ 1234535 h 2530675"/>
                <a:gd name="connsiteX5" fmla="*/ 1313896 w 3746377"/>
                <a:gd name="connsiteY5" fmla="*/ 799529 h 2530675"/>
                <a:gd name="connsiteX6" fmla="*/ 1500327 w 3746377"/>
                <a:gd name="connsiteY6" fmla="*/ 382279 h 2530675"/>
                <a:gd name="connsiteX7" fmla="*/ 1642369 w 3746377"/>
                <a:gd name="connsiteY7" fmla="*/ 151460 h 2530675"/>
                <a:gd name="connsiteX8" fmla="*/ 1766657 w 3746377"/>
                <a:gd name="connsiteY8" fmla="*/ 44928 h 2530675"/>
                <a:gd name="connsiteX9" fmla="*/ 1864311 w 3746377"/>
                <a:gd name="connsiteY9" fmla="*/ 539 h 2530675"/>
                <a:gd name="connsiteX10" fmla="*/ 2024109 w 3746377"/>
                <a:gd name="connsiteY10" fmla="*/ 71561 h 2530675"/>
                <a:gd name="connsiteX11" fmla="*/ 2121763 w 3746377"/>
                <a:gd name="connsiteY11" fmla="*/ 204726 h 2530675"/>
                <a:gd name="connsiteX12" fmla="*/ 2308195 w 3746377"/>
                <a:gd name="connsiteY12" fmla="*/ 568710 h 2530675"/>
                <a:gd name="connsiteX13" fmla="*/ 2414727 w 3746377"/>
                <a:gd name="connsiteY13" fmla="*/ 790652 h 2530675"/>
                <a:gd name="connsiteX14" fmla="*/ 2530136 w 3746377"/>
                <a:gd name="connsiteY14" fmla="*/ 1101370 h 2530675"/>
                <a:gd name="connsiteX15" fmla="*/ 2636668 w 3746377"/>
                <a:gd name="connsiteY15" fmla="*/ 1341067 h 2530675"/>
                <a:gd name="connsiteX16" fmla="*/ 2778711 w 3746377"/>
                <a:gd name="connsiteY16" fmla="*/ 1678419 h 2530675"/>
                <a:gd name="connsiteX17" fmla="*/ 2911876 w 3746377"/>
                <a:gd name="connsiteY17" fmla="*/ 1900361 h 2530675"/>
                <a:gd name="connsiteX18" fmla="*/ 3018408 w 3746377"/>
                <a:gd name="connsiteY18" fmla="*/ 2095669 h 2530675"/>
                <a:gd name="connsiteX19" fmla="*/ 3222595 w 3746377"/>
                <a:gd name="connsiteY19" fmla="*/ 2299856 h 2530675"/>
                <a:gd name="connsiteX20" fmla="*/ 3409026 w 3746377"/>
                <a:gd name="connsiteY20" fmla="*/ 2415265 h 2530675"/>
                <a:gd name="connsiteX21" fmla="*/ 3577701 w 3746377"/>
                <a:gd name="connsiteY21" fmla="*/ 2495164 h 2530675"/>
                <a:gd name="connsiteX22" fmla="*/ 3746377 w 3746377"/>
                <a:gd name="connsiteY22" fmla="*/ 2530675 h 25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6377" h="2530675">
                  <a:moveTo>
                    <a:pt x="0" y="2512920"/>
                  </a:moveTo>
                  <a:cubicBezTo>
                    <a:pt x="139084" y="2491465"/>
                    <a:pt x="278168" y="2470011"/>
                    <a:pt x="399496" y="2397510"/>
                  </a:cubicBezTo>
                  <a:cubicBezTo>
                    <a:pt x="520824" y="2325009"/>
                    <a:pt x="630315" y="2211079"/>
                    <a:pt x="727969" y="2077914"/>
                  </a:cubicBezTo>
                  <a:cubicBezTo>
                    <a:pt x="825623" y="1944749"/>
                    <a:pt x="915880" y="1739083"/>
                    <a:pt x="985422" y="1598520"/>
                  </a:cubicBezTo>
                  <a:cubicBezTo>
                    <a:pt x="1054964" y="1457957"/>
                    <a:pt x="1090474" y="1367700"/>
                    <a:pt x="1145220" y="1234535"/>
                  </a:cubicBezTo>
                  <a:cubicBezTo>
                    <a:pt x="1199966" y="1101370"/>
                    <a:pt x="1254712" y="941572"/>
                    <a:pt x="1313896" y="799529"/>
                  </a:cubicBezTo>
                  <a:cubicBezTo>
                    <a:pt x="1373080" y="657486"/>
                    <a:pt x="1445582" y="490290"/>
                    <a:pt x="1500327" y="382279"/>
                  </a:cubicBezTo>
                  <a:cubicBezTo>
                    <a:pt x="1555073" y="274267"/>
                    <a:pt x="1597981" y="207685"/>
                    <a:pt x="1642369" y="151460"/>
                  </a:cubicBezTo>
                  <a:cubicBezTo>
                    <a:pt x="1686757" y="95235"/>
                    <a:pt x="1729667" y="70081"/>
                    <a:pt x="1766657" y="44928"/>
                  </a:cubicBezTo>
                  <a:cubicBezTo>
                    <a:pt x="1803647" y="19775"/>
                    <a:pt x="1821402" y="-3900"/>
                    <a:pt x="1864311" y="539"/>
                  </a:cubicBezTo>
                  <a:cubicBezTo>
                    <a:pt x="1907220" y="4978"/>
                    <a:pt x="1981200" y="37530"/>
                    <a:pt x="2024109" y="71561"/>
                  </a:cubicBezTo>
                  <a:cubicBezTo>
                    <a:pt x="2067018" y="105592"/>
                    <a:pt x="2074415" y="121868"/>
                    <a:pt x="2121763" y="204726"/>
                  </a:cubicBezTo>
                  <a:cubicBezTo>
                    <a:pt x="2169111" y="287584"/>
                    <a:pt x="2259368" y="471056"/>
                    <a:pt x="2308195" y="568710"/>
                  </a:cubicBezTo>
                  <a:cubicBezTo>
                    <a:pt x="2357022" y="666364"/>
                    <a:pt x="2377737" y="701875"/>
                    <a:pt x="2414727" y="790652"/>
                  </a:cubicBezTo>
                  <a:cubicBezTo>
                    <a:pt x="2451717" y="879429"/>
                    <a:pt x="2493146" y="1009634"/>
                    <a:pt x="2530136" y="1101370"/>
                  </a:cubicBezTo>
                  <a:cubicBezTo>
                    <a:pt x="2567126" y="1193106"/>
                    <a:pt x="2595239" y="1244892"/>
                    <a:pt x="2636668" y="1341067"/>
                  </a:cubicBezTo>
                  <a:cubicBezTo>
                    <a:pt x="2678097" y="1437242"/>
                    <a:pt x="2732843" y="1585203"/>
                    <a:pt x="2778711" y="1678419"/>
                  </a:cubicBezTo>
                  <a:cubicBezTo>
                    <a:pt x="2824579" y="1771635"/>
                    <a:pt x="2871927" y="1830819"/>
                    <a:pt x="2911876" y="1900361"/>
                  </a:cubicBezTo>
                  <a:cubicBezTo>
                    <a:pt x="2951825" y="1969903"/>
                    <a:pt x="2966622" y="2029087"/>
                    <a:pt x="3018408" y="2095669"/>
                  </a:cubicBezTo>
                  <a:cubicBezTo>
                    <a:pt x="3070194" y="2162251"/>
                    <a:pt x="3157492" y="2246590"/>
                    <a:pt x="3222595" y="2299856"/>
                  </a:cubicBezTo>
                  <a:cubicBezTo>
                    <a:pt x="3287698" y="2353122"/>
                    <a:pt x="3349842" y="2382714"/>
                    <a:pt x="3409026" y="2415265"/>
                  </a:cubicBezTo>
                  <a:cubicBezTo>
                    <a:pt x="3468210" y="2447816"/>
                    <a:pt x="3521476" y="2475929"/>
                    <a:pt x="3577701" y="2495164"/>
                  </a:cubicBezTo>
                  <a:cubicBezTo>
                    <a:pt x="3633926" y="2514399"/>
                    <a:pt x="3690151" y="2522537"/>
                    <a:pt x="3746377" y="2530675"/>
                  </a:cubicBezTo>
                </a:path>
              </a:pathLst>
            </a:cu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4" name="직선 연결선 73"/>
            <p:cNvCxnSpPr/>
            <p:nvPr/>
          </p:nvCxnSpPr>
          <p:spPr>
            <a:xfrm>
              <a:off x="7050897" y="4968959"/>
              <a:ext cx="21986" cy="108505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직사각형 74"/>
                <p:cNvSpPr/>
                <p:nvPr/>
              </p:nvSpPr>
              <p:spPr>
                <a:xfrm>
                  <a:off x="6788729" y="5006424"/>
                  <a:ext cx="83128" cy="18466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75" name="직사각형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29" y="5006424"/>
                  <a:ext cx="83128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64286" r="-214286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직선 연결선 75"/>
            <p:cNvCxnSpPr/>
            <p:nvPr/>
          </p:nvCxnSpPr>
          <p:spPr>
            <a:xfrm flipV="1">
              <a:off x="7792968" y="5009259"/>
              <a:ext cx="210017" cy="181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직사각형 76"/>
                <p:cNvSpPr/>
                <p:nvPr/>
              </p:nvSpPr>
              <p:spPr>
                <a:xfrm>
                  <a:off x="7737395" y="6023652"/>
                  <a:ext cx="375288" cy="72350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(1450)]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77" name="직사각형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395" y="6023652"/>
                  <a:ext cx="375288" cy="72350"/>
                </a:xfrm>
                <a:prstGeom prst="rect">
                  <a:avLst/>
                </a:prstGeom>
                <a:blipFill>
                  <a:blip r:embed="rId16"/>
                  <a:stretch>
                    <a:fillRect l="-14754" t="-8333" r="-152459" b="-25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직선 연결선 77"/>
            <p:cNvCxnSpPr/>
            <p:nvPr/>
          </p:nvCxnSpPr>
          <p:spPr>
            <a:xfrm flipV="1">
              <a:off x="7756568" y="5066719"/>
              <a:ext cx="289959" cy="2385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flipV="1">
              <a:off x="7690192" y="5131855"/>
              <a:ext cx="379324" cy="3437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V="1">
              <a:off x="7553496" y="5200611"/>
              <a:ext cx="573494" cy="4918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flipV="1">
              <a:off x="7459622" y="5301935"/>
              <a:ext cx="705683" cy="616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8226610" y="5785471"/>
              <a:ext cx="176772" cy="14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flipV="1">
              <a:off x="7653116" y="5403258"/>
              <a:ext cx="573494" cy="509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V="1">
              <a:off x="7789137" y="5511820"/>
              <a:ext cx="471957" cy="410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flipV="1">
              <a:off x="7951978" y="5602288"/>
              <a:ext cx="355095" cy="3000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V="1">
              <a:off x="8116735" y="5692755"/>
              <a:ext cx="251643" cy="2204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 flipV="1">
              <a:off x="8337050" y="5837503"/>
              <a:ext cx="134780" cy="1208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V="1">
              <a:off x="8446249" y="5884546"/>
              <a:ext cx="86886" cy="829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직사각형 89"/>
              <p:cNvSpPr/>
              <p:nvPr/>
            </p:nvSpPr>
            <p:spPr>
              <a:xfrm>
                <a:off x="273302" y="5659784"/>
                <a:ext cx="589403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The only way to explain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this unattenuated width</a:t>
                </a:r>
                <a:r>
                  <a:rPr lang="en-US" altLang="ko-KR" sz="2000" dirty="0"/>
                  <a:t> is to have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|≫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000" dirty="0"/>
                  <a:t> .</a:t>
                </a:r>
              </a:p>
            </p:txBody>
          </p:sp>
        </mc:Choice>
        <mc:Fallback>
          <p:sp>
            <p:nvSpPr>
              <p:cNvPr id="90" name="직사각형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2" y="5659784"/>
                <a:ext cx="5894034" cy="707886"/>
              </a:xfrm>
              <a:prstGeom prst="rect">
                <a:avLst/>
              </a:prstGeom>
              <a:blipFill>
                <a:blip r:embed="rId17"/>
                <a:stretch>
                  <a:fillRect l="-931" t="-4274" b="-136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1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9" grpId="0" animBg="1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3C25A-EFC3-1827-123F-4201C9ED85F8}"/>
              </a:ext>
            </a:extLst>
          </p:cNvPr>
          <p:cNvSpPr txBox="1"/>
          <p:nvPr/>
        </p:nvSpPr>
        <p:spPr>
          <a:xfrm>
            <a:off x="603114" y="2619456"/>
            <a:ext cx="7451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131413"/>
                </a:solidFill>
              </a:rPr>
              <a:t>The tetraquark mixing model is likely the only one that can explain this </a:t>
            </a:r>
            <a:r>
              <a:rPr lang="en-US" altLang="ko-KR" sz="2000" dirty="0">
                <a:solidFill>
                  <a:srgbClr val="0033CC"/>
                </a:solidFill>
                <a:ea typeface="HY견명조" panose="02030600000101010101" pitchFamily="18" charset="-127"/>
              </a:rPr>
              <a:t>unnatural </a:t>
            </a:r>
            <a:r>
              <a:rPr lang="en-US" altLang="ko-KR" sz="2000" dirty="0">
                <a:solidFill>
                  <a:srgbClr val="131413"/>
                </a:solidFill>
              </a:rPr>
              <a:t>experimental partial decay widths.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C574F6-E1BA-0CD6-54AD-F18F01AAA888}"/>
                  </a:ext>
                </a:extLst>
              </p:cNvPr>
              <p:cNvSpPr txBox="1"/>
              <p:nvPr/>
            </p:nvSpPr>
            <p:spPr>
              <a:xfrm>
                <a:off x="622571" y="3412497"/>
                <a:ext cx="821014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(heavy nonet) could be a clear indication that the physical two nonets in PDG are generated by the tetraquark mixing model,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C574F6-E1BA-0CD6-54AD-F18F01AAA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71" y="3412497"/>
                <a:ext cx="8210143" cy="1015663"/>
              </a:xfrm>
              <a:prstGeom prst="rect">
                <a:avLst/>
              </a:prstGeom>
              <a:blipFill>
                <a:blip r:embed="rId2"/>
                <a:stretch>
                  <a:fillRect l="-668" t="-3614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9BAD4D6-6AB1-1699-5EEB-CB7BC5B64B80}"/>
              </a:ext>
            </a:extLst>
          </p:cNvPr>
          <p:cNvSpPr txBox="1"/>
          <p:nvPr/>
        </p:nvSpPr>
        <p:spPr>
          <a:xfrm>
            <a:off x="826851" y="573932"/>
            <a:ext cx="104086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Upshot 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3E51E40-911C-70A2-F020-E815E5004349}"/>
                  </a:ext>
                </a:extLst>
              </p:cNvPr>
              <p:cNvSpPr/>
              <p:nvPr/>
            </p:nvSpPr>
            <p:spPr>
              <a:xfrm>
                <a:off x="2024809" y="4550661"/>
                <a:ext cx="37547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Heavy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3E51E40-911C-70A2-F020-E815E5004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09" y="4550661"/>
                <a:ext cx="3754746" cy="369332"/>
              </a:xfrm>
              <a:prstGeom prst="rect">
                <a:avLst/>
              </a:prstGeom>
              <a:blipFill>
                <a:blip r:embed="rId3"/>
                <a:stretch>
                  <a:fillRect t="-118033" r="-11039" b="-18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E5BCCCD-0C28-2504-559A-E069F6815CD2}"/>
                  </a:ext>
                </a:extLst>
              </p:cNvPr>
              <p:cNvSpPr/>
              <p:nvPr/>
            </p:nvSpPr>
            <p:spPr>
              <a:xfrm>
                <a:off x="2036545" y="4877968"/>
                <a:ext cx="37787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Ins="108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E5BCCCD-0C28-2504-559A-E069F6815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45" y="4877968"/>
                <a:ext cx="3778791" cy="369332"/>
              </a:xfrm>
              <a:prstGeom prst="rect">
                <a:avLst/>
              </a:prstGeom>
              <a:blipFill>
                <a:blip r:embed="rId4"/>
                <a:stretch>
                  <a:fillRect t="-119672" r="-10968" b="-18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B8A6296-B37F-E591-C15C-02FD49723DAF}"/>
                  </a:ext>
                </a:extLst>
              </p:cNvPr>
              <p:cNvSpPr/>
              <p:nvPr/>
            </p:nvSpPr>
            <p:spPr>
              <a:xfrm>
                <a:off x="639230" y="1199534"/>
                <a:ext cx="8297246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ea typeface="HY견명조" panose="02030600000101010101" pitchFamily="18" charset="-127"/>
                  </a:rPr>
                  <a:t>The prediction of the tetraquark mixing model, </a:t>
                </a:r>
                <a:br>
                  <a:rPr lang="en-US" altLang="ko-KR" sz="2000" dirty="0">
                    <a:ea typeface="HY견명조" panose="02030600000101010101" pitchFamily="18" charset="-127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(heavy nonet), </a:t>
                </a:r>
                <a:br>
                  <a:rPr lang="en-US" altLang="ko-KR" sz="2000" dirty="0"/>
                </a:br>
                <a:r>
                  <a:rPr lang="en-US" altLang="ko-KR" sz="2000" dirty="0"/>
                  <a:t>is supported by the </a:t>
                </a:r>
                <a:r>
                  <a:rPr lang="en-US" altLang="ko-KR" sz="2000" dirty="0">
                    <a:solidFill>
                      <a:srgbClr val="0033CC"/>
                    </a:solidFill>
                    <a:ea typeface="HY견명조" panose="02030600000101010101" pitchFamily="18" charset="-127"/>
                  </a:rPr>
                  <a:t>unnatural trend</a:t>
                </a:r>
                <a:r>
                  <a:rPr lang="en-US" altLang="ko-KR" sz="2000" dirty="0">
                    <a:ea typeface="HY견명조" panose="02030600000101010101" pitchFamily="18" charset="-127"/>
                  </a:rPr>
                  <a:t> of</a:t>
                </a:r>
                <a:r>
                  <a:rPr lang="en-US" altLang="ko-KR" sz="2000" dirty="0"/>
                  <a:t> </a:t>
                </a:r>
                <a:r>
                  <a:rPr lang="en-US" altLang="ko-KR" sz="2000" dirty="0">
                    <a:ea typeface="HY견명조" panose="02030600000101010101" pitchFamily="18" charset="-127"/>
                  </a:rPr>
                  <a:t>experimental partial widths, </a:t>
                </a:r>
                <a:br>
                  <a:rPr lang="en-US" altLang="ko-KR" sz="2000" dirty="0">
                    <a:ea typeface="HY견명조" panose="02030600000101010101" pitchFamily="18" charset="-127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rgbClr val="0033CC"/>
                    </a:solidFill>
                  </a:rPr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rgbClr val="0033CC"/>
                    </a:solidFill>
                  </a:rPr>
                  <a:t>(heavy nonet). </a:t>
                </a:r>
                <a:endParaRPr lang="en-US" altLang="ko-KR" sz="2000" dirty="0"/>
              </a:p>
            </p:txBody>
          </p:sp>
        </mc:Choice>
        <mc:Fallback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B8A6296-B37F-E591-C15C-02FD49723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0" y="1199534"/>
                <a:ext cx="8297246" cy="1347100"/>
              </a:xfrm>
              <a:prstGeom prst="rect">
                <a:avLst/>
              </a:prstGeom>
              <a:blipFill>
                <a:blip r:embed="rId5"/>
                <a:stretch>
                  <a:fillRect l="-661" t="-2715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3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6CE385-9A58-A381-637B-BF6680D3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48F2F1-669F-73C2-AAF9-7A3269E673BA}"/>
              </a:ext>
            </a:extLst>
          </p:cNvPr>
          <p:cNvSpPr/>
          <p:nvPr/>
        </p:nvSpPr>
        <p:spPr>
          <a:xfrm>
            <a:off x="2573991" y="2882580"/>
            <a:ext cx="36517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Quantitative</a:t>
            </a:r>
            <a:r>
              <a:rPr lang="en-US" altLang="ko-KR" sz="2400" dirty="0"/>
              <a:t> verification </a:t>
            </a:r>
          </a:p>
        </p:txBody>
      </p:sp>
    </p:spTree>
    <p:extLst>
      <p:ext uri="{BB962C8B-B14F-4D97-AF65-F5344CB8AC3E}">
        <p14:creationId xmlns:p14="http://schemas.microsoft.com/office/powerpoint/2010/main" val="201073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17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722702" y="264152"/>
                <a:ext cx="6563315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solidFill>
                      <a:srgbClr val="131413"/>
                    </a:solidFill>
                  </a:rPr>
                  <a:t>To make </a:t>
                </a:r>
                <a:r>
                  <a:rPr lang="en-US" altLang="ko-KR" sz="2000" dirty="0">
                    <a:solidFill>
                      <a:srgbClr val="C00000"/>
                    </a:solidFill>
                  </a:rPr>
                  <a:t>quantitative</a:t>
                </a:r>
                <a:r>
                  <a:rPr lang="en-US" altLang="ko-KR" sz="2000" dirty="0">
                    <a:solidFill>
                      <a:srgbClr val="131413"/>
                    </a:solidFill>
                  </a:rPr>
                  <a:t> verification, we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𝑡h𝑒𝑜𝑟𝑦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rgbClr val="131413"/>
                    </a:solidFill>
                  </a:rPr>
                  <a:t>, including the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mass distribution</a:t>
                </a:r>
                <a:r>
                  <a:rPr lang="en-US" altLang="ko-KR" sz="2000" dirty="0">
                    <a:solidFill>
                      <a:srgbClr val="131413"/>
                    </a:solidFill>
                  </a:rPr>
                  <a:t> caused by the total width, 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02" y="264152"/>
                <a:ext cx="6563315" cy="732060"/>
              </a:xfrm>
              <a:prstGeom prst="rect">
                <a:avLst/>
              </a:prstGeom>
              <a:blipFill>
                <a:blip r:embed="rId2"/>
                <a:stretch>
                  <a:fillRect l="-836" t="-3333" b="-1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889141" y="4654471"/>
            <a:ext cx="135011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131413"/>
                </a:solidFill>
              </a:rPr>
              <a:t>Why ratios 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803683" y="5092169"/>
                <a:ext cx="784420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The ratios eliminate the dependence of the couplings on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ko-KR" dirty="0">
                    <a:solidFill>
                      <a:srgbClr val="131413"/>
                    </a:solidFill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The ratios are free from the </a:t>
                </a:r>
                <a:r>
                  <a:rPr lang="en-US" altLang="ko-KR" i="1" dirty="0">
                    <a:solidFill>
                      <a:srgbClr val="0033CC"/>
                    </a:solidFill>
                  </a:rPr>
                  <a:t>η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−</a:t>
                </a:r>
                <a:r>
                  <a:rPr lang="en-US" altLang="ko-KR" i="1" dirty="0">
                    <a:solidFill>
                      <a:srgbClr val="0033CC"/>
                    </a:solidFill>
                  </a:rPr>
                  <a:t>η’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mixing, particularly for decays involving </a:t>
                </a:r>
                <a:r>
                  <a:rPr lang="en-US" altLang="ko-KR" i="1" dirty="0">
                    <a:solidFill>
                      <a:srgbClr val="131413"/>
                    </a:solidFill>
                  </a:rPr>
                  <a:t>η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For decays involving isospin </a:t>
                </a:r>
                <a:r>
                  <a:rPr lang="en-US" altLang="ko-KR" dirty="0" err="1">
                    <a:solidFill>
                      <a:srgbClr val="131413"/>
                    </a:solidFill>
                  </a:rPr>
                  <a:t>multiplet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 channels, a single-channel calculation is sufficient when analyzing the ratios.</a:t>
                </a: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83" y="5092169"/>
                <a:ext cx="7844208" cy="1200329"/>
              </a:xfrm>
              <a:prstGeom prst="rect">
                <a:avLst/>
              </a:prstGeom>
              <a:blipFill>
                <a:blip r:embed="rId3"/>
                <a:stretch>
                  <a:fillRect l="-544" t="-2538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92B88-1593-3F88-599D-4035720ED192}"/>
                  </a:ext>
                </a:extLst>
              </p:cNvPr>
              <p:cNvSpPr txBox="1"/>
              <p:nvPr/>
            </p:nvSpPr>
            <p:spPr>
              <a:xfrm>
                <a:off x="3881339" y="2688618"/>
                <a:ext cx="2101173" cy="705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𝑡h𝑒𝑜𝑟𝑦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Lignt</m:t>
                          </m:r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nonet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𝑡h𝑒𝑜𝑟𝑦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Heavy</m:t>
                          </m:r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nonet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92B88-1593-3F88-599D-4035720ED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9" y="2688618"/>
                <a:ext cx="2101173" cy="705258"/>
              </a:xfrm>
              <a:prstGeom prst="rect">
                <a:avLst/>
              </a:prstGeom>
              <a:blipFill>
                <a:blip r:embed="rId4"/>
                <a:stretch>
                  <a:fillRect r="-37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ACD91A-38E3-F57F-9461-A678289C62F2}"/>
              </a:ext>
            </a:extLst>
          </p:cNvPr>
          <p:cNvSpPr txBox="1"/>
          <p:nvPr/>
        </p:nvSpPr>
        <p:spPr>
          <a:xfrm>
            <a:off x="1050584" y="3426842"/>
            <a:ext cx="50583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131413"/>
                </a:solidFill>
              </a:rPr>
              <a:t>and compare them to the experimental ratios,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F22DE-A8A2-3535-8E5D-1BA767C24EA0}"/>
              </a:ext>
            </a:extLst>
          </p:cNvPr>
          <p:cNvSpPr txBox="1"/>
          <p:nvPr/>
        </p:nvSpPr>
        <p:spPr>
          <a:xfrm>
            <a:off x="729572" y="2728762"/>
            <a:ext cx="3025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131413"/>
                </a:solidFill>
              </a:rPr>
              <a:t>Next calculate </a:t>
            </a:r>
            <a:r>
              <a:rPr lang="en-US" altLang="ko-KR" sz="2000" dirty="0">
                <a:solidFill>
                  <a:srgbClr val="0033CC"/>
                </a:solidFill>
              </a:rPr>
              <a:t>the ratios,</a:t>
            </a:r>
            <a:endParaRPr lang="ko-KR" altLang="en-US" sz="20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6328AF2-F65D-03A9-D53C-D662564731A5}"/>
              </a:ext>
            </a:extLst>
          </p:cNvPr>
          <p:cNvGrpSpPr/>
          <p:nvPr/>
        </p:nvGrpSpPr>
        <p:grpSpPr>
          <a:xfrm>
            <a:off x="7315495" y="444825"/>
            <a:ext cx="1309119" cy="1419444"/>
            <a:chOff x="6761017" y="1388409"/>
            <a:chExt cx="1309119" cy="1419444"/>
          </a:xfrm>
        </p:grpSpPr>
        <p:sp>
          <p:nvSpPr>
            <p:cNvPr id="9" name="자유형 8">
              <a:extLst>
                <a:ext uri="{FF2B5EF4-FFF2-40B4-BE49-F238E27FC236}">
                  <a16:creationId xmlns:a16="http://schemas.microsoft.com/office/drawing/2014/main" id="{D9A426FF-DE08-E174-80A3-883CA3A026FC}"/>
                </a:ext>
              </a:extLst>
            </p:cNvPr>
            <p:cNvSpPr/>
            <p:nvPr/>
          </p:nvSpPr>
          <p:spPr>
            <a:xfrm>
              <a:off x="6761017" y="1548485"/>
              <a:ext cx="1309119" cy="1047857"/>
            </a:xfrm>
            <a:custGeom>
              <a:avLst/>
              <a:gdLst>
                <a:gd name="connsiteX0" fmla="*/ 0 w 2530821"/>
                <a:gd name="connsiteY0" fmla="*/ 1914405 h 1914405"/>
                <a:gd name="connsiteX1" fmla="*/ 230736 w 2530821"/>
                <a:gd name="connsiteY1" fmla="*/ 1854584 h 1914405"/>
                <a:gd name="connsiteX2" fmla="*/ 418744 w 2530821"/>
                <a:gd name="connsiteY2" fmla="*/ 1658031 h 1914405"/>
                <a:gd name="connsiteX3" fmla="*/ 572568 w 2530821"/>
                <a:gd name="connsiteY3" fmla="*/ 1435841 h 1914405"/>
                <a:gd name="connsiteX4" fmla="*/ 675118 w 2530821"/>
                <a:gd name="connsiteY4" fmla="*/ 1205104 h 1914405"/>
                <a:gd name="connsiteX5" fmla="*/ 811850 w 2530821"/>
                <a:gd name="connsiteY5" fmla="*/ 846181 h 1914405"/>
                <a:gd name="connsiteX6" fmla="*/ 888763 w 2530821"/>
                <a:gd name="connsiteY6" fmla="*/ 632536 h 1914405"/>
                <a:gd name="connsiteX7" fmla="*/ 1008404 w 2530821"/>
                <a:gd name="connsiteY7" fmla="*/ 324887 h 1914405"/>
                <a:gd name="connsiteX8" fmla="*/ 1128045 w 2530821"/>
                <a:gd name="connsiteY8" fmla="*/ 111242 h 1914405"/>
                <a:gd name="connsiteX9" fmla="*/ 1196411 w 2530821"/>
                <a:gd name="connsiteY9" fmla="*/ 17239 h 1914405"/>
                <a:gd name="connsiteX10" fmla="*/ 1290415 w 2530821"/>
                <a:gd name="connsiteY10" fmla="*/ 8693 h 1914405"/>
                <a:gd name="connsiteX11" fmla="*/ 1375873 w 2530821"/>
                <a:gd name="connsiteY11" fmla="*/ 111242 h 1914405"/>
                <a:gd name="connsiteX12" fmla="*/ 1572426 w 2530821"/>
                <a:gd name="connsiteY12" fmla="*/ 478712 h 1914405"/>
                <a:gd name="connsiteX13" fmla="*/ 1674976 w 2530821"/>
                <a:gd name="connsiteY13" fmla="*/ 752177 h 1914405"/>
                <a:gd name="connsiteX14" fmla="*/ 1837346 w 2530821"/>
                <a:gd name="connsiteY14" fmla="*/ 1153829 h 1914405"/>
                <a:gd name="connsiteX15" fmla="*/ 1931349 w 2530821"/>
                <a:gd name="connsiteY15" fmla="*/ 1384566 h 1914405"/>
                <a:gd name="connsiteX16" fmla="*/ 2085174 w 2530821"/>
                <a:gd name="connsiteY16" fmla="*/ 1632394 h 1914405"/>
                <a:gd name="connsiteX17" fmla="*/ 2187723 w 2530821"/>
                <a:gd name="connsiteY17" fmla="*/ 1769127 h 1914405"/>
                <a:gd name="connsiteX18" fmla="*/ 2333002 w 2530821"/>
                <a:gd name="connsiteY18" fmla="*/ 1863130 h 1914405"/>
                <a:gd name="connsiteX19" fmla="*/ 2529555 w 2530821"/>
                <a:gd name="connsiteY19" fmla="*/ 1914405 h 1914405"/>
                <a:gd name="connsiteX20" fmla="*/ 2529555 w 2530821"/>
                <a:gd name="connsiteY20" fmla="*/ 1914405 h 1914405"/>
                <a:gd name="connsiteX21" fmla="*/ 2529555 w 2530821"/>
                <a:gd name="connsiteY21" fmla="*/ 1914405 h 1914405"/>
                <a:gd name="connsiteX22" fmla="*/ 2529555 w 2530821"/>
                <a:gd name="connsiteY22" fmla="*/ 1897313 h 1914405"/>
                <a:gd name="connsiteX23" fmla="*/ 2512463 w 2530821"/>
                <a:gd name="connsiteY23" fmla="*/ 1914405 h 19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30821" h="1914405">
                  <a:moveTo>
                    <a:pt x="0" y="1914405"/>
                  </a:moveTo>
                  <a:cubicBezTo>
                    <a:pt x="80472" y="1905859"/>
                    <a:pt x="160945" y="1897313"/>
                    <a:pt x="230736" y="1854584"/>
                  </a:cubicBezTo>
                  <a:cubicBezTo>
                    <a:pt x="300527" y="1811855"/>
                    <a:pt x="361772" y="1727821"/>
                    <a:pt x="418744" y="1658031"/>
                  </a:cubicBezTo>
                  <a:cubicBezTo>
                    <a:pt x="475716" y="1588240"/>
                    <a:pt x="529839" y="1511329"/>
                    <a:pt x="572568" y="1435841"/>
                  </a:cubicBezTo>
                  <a:cubicBezTo>
                    <a:pt x="615297" y="1360353"/>
                    <a:pt x="635238" y="1303381"/>
                    <a:pt x="675118" y="1205104"/>
                  </a:cubicBezTo>
                  <a:cubicBezTo>
                    <a:pt x="714998" y="1106827"/>
                    <a:pt x="776243" y="941609"/>
                    <a:pt x="811850" y="846181"/>
                  </a:cubicBezTo>
                  <a:cubicBezTo>
                    <a:pt x="847457" y="750753"/>
                    <a:pt x="856004" y="719418"/>
                    <a:pt x="888763" y="632536"/>
                  </a:cubicBezTo>
                  <a:cubicBezTo>
                    <a:pt x="921522" y="545654"/>
                    <a:pt x="968524" y="411769"/>
                    <a:pt x="1008404" y="324887"/>
                  </a:cubicBezTo>
                  <a:cubicBezTo>
                    <a:pt x="1048284" y="238005"/>
                    <a:pt x="1096711" y="162517"/>
                    <a:pt x="1128045" y="111242"/>
                  </a:cubicBezTo>
                  <a:cubicBezTo>
                    <a:pt x="1159379" y="59967"/>
                    <a:pt x="1169349" y="34330"/>
                    <a:pt x="1196411" y="17239"/>
                  </a:cubicBezTo>
                  <a:cubicBezTo>
                    <a:pt x="1223473" y="147"/>
                    <a:pt x="1260505" y="-6974"/>
                    <a:pt x="1290415" y="8693"/>
                  </a:cubicBezTo>
                  <a:cubicBezTo>
                    <a:pt x="1320325" y="24360"/>
                    <a:pt x="1328871" y="32905"/>
                    <a:pt x="1375873" y="111242"/>
                  </a:cubicBezTo>
                  <a:cubicBezTo>
                    <a:pt x="1422875" y="189578"/>
                    <a:pt x="1522576" y="371890"/>
                    <a:pt x="1572426" y="478712"/>
                  </a:cubicBezTo>
                  <a:cubicBezTo>
                    <a:pt x="1622276" y="585534"/>
                    <a:pt x="1630823" y="639657"/>
                    <a:pt x="1674976" y="752177"/>
                  </a:cubicBezTo>
                  <a:cubicBezTo>
                    <a:pt x="1719129" y="864696"/>
                    <a:pt x="1794617" y="1048431"/>
                    <a:pt x="1837346" y="1153829"/>
                  </a:cubicBezTo>
                  <a:cubicBezTo>
                    <a:pt x="1880075" y="1259227"/>
                    <a:pt x="1890044" y="1304805"/>
                    <a:pt x="1931349" y="1384566"/>
                  </a:cubicBezTo>
                  <a:cubicBezTo>
                    <a:pt x="1972654" y="1464327"/>
                    <a:pt x="2042445" y="1568301"/>
                    <a:pt x="2085174" y="1632394"/>
                  </a:cubicBezTo>
                  <a:cubicBezTo>
                    <a:pt x="2127903" y="1696487"/>
                    <a:pt x="2146418" y="1730671"/>
                    <a:pt x="2187723" y="1769127"/>
                  </a:cubicBezTo>
                  <a:cubicBezTo>
                    <a:pt x="2229028" y="1807583"/>
                    <a:pt x="2276030" y="1838917"/>
                    <a:pt x="2333002" y="1863130"/>
                  </a:cubicBezTo>
                  <a:cubicBezTo>
                    <a:pt x="2389974" y="1887343"/>
                    <a:pt x="2529555" y="1914405"/>
                    <a:pt x="2529555" y="1914405"/>
                  </a:cubicBezTo>
                  <a:lnTo>
                    <a:pt x="2529555" y="1914405"/>
                  </a:lnTo>
                  <a:lnTo>
                    <a:pt x="2529555" y="1914405"/>
                  </a:lnTo>
                  <a:cubicBezTo>
                    <a:pt x="2529555" y="1911556"/>
                    <a:pt x="2532404" y="1897313"/>
                    <a:pt x="2529555" y="1897313"/>
                  </a:cubicBezTo>
                  <a:cubicBezTo>
                    <a:pt x="2526706" y="1897313"/>
                    <a:pt x="2519584" y="1905859"/>
                    <a:pt x="2512463" y="191440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1AD240F8-29FA-08E0-EDCE-78BC26D94FC4}"/>
                </a:ext>
              </a:extLst>
            </p:cNvPr>
            <p:cNvCxnSpPr/>
            <p:nvPr/>
          </p:nvCxnSpPr>
          <p:spPr>
            <a:xfrm flipV="1">
              <a:off x="7153992" y="2162080"/>
              <a:ext cx="524057" cy="810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780889C0-F7F3-21C3-4366-3F75551BCAF2}"/>
                    </a:ext>
                  </a:extLst>
                </p:cNvPr>
                <p:cNvSpPr/>
                <p:nvPr/>
              </p:nvSpPr>
              <p:spPr>
                <a:xfrm>
                  <a:off x="7269562" y="1934209"/>
                  <a:ext cx="252457" cy="173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2" name="직사각형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562" y="1934209"/>
                  <a:ext cx="252457" cy="173777"/>
                </a:xfrm>
                <a:prstGeom prst="rect">
                  <a:avLst/>
                </a:prstGeom>
                <a:blipFill>
                  <a:blip r:embed="rId9"/>
                  <a:stretch>
                    <a:fillRect l="-24390" r="-21951" b="-379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7C4DC3C9-0200-3CC5-A118-03A1F3F53327}"/>
                    </a:ext>
                  </a:extLst>
                </p:cNvPr>
                <p:cNvSpPr/>
                <p:nvPr/>
              </p:nvSpPr>
              <p:spPr>
                <a:xfrm>
                  <a:off x="7367372" y="2634076"/>
                  <a:ext cx="204496" cy="173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15" name="직사각형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372" y="2634076"/>
                  <a:ext cx="204496" cy="173777"/>
                </a:xfrm>
                <a:prstGeom prst="rect">
                  <a:avLst/>
                </a:prstGeom>
                <a:blipFill>
                  <a:blip r:embed="rId10"/>
                  <a:stretch>
                    <a:fillRect l="-30303" r="-18182" b="-344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85C9588-A728-6729-9F8C-221EC2248C55}"/>
                </a:ext>
              </a:extLst>
            </p:cNvPr>
            <p:cNvCxnSpPr/>
            <p:nvPr/>
          </p:nvCxnSpPr>
          <p:spPr>
            <a:xfrm>
              <a:off x="7408805" y="1388409"/>
              <a:ext cx="21645" cy="1290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D4765A-1A2B-C5EB-FADD-9C2BCC2E7757}"/>
                  </a:ext>
                </a:extLst>
              </p:cNvPr>
              <p:cNvSpPr txBox="1"/>
              <p:nvPr/>
            </p:nvSpPr>
            <p:spPr>
              <a:xfrm>
                <a:off x="3926740" y="3891609"/>
                <a:ext cx="2055777" cy="70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𝑒𝑥𝑝𝑡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Lignt</m:t>
                          </m:r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nonet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𝑒𝑥𝑝𝑡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Heavy</m:t>
                          </m:r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nonet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D4765A-1A2B-C5EB-FADD-9C2BCC2E7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40" y="3891609"/>
                <a:ext cx="2055777" cy="704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640FA0-1E89-7822-81C9-444016BF849E}"/>
                  </a:ext>
                </a:extLst>
              </p:cNvPr>
              <p:cNvSpPr txBox="1"/>
              <p:nvPr/>
            </p:nvSpPr>
            <p:spPr>
              <a:xfrm>
                <a:off x="1235413" y="1083556"/>
                <a:ext cx="4776281" cy="812723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𝑡h𝑒𝑜𝑟𝑦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𝑑𝑀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𝑑𝑀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640FA0-1E89-7822-81C9-444016BF8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13" y="1083556"/>
                <a:ext cx="4776281" cy="8127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6">
            <a:extLst>
              <a:ext uri="{FF2B5EF4-FFF2-40B4-BE49-F238E27FC236}">
                <a16:creationId xmlns:a16="http://schemas.microsoft.com/office/drawing/2014/main" id="{ECF44468-813E-FB95-3EB9-922BC7E535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5612" y="2023350"/>
            <a:ext cx="2179568" cy="317527"/>
            <a:chOff x="2324" y="2079"/>
            <a:chExt cx="1112" cy="162"/>
          </a:xfrm>
        </p:grpSpPr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417148F8-7C93-6D96-BAC2-48878FA20E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24" y="2079"/>
              <a:ext cx="11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1DEE0FE1-6B1D-74CC-EADE-CCC9E56EE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" y="2079"/>
              <a:ext cx="1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87142C-2F88-A43C-FA6D-C6C654D6149F}"/>
                  </a:ext>
                </a:extLst>
              </p:cNvPr>
              <p:cNvSpPr txBox="1"/>
              <p:nvPr/>
            </p:nvSpPr>
            <p:spPr>
              <a:xfrm>
                <a:off x="729572" y="2096470"/>
                <a:ext cx="57976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b="0" dirty="0">
                    <a:solidFill>
                      <a:srgbClr val="131413"/>
                    </a:solidFill>
                  </a:rPr>
                  <a:t>We use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srgbClr val="131413"/>
                    </a:solidFill>
                  </a:rPr>
                  <a:t> fixed by the tetraquark mixing model.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87142C-2F88-A43C-FA6D-C6C654D61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72" y="2096470"/>
                <a:ext cx="5797688" cy="400110"/>
              </a:xfrm>
              <a:prstGeom prst="rect">
                <a:avLst/>
              </a:prstGeom>
              <a:blipFill>
                <a:blip r:embed="rId14"/>
                <a:stretch>
                  <a:fillRect l="-946" t="-9091" r="-210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/>
      <p:bldP spid="10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18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535664" y="180960"/>
            <a:ext cx="4049451" cy="3517611"/>
            <a:chOff x="2396155" y="2270592"/>
            <a:chExt cx="4049451" cy="3517611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396155" y="2270592"/>
              <a:ext cx="4049451" cy="3517611"/>
              <a:chOff x="2012" y="1406"/>
              <a:chExt cx="1736" cy="1508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012" y="1406"/>
                <a:ext cx="1736" cy="1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1126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" y="1406"/>
                <a:ext cx="1739" cy="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직사각형 2"/>
            <p:cNvSpPr/>
            <p:nvPr/>
          </p:nvSpPr>
          <p:spPr>
            <a:xfrm>
              <a:off x="4443813" y="2717563"/>
              <a:ext cx="538385" cy="28970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510613" y="2690499"/>
              <a:ext cx="898733" cy="2958269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205337" y="5471592"/>
            <a:ext cx="5827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131413"/>
                </a:solidFill>
              </a:rPr>
              <a:t>Note, theoretical ratios are sensitive to expt. inputs from PDG data.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000179" y="1260890"/>
            <a:ext cx="1525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33CC"/>
                </a:solidFill>
                <a:ea typeface="바탕" panose="02030600000101010101" pitchFamily="18" charset="-127"/>
              </a:rPr>
              <a:t>acceptable(?) </a:t>
            </a:r>
            <a:endParaRPr lang="en-US" altLang="ko-KR" dirty="0">
              <a:solidFill>
                <a:srgbClr val="0033CC"/>
              </a:solidFill>
            </a:endParaRPr>
          </a:p>
        </p:txBody>
      </p:sp>
      <p:sp>
        <p:nvSpPr>
          <p:cNvPr id="13" name="오른쪽 중괄호 12"/>
          <p:cNvSpPr/>
          <p:nvPr/>
        </p:nvSpPr>
        <p:spPr>
          <a:xfrm>
            <a:off x="5758771" y="807392"/>
            <a:ext cx="159006" cy="12645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053935" y="3222500"/>
            <a:ext cx="2455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33CC"/>
                </a:solidFill>
                <a:ea typeface="바탕" panose="02030600000101010101" pitchFamily="18" charset="-127"/>
              </a:rPr>
              <a:t>Expt. data is very uncertain. 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72753" y="2590966"/>
            <a:ext cx="100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033CC"/>
                </a:solidFill>
                <a:ea typeface="바탕" panose="02030600000101010101" pitchFamily="18" charset="-127"/>
              </a:rPr>
              <a:t>not good </a:t>
            </a:r>
            <a:endParaRPr lang="en-US" altLang="ko-KR" sz="1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직사각형 18"/>
              <p:cNvSpPr/>
              <p:nvPr/>
            </p:nvSpPr>
            <p:spPr>
              <a:xfrm>
                <a:off x="1214526" y="5789540"/>
                <a:ext cx="13476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solidFill>
                      <a:srgbClr val="131413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700</m:t>
                        </m:r>
                      </m:e>
                    </m:d>
                  </m:oMath>
                </a14:m>
                <a:r>
                  <a:rPr lang="en-US" altLang="ko-KR" sz="1600" dirty="0">
                    <a:solidFill>
                      <a:srgbClr val="131413"/>
                    </a:solidFill>
                  </a:rPr>
                  <a:t>, 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26" y="5789540"/>
                <a:ext cx="1347613" cy="338554"/>
              </a:xfrm>
              <a:prstGeom prst="rect">
                <a:avLst/>
              </a:prstGeom>
              <a:blipFill>
                <a:blip r:embed="rId3"/>
                <a:stretch>
                  <a:fillRect l="-2262" t="-5455" r="-1810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2519198" y="5845770"/>
                <a:ext cx="49127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≈845</m:t>
                    </m:r>
                  </m:oMath>
                </a14:m>
                <a:r>
                  <a:rPr lang="en-US" altLang="ko-KR" sz="1600" dirty="0">
                    <a:solidFill>
                      <a:srgbClr val="131413"/>
                    </a:solidFill>
                  </a:rPr>
                  <a:t>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≈468</m:t>
                    </m:r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solidFill>
                      <a:srgbClr val="131413"/>
                    </a:solidFill>
                  </a:rPr>
                  <a:t>MeV in PDG[2022]  </a:t>
                </a:r>
                <a:r>
                  <a:rPr lang="en-US" altLang="ko-KR" sz="1600" dirty="0">
                    <a:solidFill>
                      <a:srgbClr val="131413"/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sym typeface="Wingdings" panose="05000000000000000000" pitchFamily="2" charset="2"/>
                  </a:rPr>
                  <a:t>⇒</a:t>
                </a:r>
                <a:r>
                  <a:rPr lang="en-US" altLang="ko-KR" sz="1600" dirty="0">
                    <a:solidFill>
                      <a:srgbClr val="C00000"/>
                    </a:solidFill>
                    <a:ea typeface="HY견명조" panose="02030600000101010101" pitchFamily="18" charset="-127"/>
                    <a:sym typeface="Wingdings" panose="05000000000000000000" pitchFamily="2" charset="2"/>
                  </a:rPr>
                  <a:t> 2.58</a:t>
                </a:r>
                <a:endParaRPr lang="en-US" altLang="ko-KR" sz="1600" i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≈682</m:t>
                    </m:r>
                  </m:oMath>
                </a14:m>
                <a:r>
                  <a:rPr lang="en-US" altLang="ko-KR" sz="1600" dirty="0">
                    <a:solidFill>
                      <a:srgbClr val="131413"/>
                    </a:solidFill>
                  </a:rPr>
                  <a:t> MeV,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131413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≈547</m:t>
                    </m:r>
                    <m:r>
                      <a:rPr lang="en-US" altLang="ko-KR" sz="1600" i="1">
                        <a:solidFill>
                          <a:srgbClr val="13141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solidFill>
                      <a:srgbClr val="131413"/>
                    </a:solidFill>
                  </a:rPr>
                  <a:t>MeV in PDG[2016]  </a:t>
                </a:r>
                <a:r>
                  <a:rPr lang="en-US" altLang="ko-KR" sz="1600" dirty="0">
                    <a:solidFill>
                      <a:srgbClr val="131413"/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sym typeface="Wingdings" panose="05000000000000000000" pitchFamily="2" charset="2"/>
                  </a:rPr>
                  <a:t>⇒</a:t>
                </a:r>
                <a:r>
                  <a:rPr lang="en-US" altLang="ko-KR" sz="1600" dirty="0">
                    <a:solidFill>
                      <a:srgbClr val="C00000"/>
                    </a:solidFill>
                    <a:ea typeface="HY견명조" panose="02030600000101010101" pitchFamily="18" charset="-127"/>
                    <a:sym typeface="Wingdings" panose="05000000000000000000" pitchFamily="2" charset="2"/>
                  </a:rPr>
                  <a:t> 1.76</a:t>
                </a:r>
                <a:endParaRPr lang="en-US" altLang="ko-KR" sz="1600" dirty="0">
                  <a:solidFill>
                    <a:srgbClr val="131413"/>
                  </a:solidFill>
                </a:endParaRPr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98" y="5845770"/>
                <a:ext cx="4912733" cy="584775"/>
              </a:xfrm>
              <a:prstGeom prst="rect">
                <a:avLst/>
              </a:prstGeom>
              <a:blipFill>
                <a:blip r:embed="rId4"/>
                <a:stretch>
                  <a:fillRect t="-5208" b="-13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81F7FA27-42D6-6AC6-8078-D6D533B0A0E8}"/>
              </a:ext>
            </a:extLst>
          </p:cNvPr>
          <p:cNvSpPr/>
          <p:nvPr/>
        </p:nvSpPr>
        <p:spPr>
          <a:xfrm>
            <a:off x="5948300" y="194552"/>
            <a:ext cx="1182074" cy="349702"/>
          </a:xfrm>
          <a:prstGeom prst="rect">
            <a:avLst/>
          </a:prstGeom>
        </p:spPr>
        <p:txBody>
          <a:bodyPr wrap="square" lIns="36000" tIns="36000" rIns="0" bIns="36000">
            <a:spAutoFit/>
          </a:bodyPr>
          <a:lstStyle/>
          <a:p>
            <a:r>
              <a:rPr lang="en-US" altLang="ko-KR" u="sng" dirty="0">
                <a:solidFill>
                  <a:srgbClr val="131413"/>
                </a:solidFill>
                <a:ea typeface="바탕" panose="02030600000101010101" pitchFamily="18" charset="-127"/>
              </a:rPr>
              <a:t>comments</a:t>
            </a:r>
            <a:endParaRPr lang="en-US" altLang="ko-KR" u="sng" dirty="0">
              <a:solidFill>
                <a:srgbClr val="131413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4F17C2E-511C-9EE6-FF67-1250489884C7}"/>
              </a:ext>
            </a:extLst>
          </p:cNvPr>
          <p:cNvSpPr/>
          <p:nvPr/>
        </p:nvSpPr>
        <p:spPr>
          <a:xfrm>
            <a:off x="474290" y="3724750"/>
            <a:ext cx="7979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131413"/>
                </a:solidFill>
              </a:rPr>
              <a:t>This comparison is </a:t>
            </a:r>
            <a:r>
              <a:rPr lang="en-US" altLang="ko-KR" sz="2000" dirty="0">
                <a:solidFill>
                  <a:srgbClr val="0033CC"/>
                </a:solidFill>
              </a:rPr>
              <a:t>insufficient</a:t>
            </a:r>
            <a:r>
              <a:rPr lang="en-US" altLang="ko-KR" sz="2000" dirty="0">
                <a:solidFill>
                  <a:srgbClr val="131413"/>
                </a:solidFill>
              </a:rPr>
              <a:t> for </a:t>
            </a:r>
            <a:r>
              <a:rPr lang="en-US" altLang="ko-KR" sz="2000" dirty="0">
                <a:solidFill>
                  <a:srgbClr val="0033CC"/>
                </a:solidFill>
              </a:rPr>
              <a:t>quantitative</a:t>
            </a:r>
            <a:r>
              <a:rPr lang="en-US" altLang="ko-KR" sz="2000" dirty="0">
                <a:solidFill>
                  <a:srgbClr val="131413"/>
                </a:solidFill>
              </a:rPr>
              <a:t> validation.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131413"/>
                </a:solidFill>
              </a:rPr>
              <a:t>But(!) </a:t>
            </a:r>
            <a:r>
              <a:rPr lang="en-US" altLang="ko-KR" sz="2000" dirty="0">
                <a:solidFill>
                  <a:srgbClr val="0033CC"/>
                </a:solidFill>
              </a:rPr>
              <a:t>none of the ratios</a:t>
            </a:r>
            <a:r>
              <a:rPr lang="en-US" altLang="ko-KR" sz="2000" dirty="0"/>
              <a:t> undermine</a:t>
            </a:r>
            <a:r>
              <a:rPr lang="en-US" altLang="ko-KR" sz="2000" dirty="0">
                <a:solidFill>
                  <a:srgbClr val="0033CC"/>
                </a:solidFill>
              </a:rPr>
              <a:t> </a:t>
            </a:r>
            <a:r>
              <a:rPr lang="en-US" altLang="ko-KR" sz="2000" dirty="0">
                <a:solidFill>
                  <a:srgbClr val="131413"/>
                </a:solidFill>
              </a:rPr>
              <a:t>the </a:t>
            </a:r>
            <a:r>
              <a:rPr lang="en-US" altLang="ko-KR" sz="2000" dirty="0">
                <a:solidFill>
                  <a:srgbClr val="0033CC"/>
                </a:solidFill>
              </a:rPr>
              <a:t>qualitative </a:t>
            </a:r>
            <a:r>
              <a:rPr lang="en-US" altLang="ko-KR" sz="2000" dirty="0"/>
              <a:t>conclusion that,</a:t>
            </a:r>
            <a:endParaRPr lang="en-US" altLang="ko-KR" sz="2000" dirty="0">
              <a:solidFill>
                <a:srgbClr val="13141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D2A804-3807-742B-3440-8BEA38E49FAA}"/>
                  </a:ext>
                </a:extLst>
              </p:cNvPr>
              <p:cNvSpPr txBox="1"/>
              <p:nvPr/>
            </p:nvSpPr>
            <p:spPr>
              <a:xfrm>
                <a:off x="2071992" y="4399264"/>
                <a:ext cx="40953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(heavy nonet)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D2A804-3807-742B-3440-8BEA38E49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92" y="4399264"/>
                <a:ext cx="4095344" cy="400110"/>
              </a:xfrm>
              <a:prstGeom prst="rect">
                <a:avLst/>
              </a:prstGeom>
              <a:blipFill>
                <a:blip r:embed="rId5"/>
                <a:stretch>
                  <a:fillRect t="-9231" r="-298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D2A22D2-B2E5-6AD4-9A17-D0AC204138B1}"/>
              </a:ext>
            </a:extLst>
          </p:cNvPr>
          <p:cNvSpPr txBox="1"/>
          <p:nvPr/>
        </p:nvSpPr>
        <p:spPr>
          <a:xfrm>
            <a:off x="515568" y="4769269"/>
            <a:ext cx="78891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131413"/>
                </a:solidFill>
              </a:rPr>
              <a:t>This inequality remains valid. Some improvements may be needed in the future</a:t>
            </a:r>
            <a:r>
              <a:rPr lang="en-US" altLang="ko-KR" sz="2000" dirty="0"/>
              <a:t>.</a:t>
            </a:r>
            <a:endParaRPr lang="en-US" altLang="ko-KR" sz="2000" dirty="0">
              <a:solidFill>
                <a:srgbClr val="131413"/>
              </a:solidFill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F611582-E1A9-01A4-736B-AB01DB18A11D}"/>
              </a:ext>
            </a:extLst>
          </p:cNvPr>
          <p:cNvCxnSpPr/>
          <p:nvPr/>
        </p:nvCxnSpPr>
        <p:spPr>
          <a:xfrm>
            <a:off x="3560323" y="2227635"/>
            <a:ext cx="56420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BB878D2A-90AF-B26A-73F2-0E31A11ADF60}"/>
              </a:ext>
            </a:extLst>
          </p:cNvPr>
          <p:cNvCxnSpPr/>
          <p:nvPr/>
        </p:nvCxnSpPr>
        <p:spPr>
          <a:xfrm>
            <a:off x="4782765" y="2224392"/>
            <a:ext cx="56420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5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7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19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371920" y="809531"/>
                <a:ext cx="8694259" cy="5376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In this talk, we demonstrated that the tetraquark mixing model is supported by the partial decay widths of two nonets: the light nonet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rgbClr val="131413"/>
                    </a:solidFill>
                  </a:rPr>
                  <a:t>], and the heavy nonet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1430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1500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rgbClr val="131413"/>
                    </a:solidFill>
                  </a:rPr>
                  <a:t>].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The tetraquark mixing model suggests that the two nonets are generated by the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mixing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 of two types of tetraquarks,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  <m:r>
                      <a:rPr lang="en-US" altLang="ko-K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rgbClr val="131413"/>
                    </a:solidFill>
                  </a:rPr>
                  <a:t>,</a:t>
                </a:r>
              </a:p>
              <a:p>
                <a:endParaRPr lang="en-US" altLang="ko-KR" dirty="0">
                  <a:solidFill>
                    <a:srgbClr val="131413"/>
                  </a:solidFill>
                </a:endParaRPr>
              </a:p>
              <a:p>
                <a:endParaRPr lang="en-US" altLang="ko-KR" dirty="0">
                  <a:solidFill>
                    <a:srgbClr val="131413"/>
                  </a:solidFill>
                </a:endParaRPr>
              </a:p>
              <a:p>
                <a:br>
                  <a:rPr lang="en-US" altLang="ko-KR" dirty="0">
                    <a:solidFill>
                      <a:srgbClr val="131413"/>
                    </a:solidFill>
                  </a:rPr>
                </a:br>
                <a:endParaRPr lang="en-US" altLang="ko-KR" dirty="0">
                  <a:solidFill>
                    <a:srgbClr val="131413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One striking prediction of this model is that the coupling strengths of the two nonets decaying into two pseudoscalar mesons satisfy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dirty="0"/>
                  <a:t>(light nonet)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(heavy nonet)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.</a:t>
                </a:r>
                <a:br>
                  <a:rPr lang="en-US" altLang="ko-KR" dirty="0">
                    <a:solidFill>
                      <a:srgbClr val="131413"/>
                    </a:solidFill>
                  </a:rPr>
                </a:br>
                <a:endParaRPr lang="en-US" altLang="ko-KR" dirty="0">
                  <a:solidFill>
                    <a:srgbClr val="131413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This prediction is supported by the experimental partial decay widths which exhibit an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unnatural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 trend like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dirty="0"/>
                  <a:t>(light nonet)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ko-KR" dirty="0"/>
                  <a:t>(heavy nonet)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.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This is a strong evidence to support that the two nonets in PDG are indeed generated by the tetraquark mixing model. </a:t>
                </a:r>
              </a:p>
              <a:p>
                <a:endParaRPr lang="ko-KR" alt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solidFill>
                      <a:srgbClr val="131413"/>
                    </a:solidFill>
                  </a:rPr>
                  <a:t>This mixing model also shows how</a:t>
                </a:r>
                <a:r>
                  <a:rPr lang="en-US" altLang="ko-KR" dirty="0"/>
                  <a:t> multiquarks can be investigated in future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. </a:t>
                </a:r>
                <a:br>
                  <a:rPr lang="en-US" altLang="ko-KR" dirty="0">
                    <a:solidFill>
                      <a:srgbClr val="131413"/>
                    </a:solidFill>
                  </a:rPr>
                </a:br>
                <a:r>
                  <a:rPr lang="en-US" altLang="ko-KR" dirty="0">
                    <a:solidFill>
                      <a:srgbClr val="131413"/>
                    </a:solidFill>
                  </a:rPr>
                  <a:t>The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configuration mixing</a:t>
                </a:r>
                <a:r>
                  <a:rPr lang="en-US" altLang="ko-KR" dirty="0">
                    <a:solidFill>
                      <a:srgbClr val="131413"/>
                    </a:solidFill>
                  </a:rPr>
                  <a:t> could be an important factor in studying multiquarks.</a:t>
                </a: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0" y="809531"/>
                <a:ext cx="8694259" cy="5376728"/>
              </a:xfrm>
              <a:prstGeom prst="rect">
                <a:avLst/>
              </a:prstGeom>
              <a:blipFill>
                <a:blip r:embed="rId2"/>
                <a:stretch>
                  <a:fillRect l="-421" t="-680" r="-771" b="-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>
            <a:extLst>
              <a:ext uri="{FF2B5EF4-FFF2-40B4-BE49-F238E27FC236}">
                <a16:creationId xmlns:a16="http://schemas.microsoft.com/office/drawing/2014/main" id="{D42A5FDE-F207-A18B-C6EE-5E6D553F9827}"/>
              </a:ext>
            </a:extLst>
          </p:cNvPr>
          <p:cNvSpPr/>
          <p:nvPr/>
        </p:nvSpPr>
        <p:spPr>
          <a:xfrm>
            <a:off x="471841" y="380912"/>
            <a:ext cx="10748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/>
              <a:t>Summary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387CB3B8-5B3D-3E16-51CF-AB68D9B21FBA}"/>
                  </a:ext>
                </a:extLst>
              </p:cNvPr>
              <p:cNvSpPr/>
              <p:nvPr/>
            </p:nvSpPr>
            <p:spPr>
              <a:xfrm>
                <a:off x="1262266" y="2341997"/>
                <a:ext cx="3732681" cy="646331"/>
              </a:xfrm>
              <a:prstGeom prst="rect">
                <a:avLst/>
              </a:prstGeom>
              <a:ln w="158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Heavy</m:t>
                              </m:r>
                              <m: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ko-KR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387CB3B8-5B3D-3E16-51CF-AB68D9B21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66" y="2341997"/>
                <a:ext cx="3732681" cy="646331"/>
              </a:xfrm>
              <a:prstGeom prst="rect">
                <a:avLst/>
              </a:prstGeom>
              <a:blipFill>
                <a:blip r:embed="rId3"/>
                <a:stretch>
                  <a:fillRect t="-65138" r="-12683" b="-100917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CC70193B-28B3-0329-4E6B-7F89A4A65ED5}"/>
              </a:ext>
            </a:extLst>
          </p:cNvPr>
          <p:cNvSpPr/>
          <p:nvPr/>
        </p:nvSpPr>
        <p:spPr>
          <a:xfrm>
            <a:off x="5136212" y="3579781"/>
            <a:ext cx="3579779" cy="33074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82B9F56-4432-182D-B18E-7868A79701A7}"/>
              </a:ext>
            </a:extLst>
          </p:cNvPr>
          <p:cNvSpPr/>
          <p:nvPr/>
        </p:nvSpPr>
        <p:spPr>
          <a:xfrm>
            <a:off x="2632963" y="4403389"/>
            <a:ext cx="3579779" cy="33074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41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718958" y="1033923"/>
                <a:ext cx="842504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marL="268288" indent="-268288"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latin typeface="+mn-lt"/>
                  </a:rPr>
                  <a:t>There are 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+mn-lt"/>
                  </a:rPr>
                  <a:t>two set of resonances</a:t>
                </a:r>
                <a:r>
                  <a:rPr lang="en-US" altLang="ko-KR" sz="2000" dirty="0">
                    <a:latin typeface="+mn-lt"/>
                  </a:rPr>
                  <a:t> in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, which we call ‘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Calibri" panose="020F0502020204030204"/>
                  </a:rPr>
                  <a:t>light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’ and ‘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Calibri" panose="020F0502020204030204"/>
                  </a:rPr>
                  <a:t>heavy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’ nonets .  </a:t>
                </a:r>
                <a:endParaRPr lang="en-US" altLang="ko-KR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958" y="1033923"/>
                <a:ext cx="8425042" cy="707886"/>
              </a:xfrm>
              <a:prstGeom prst="rect">
                <a:avLst/>
              </a:prstGeom>
              <a:blipFill>
                <a:blip r:embed="rId3"/>
                <a:stretch>
                  <a:fillRect l="-651" t="-5172" r="-72" b="-1465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718959" y="580076"/>
            <a:ext cx="117230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dirty="0"/>
              <a:t>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직사각형 86"/>
              <p:cNvSpPr/>
              <p:nvPr/>
            </p:nvSpPr>
            <p:spPr>
              <a:xfrm>
                <a:off x="687524" y="4301696"/>
                <a:ext cx="7931181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/>
                  <a:t>Recently, we proposed a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tetraquark mixing model </a:t>
                </a:r>
                <a:r>
                  <a:rPr lang="en-US" altLang="ko-KR" sz="2000" dirty="0"/>
                  <a:t>for these two nonets.</a:t>
                </a:r>
                <a:br>
                  <a:rPr lang="en-US" altLang="ko-KR" sz="2000" dirty="0"/>
                </a:br>
                <a:r>
                  <a:rPr lang="en-US" altLang="ko-KR" sz="2000" dirty="0">
                    <a:ea typeface="HY견명조" panose="02030600000101010101" pitchFamily="18" charset="-127"/>
                  </a:rPr>
                  <a:t>⇒ They are tetraquarks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altLang="ko-KR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HY견명조" panose="02030600000101010101" pitchFamily="18" charset="-127"/>
                  </a:rPr>
                  <a:t>) generated by mixing of </a:t>
                </a:r>
                <a:r>
                  <a:rPr lang="en-US" altLang="ko-KR" sz="2000" dirty="0">
                    <a:solidFill>
                      <a:srgbClr val="0033CC"/>
                    </a:solidFill>
                    <a:ea typeface="HY견명조" panose="02030600000101010101" pitchFamily="18" charset="-127"/>
                  </a:rPr>
                  <a:t>two types of tetraquarks</a:t>
                </a:r>
                <a:r>
                  <a:rPr lang="en-US" altLang="ko-KR" sz="2000" dirty="0">
                    <a:ea typeface="HY견명조" panose="02030600000101010101" pitchFamily="18" charset="-127"/>
                  </a:rPr>
                  <a:t>.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87" name="직사각형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4" y="4301696"/>
                <a:ext cx="7931181" cy="1040285"/>
              </a:xfrm>
              <a:prstGeom prst="rect">
                <a:avLst/>
              </a:prstGeom>
              <a:blipFill>
                <a:blip r:embed="rId4"/>
                <a:stretch>
                  <a:fillRect l="-692" t="-3529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388626" y="1885509"/>
            <a:ext cx="5510362" cy="1460119"/>
            <a:chOff x="2012" y="1930"/>
            <a:chExt cx="1736" cy="46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12" y="1930"/>
              <a:ext cx="173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930"/>
              <a:ext cx="173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직사각형 10"/>
          <p:cNvSpPr/>
          <p:nvPr/>
        </p:nvSpPr>
        <p:spPr>
          <a:xfrm>
            <a:off x="687859" y="5433858"/>
            <a:ext cx="7833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There are various signatures that support this mixing model.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In this presentation, we focus on a strong signature from the experimental </a:t>
            </a:r>
            <a:r>
              <a:rPr lang="en-US" altLang="ko-KR" sz="2000" dirty="0">
                <a:solidFill>
                  <a:srgbClr val="0033CC"/>
                </a:solidFill>
              </a:rPr>
              <a:t>partial decay widths</a:t>
            </a:r>
            <a:r>
              <a:rPr lang="en-US" altLang="ko-KR" sz="2000" dirty="0"/>
              <a:t> of the two nonets. </a:t>
            </a:r>
            <a:endParaRPr lang="ko-KR" altLang="en-US" sz="2000" dirty="0"/>
          </a:p>
        </p:txBody>
      </p:sp>
      <p:sp>
        <p:nvSpPr>
          <p:cNvPr id="3" name="오른쪽 중괄호 2">
            <a:extLst>
              <a:ext uri="{FF2B5EF4-FFF2-40B4-BE49-F238E27FC236}">
                <a16:creationId xmlns:a16="http://schemas.microsoft.com/office/drawing/2014/main" id="{3EA4E43E-3023-52DE-E6E5-98C1598B39D1}"/>
              </a:ext>
            </a:extLst>
          </p:cNvPr>
          <p:cNvSpPr/>
          <p:nvPr/>
        </p:nvSpPr>
        <p:spPr>
          <a:xfrm rot="5400000">
            <a:off x="4790874" y="2125497"/>
            <a:ext cx="350192" cy="28112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44DC3D-3DA9-4D21-F2C2-F2F0A9E28975}"/>
                  </a:ext>
                </a:extLst>
              </p:cNvPr>
              <p:cNvSpPr txBox="1"/>
              <p:nvPr/>
            </p:nvSpPr>
            <p:spPr>
              <a:xfrm flipH="1">
                <a:off x="4309351" y="3667330"/>
                <a:ext cx="1760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≳500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MeV</a:t>
                </a:r>
                <a:endParaRPr lang="ko-KR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44DC3D-3DA9-4D21-F2C2-F2F0A9E2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09351" y="3667330"/>
                <a:ext cx="176070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678794" y="2937065"/>
            <a:ext cx="3061811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Additional slides</a:t>
            </a:r>
            <a:endParaRPr lang="ko-KR" altLang="en-US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78794" y="3566067"/>
            <a:ext cx="507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to answer some questions that may arise in the talk.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17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1623627" y="4893248"/>
            <a:ext cx="5510362" cy="1460119"/>
            <a:chOff x="2012" y="1930"/>
            <a:chExt cx="1736" cy="460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12" y="1930"/>
              <a:ext cx="173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930"/>
              <a:ext cx="173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451393" y="3506735"/>
                <a:ext cx="746620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 startAt="3"/>
                </a:pPr>
                <a:r>
                  <a:rPr lang="en-US" altLang="ko-KR" dirty="0"/>
                  <a:t>Other similar trends can be observed between the isospin members, </a:t>
                </a:r>
                <a:br>
                  <a:rPr lang="en-US" altLang="ko-KR" dirty="0"/>
                </a:br>
                <a:r>
                  <a:rPr lang="en-US" altLang="ko-KR" dirty="0"/>
                  <a:t>LN: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,   </a:t>
                </a:r>
                <a:r>
                  <a:rPr lang="en-US" altLang="ko-KR" dirty="0"/>
                  <a:t>HN: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1500</m:t>
                            </m:r>
                          </m:e>
                        </m:d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  </a:t>
                </a:r>
                <a:br>
                  <a:rPr lang="en-US" altLang="ko-KR" dirty="0">
                    <a:solidFill>
                      <a:schemeClr val="tx1"/>
                    </a:solidFill>
                  </a:rPr>
                </a:br>
                <a:r>
                  <a:rPr lang="en-US" altLang="ko-KR" dirty="0"/>
                  <a:t>LN: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,  </a:t>
                </a:r>
                <a:r>
                  <a:rPr lang="en-US" altLang="ko-KR" dirty="0"/>
                  <a:t>HN: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1500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(within 30 MeV)</a:t>
                </a: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3" y="3506735"/>
                <a:ext cx="7466202" cy="923330"/>
              </a:xfrm>
              <a:prstGeom prst="rect">
                <a:avLst/>
              </a:prstGeom>
              <a:blipFill>
                <a:blip r:embed="rId4"/>
                <a:stretch>
                  <a:fillRect l="-653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412417" y="517392"/>
                <a:ext cx="7053278" cy="4247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ko-KR" sz="2000" dirty="0"/>
                  <a:t>Some reasons to motivate tetraquarks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altLang="ko-KR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2000" dirty="0"/>
                  <a:t> for the two nonets</a:t>
                </a: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7" y="517392"/>
                <a:ext cx="7053278" cy="424732"/>
              </a:xfrm>
              <a:prstGeom prst="rect">
                <a:avLst/>
              </a:prstGeom>
              <a:blipFill>
                <a:blip r:embed="rId5"/>
                <a:stretch>
                  <a:fillRect l="-951" t="-7143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51393" y="1070985"/>
                <a:ext cx="60272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ko-KR" dirty="0"/>
                  <a:t>The same isospin composition as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dirty="0"/>
                  <a:t>), 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𝜚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).</a:t>
                </a: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3" y="1070985"/>
                <a:ext cx="6027228" cy="369332"/>
              </a:xfrm>
              <a:prstGeom prst="rect">
                <a:avLst/>
              </a:prstGeom>
              <a:blipFill>
                <a:blip r:embed="rId6"/>
                <a:stretch>
                  <a:fillRect l="-809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477070" y="1926655"/>
                <a:ext cx="857456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altLang="ko-KR" dirty="0"/>
                  <a:t>Inverse mass ordering in the light nonet,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700</m:t>
                        </m:r>
                      </m:e>
                    </m:d>
                    <m:r>
                      <a:rPr lang="en-US" altLang="ko-KR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ko-KR" dirty="0"/>
                  <a:t>.</a:t>
                </a:r>
                <a:br>
                  <a:rPr lang="en-US" altLang="ko-KR" dirty="0"/>
                </a:br>
                <a:r>
                  <a:rPr lang="en-US" altLang="ko-KR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 </a:t>
                </a:r>
                <a:r>
                  <a:rPr lang="en-US" altLang="ko-KR" dirty="0">
                    <a:ea typeface="HY견명조" panose="02030600000101010101" pitchFamily="18" charset="-127"/>
                  </a:rPr>
                  <a:t>could be </a:t>
                </a:r>
                <a:r>
                  <a:rPr lang="en-US" altLang="ko-KR" dirty="0" err="1"/>
                  <a:t>tetraquarks</a:t>
                </a:r>
                <a:r>
                  <a:rPr lang="en-US" altLang="ko-KR" dirty="0"/>
                  <a:t>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) (Jaffe 1977). </a:t>
                </a:r>
                <a:br>
                  <a:rPr lang="en-US" altLang="ko-KR" dirty="0"/>
                </a:br>
                <a:r>
                  <a:rPr lang="en-US" altLang="ko-KR" dirty="0"/>
                  <a:t>The heavy nonet has the similar ordering,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1450</m:t>
                            </m:r>
                          </m:e>
                        </m:d>
                        <m:r>
                          <a:rPr lang="en-US" altLang="ko-KR" sz="1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</m:t>
                        </m:r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(1430)</m:t>
                    </m:r>
                    <m:r>
                      <a:rPr lang="en-US" altLang="ko-KR" sz="16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137</m:t>
                        </m:r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ko-KR" dirty="0"/>
                  <a:t> (marginal)</a:t>
                </a: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0" y="1926655"/>
                <a:ext cx="8574565" cy="923330"/>
              </a:xfrm>
              <a:prstGeom prst="rect">
                <a:avLst/>
              </a:prstGeom>
              <a:blipFill>
                <a:blip r:embed="rId7"/>
                <a:stretch>
                  <a:fillRect l="-569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495543" y="1467718"/>
                <a:ext cx="5508093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rgbClr val="C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☞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 Both nonets may form a SU(3) flavor nonet,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, also.</a:t>
                </a:r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3" y="1467718"/>
                <a:ext cx="5508093" cy="391582"/>
              </a:xfrm>
              <a:prstGeom prst="rect">
                <a:avLst/>
              </a:prstGeom>
              <a:blipFill>
                <a:blip r:embed="rId8"/>
                <a:stretch>
                  <a:fillRect l="-885" t="-14063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477070" y="2853443"/>
                <a:ext cx="5980879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rgbClr val="C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☞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Both nonets could be </a:t>
                </a:r>
                <a:r>
                  <a:rPr lang="en-US" altLang="ko-KR" dirty="0" err="1">
                    <a:solidFill>
                      <a:srgbClr val="C00000"/>
                    </a:solidFill>
                  </a:rPr>
                  <a:t>tetraquarks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 forming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.</a:t>
                </a:r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0" y="2853443"/>
                <a:ext cx="5980879" cy="391582"/>
              </a:xfrm>
              <a:prstGeom prst="rect">
                <a:avLst/>
              </a:prstGeom>
              <a:blipFill>
                <a:blip r:embed="rId9"/>
                <a:stretch>
                  <a:fillRect l="-815" t="-12500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49361" y="4478601"/>
                <a:ext cx="6976675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solidFill>
                      <a:srgbClr val="C00000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☞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 Both nonets can have similar flavor structure maybe forming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.</a:t>
                </a:r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1" y="4478601"/>
                <a:ext cx="6976675" cy="391582"/>
              </a:xfrm>
              <a:prstGeom prst="rect">
                <a:avLst/>
              </a:prstGeom>
              <a:blipFill>
                <a:blip r:embed="rId10"/>
                <a:stretch>
                  <a:fillRect l="-787" t="-14063" b="-203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>
          <a:xfrm>
            <a:off x="1606850" y="5176207"/>
            <a:ext cx="434196" cy="120823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133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562067"/>
                  </p:ext>
                </p:extLst>
              </p:nvPr>
            </p:nvGraphicFramePr>
            <p:xfrm>
              <a:off x="1238977" y="3090504"/>
              <a:ext cx="3575472" cy="1669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93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15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0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28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84356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</a:rPr>
                                  <m:t>𝑺𝒑𝒊𝒏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dirty="0"/>
                            <a:t>Color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dirty="0"/>
                            <a:t>Flavor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𝑪𝑺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Type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Attractive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−1/3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Attractive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Repulsive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Repulsive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562067"/>
                  </p:ext>
                </p:extLst>
              </p:nvPr>
            </p:nvGraphicFramePr>
            <p:xfrm>
              <a:off x="1238977" y="3090504"/>
              <a:ext cx="3575472" cy="1669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93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15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0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28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8435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53" t="-6383" r="-522105" b="-4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dirty="0"/>
                            <a:t>Color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dirty="0"/>
                            <a:t>Flavor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56667" t="-6383" r="-136667" b="-4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Type</a:t>
                          </a:r>
                          <a:endParaRPr lang="ko-KR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7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308" t="-89286" r="-376923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85185" t="-89286" r="-262963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56667" t="-89286" r="-136667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Attractive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308" t="-182759" r="-3769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85185" t="-182759" r="-26296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56667" t="-182759" r="-13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Attractive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308" t="-287719" r="-376923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85185" t="-287719" r="-262963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56667" t="-287719" r="-136667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Repulsive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2308" t="-387719" r="-376923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85185" t="-387719" r="-262963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Repulsive</a:t>
                          </a:r>
                          <a:endParaRPr lang="ko-KR" altLang="en-US" sz="1400" dirty="0"/>
                        </a:p>
                      </a:txBody>
                      <a:tcPr marL="68580" marR="68580" marT="34290" marB="3429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2059512" y="2761807"/>
                <a:ext cx="20011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〈Possible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𝑞𝑞</m:t>
                    </m:r>
                  </m:oMath>
                </a14:m>
                <a:r>
                  <a:rPr lang="en-US" altLang="ko-KR" sz="1400" dirty="0"/>
                  <a:t> structure</a:t>
                </a:r>
                <a:r>
                  <a:rPr lang="en-US" altLang="ko-KR" sz="1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〉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12" y="2761807"/>
                <a:ext cx="2001189" cy="307777"/>
              </a:xfrm>
              <a:prstGeom prst="rect">
                <a:avLst/>
              </a:prstGeom>
              <a:blipFill>
                <a:blip r:embed="rId3"/>
                <a:stretch>
                  <a:fillRect l="-915" t="-5882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직사각형 21"/>
          <p:cNvSpPr/>
          <p:nvPr/>
        </p:nvSpPr>
        <p:spPr>
          <a:xfrm>
            <a:off x="1229550" y="3368136"/>
            <a:ext cx="3575472" cy="6758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5279397" y="3017036"/>
                <a:ext cx="2588209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397" y="3017036"/>
                <a:ext cx="2588209" cy="795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5367161" y="3802683"/>
                <a:ext cx="31214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u="sng" dirty="0"/>
                  <a:t>Hyperfine color-spin interaction</a:t>
                </a:r>
                <a:endParaRPr lang="ko-KR" altLang="en-US" sz="1400" u="sng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/>
                  <a:t>: Gell-Mann matrix for color  </a:t>
                </a:r>
                <a:br>
                  <a:rPr lang="en-US" altLang="ko-KR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/>
                  <a:t>: spin</a:t>
                </a:r>
                <a:br>
                  <a:rPr lang="en-US" altLang="ko-KR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/>
                  <a:t>: constituent quark mass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~330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MeV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1" y="3802683"/>
                <a:ext cx="3121412" cy="954107"/>
              </a:xfrm>
              <a:prstGeom prst="rect">
                <a:avLst/>
              </a:prstGeom>
              <a:blipFill>
                <a:blip r:embed="rId5"/>
                <a:stretch>
                  <a:fillRect l="-586" t="-1282" b="-5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916196" y="1691909"/>
                <a:ext cx="7740731" cy="965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two </a:t>
                </a:r>
                <a:r>
                  <a:rPr lang="en-US" altLang="ko-KR" dirty="0" err="1"/>
                  <a:t>diquark</a:t>
                </a:r>
                <a:r>
                  <a:rPr lang="en-US" altLang="ko-KR" dirty="0"/>
                  <a:t> types,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, are adopted in constructing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ko-KR" altLang="en-US" dirty="0"/>
                  <a:t>  </a:t>
                </a:r>
                <a:r>
                  <a:rPr lang="en-US" altLang="ko-KR" dirty="0"/>
                  <a:t>respectively, as their hyperfine potential is negative,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</m:d>
                    <m:r>
                      <a:rPr lang="en-US" altLang="ko-KR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96" y="1691909"/>
                <a:ext cx="7740731" cy="965329"/>
              </a:xfrm>
              <a:prstGeom prst="rect">
                <a:avLst/>
              </a:prstGeom>
              <a:blipFill>
                <a:blip r:embed="rId6"/>
                <a:stretch>
                  <a:fillRect l="-472" t="-13291" b="-424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33595CFA-4C73-B16F-2F62-FA7289B51F61}"/>
              </a:ext>
            </a:extLst>
          </p:cNvPr>
          <p:cNvSpPr/>
          <p:nvPr/>
        </p:nvSpPr>
        <p:spPr>
          <a:xfrm>
            <a:off x="955178" y="850453"/>
            <a:ext cx="24689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/>
              <a:t>Why two diquark types 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3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06539" y="237610"/>
            <a:ext cx="2060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/>
              <a:t>additional nonets ?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9777" y="665966"/>
                <a:ext cx="705816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a typeface="맑은 고딕" panose="020B0503020000020004" pitchFamily="50" charset="-127"/>
                  </a:rPr>
                  <a:t>T</a:t>
                </a:r>
                <a:r>
                  <a:rPr lang="en-US" altLang="ko-KR" dirty="0"/>
                  <a:t>he spin-1 </a:t>
                </a:r>
                <a:r>
                  <a:rPr lang="en-US" altLang="ko-KR" dirty="0" err="1"/>
                  <a:t>diquark</a:t>
                </a:r>
                <a:r>
                  <a:rPr lang="en-US" altLang="ko-KR" dirty="0"/>
                  <a:t> scenario requires </a:t>
                </a:r>
                <a:r>
                  <a:rPr lang="en-US" altLang="ko-KR" dirty="0">
                    <a:ea typeface="맑은 고딕" panose="020B0503020000020004" pitchFamily="50" charset="-127"/>
                  </a:rPr>
                  <a:t>additional </a:t>
                </a:r>
                <a:r>
                  <a:rPr lang="en-US" altLang="ko-KR" dirty="0">
                    <a:solidFill>
                      <a:srgbClr val="FF0000"/>
                    </a:solidFill>
                    <a:ea typeface="맑은 고딕" panose="020B0503020000020004" pitchFamily="50" charset="-127"/>
                  </a:rPr>
                  <a:t>nonets</a:t>
                </a:r>
                <a:r>
                  <a:rPr lang="en-US" altLang="ko-KR" dirty="0">
                    <a:ea typeface="맑은 고딕" panose="020B0503020000020004" pitchFamily="50" charset="-127"/>
                  </a:rPr>
                  <a:t> to be found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ea typeface="맑은 고딕" panose="020B0503020000020004" pitchFamily="50" charset="-127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ko-KR" altLang="en-US" dirty="0"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>
                    <a:ea typeface="맑은 고딕" panose="020B0503020000020004" pitchFamily="50" charset="-127"/>
                  </a:rPr>
                  <a:t>corresponding to the configurations</a:t>
                </a:r>
                <a:endParaRPr lang="ko-KR" altLang="en-US" dirty="0"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77" y="665966"/>
                <a:ext cx="7058168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518" t="-4545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/>
          <p:cNvSpPr/>
          <p:nvPr/>
        </p:nvSpPr>
        <p:spPr>
          <a:xfrm>
            <a:off x="885022" y="2427031"/>
            <a:ext cx="799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There are lots of resonances to choose but the candidate selection is not definite.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5358503" y="1306531"/>
                <a:ext cx="34036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/>
                <a:r>
                  <a:rPr lang="en-US" altLang="ko-KR" sz="1400" dirty="0">
                    <a:latin typeface="바탕" panose="02030600000101010101" pitchFamily="18" charset="-127"/>
                    <a:ea typeface="바탕" panose="02030600000101010101" pitchFamily="18" charset="-127"/>
                  </a:rPr>
                  <a:t>※ </a:t>
                </a:r>
                <a:r>
                  <a:rPr lang="en-US" altLang="ko-KR" sz="1400" dirty="0">
                    <a:ea typeface="바탕" panose="02030600000101010101" pitchFamily="18" charset="-127"/>
                  </a:rPr>
                  <a:t>O</a:t>
                </a:r>
                <a:r>
                  <a:rPr lang="en-US" altLang="ko-KR" sz="1400" dirty="0"/>
                  <a:t>ne can prove that C-parity is </a:t>
                </a:r>
                <a:r>
                  <a:rPr lang="en-US" altLang="ko-KR" sz="1400" dirty="0">
                    <a:solidFill>
                      <a:srgbClr val="0033CC"/>
                    </a:solidFill>
                  </a:rPr>
                  <a:t>negative</a:t>
                </a:r>
                <a:r>
                  <a:rPr lang="en-US" altLang="ko-KR" sz="1400" dirty="0"/>
                  <a:t> for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1400" dirty="0"/>
                  <a:t>,  positive for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ko-KR" sz="1400" dirty="0"/>
                  <a:t>.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03" y="1306531"/>
                <a:ext cx="340360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38" t="-3488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1068239" y="1869134"/>
            <a:ext cx="55164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/>
              <a:t>Are there such nonets in PDG ?  My answer is ‘Maybe’.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43588" y="1303903"/>
                <a:ext cx="1290917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|111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88" y="1303903"/>
                <a:ext cx="1290917" cy="395429"/>
              </a:xfrm>
              <a:prstGeom prst="rect">
                <a:avLst/>
              </a:prstGeom>
              <a:blipFill rotWithShape="0">
                <a:blip r:embed="rId5"/>
                <a:stretch>
                  <a:fillRect t="-110769" r="-3774" b="-16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4707" y="1300316"/>
                <a:ext cx="1290917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|211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07" y="1300316"/>
                <a:ext cx="1290917" cy="395429"/>
              </a:xfrm>
              <a:prstGeom prst="rect">
                <a:avLst/>
              </a:prstGeom>
              <a:blipFill rotWithShape="0">
                <a:blip r:embed="rId6"/>
                <a:stretch>
                  <a:fillRect t="-110769" r="-3774" b="-16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5164866" y="6425448"/>
                <a:ext cx="2050754" cy="3166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(+)</m:t>
                        </m:r>
                      </m:sup>
                    </m:sSup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resonances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66" y="6425448"/>
                <a:ext cx="2050754" cy="316690"/>
              </a:xfrm>
              <a:prstGeom prst="rect">
                <a:avLst/>
              </a:prstGeom>
              <a:blipFill rotWithShape="0">
                <a:blip r:embed="rId7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4866" y="2896493"/>
            <a:ext cx="2916964" cy="350042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2963" y="2867966"/>
            <a:ext cx="2939259" cy="1679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1362851" y="4547885"/>
                <a:ext cx="2050754" cy="3166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</m:oMath>
                </a14:m>
                <a:r>
                  <a:rPr lang="ko-KR" altLang="en-US" sz="1400" dirty="0">
                    <a:ea typeface="맑은 고딕" panose="020B0503020000020004" pitchFamily="50" charset="-127"/>
                  </a:rPr>
                  <a:t> </a:t>
                </a:r>
                <a:r>
                  <a:rPr lang="en-US" altLang="ko-KR" sz="1400" dirty="0">
                    <a:ea typeface="맑은 고딕" panose="020B0503020000020004" pitchFamily="50" charset="-127"/>
                  </a:rPr>
                  <a:t>resonances</a:t>
                </a:r>
                <a:endParaRPr lang="ko-KR" altLang="en-US" sz="1400" dirty="0"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851" y="4547885"/>
                <a:ext cx="2050754" cy="316690"/>
              </a:xfrm>
              <a:prstGeom prst="rect">
                <a:avLst/>
              </a:prstGeom>
              <a:blipFill rotWithShape="0">
                <a:blip r:embed="rId10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842767" y="4893102"/>
                <a:ext cx="4372913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/>
                  <a:t>Highlighted members can be selected but with some ambiguity,  </a:t>
                </a:r>
              </a:p>
              <a:p>
                <a:pPr marL="449263" lvl="1" indent="-177800">
                  <a:buFontTx/>
                  <a:buChar char="‒"/>
                </a:pPr>
                <a:r>
                  <a:rPr lang="en-US" altLang="ko-KR" sz="1600" dirty="0">
                    <a:solidFill>
                      <a:srgbClr val="0033CC"/>
                    </a:solidFill>
                  </a:rPr>
                  <a:t>unknown isospin</a:t>
                </a:r>
                <a:r>
                  <a:rPr lang="en-US" altLang="ko-KR" sz="1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1380</m:t>
                        </m:r>
                      </m:e>
                    </m:d>
                    <m:r>
                      <a:rPr lang="en-US" altLang="ko-KR" sz="1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ko-KR" sz="1600" dirty="0"/>
              </a:p>
              <a:p>
                <a:pPr marL="449263" lvl="1" indent="-177800">
                  <a:buFontTx/>
                  <a:buChar char="‒"/>
                </a:pPr>
                <a:r>
                  <a:rPr lang="en-US" altLang="ko-KR" sz="1600" dirty="0"/>
                  <a:t>the mass ordering, slightly violated,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1235</m:t>
                            </m:r>
                          </m:e>
                        </m:d>
                      </m:e>
                    </m:d>
                    <m:r>
                      <a:rPr lang="en-US" altLang="ko-K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1270</m:t>
                        </m:r>
                      </m:e>
                    </m:d>
                    <m:r>
                      <a:rPr lang="en-US" altLang="ko-K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67" y="4893102"/>
                <a:ext cx="4372913" cy="1354217"/>
              </a:xfrm>
              <a:prstGeom prst="rect">
                <a:avLst/>
              </a:prstGeom>
              <a:blipFill rotWithShape="0">
                <a:blip r:embed="rId11"/>
                <a:stretch>
                  <a:fillRect l="-557" t="-1351" r="-139" b="-13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/>
          <p:cNvSpPr/>
          <p:nvPr/>
        </p:nvSpPr>
        <p:spPr>
          <a:xfrm>
            <a:off x="8081830" y="83721"/>
            <a:ext cx="927690" cy="30777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33CC"/>
                </a:solidFill>
              </a:rPr>
              <a:t>digression</a:t>
            </a:r>
            <a:endParaRPr lang="ko-KR" altLang="en-US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642769" y="913150"/>
                <a:ext cx="80763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maybe due to </a:t>
                </a:r>
                <a:r>
                  <a:rPr lang="en-US" altLang="ko-KR" dirty="0">
                    <a:ea typeface="바탕" panose="02030600000101010101" pitchFamily="18" charset="-127"/>
                  </a:rPr>
                  <a:t>further mixings with additional </a:t>
                </a:r>
                <a:r>
                  <a:rPr lang="en-US" altLang="ko-KR" dirty="0" err="1">
                    <a:ea typeface="바탕" panose="02030600000101010101" pitchFamily="18" charset="-127"/>
                  </a:rPr>
                  <a:t>tetraquarks</a:t>
                </a:r>
                <a:r>
                  <a:rPr lang="en-US" altLang="ko-KR" dirty="0">
                    <a:ea typeface="바탕" panose="02030600000101010101" pitchFamily="18" charset="-127"/>
                  </a:rPr>
                  <a:t> constructed by other </a:t>
                </a:r>
                <a:r>
                  <a:rPr lang="en-US" altLang="ko-KR" dirty="0" err="1">
                    <a:ea typeface="바탕" panose="02030600000101010101" pitchFamily="18" charset="-127"/>
                  </a:rPr>
                  <a:t>diquarks</a:t>
                </a:r>
                <a:r>
                  <a:rPr lang="en-US" altLang="ko-KR" dirty="0">
                    <a:ea typeface="바탕" panose="02030600000101010101" pitchFamily="18" charset="-127"/>
                  </a:rPr>
                  <a:t>, </a:t>
                </a:r>
                <a:r>
                  <a:rPr lang="en-US" altLang="ko-KR" dirty="0"/>
                  <a:t>and possible contamination from two-quark component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9" y="913150"/>
                <a:ext cx="807630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53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646202" y="522649"/>
            <a:ext cx="27142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The selection is ambiguous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649941" y="1577078"/>
                <a:ext cx="80691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This ambiguity does not mean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|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211</m:t>
                        </m:r>
                      </m:e>
                    </m:d>
                  </m:oMath>
                </a14:m>
                <a:r>
                  <a:rPr lang="en-US" altLang="ko-KR" dirty="0"/>
                  <a:t> do not exist.</a:t>
                </a:r>
                <a:br>
                  <a:rPr lang="en-US" altLang="ko-KR" dirty="0"/>
                </a:br>
                <a:r>
                  <a:rPr lang="en-US" altLang="ko-KR" dirty="0"/>
                  <a:t>⇒ It simply says that the candidates do not stand out in a well-separated entity.</a:t>
                </a:r>
                <a:br>
                  <a:rPr lang="en-US" altLang="ko-KR" dirty="0"/>
                </a:br>
                <a:r>
                  <a:rPr lang="en-US" altLang="ko-KR" dirty="0">
                    <a:latin typeface="바탕" panose="02030600000101010101" pitchFamily="18" charset="-127"/>
                    <a:ea typeface="바탕" panose="02030600000101010101" pitchFamily="18" charset="-127"/>
                  </a:rPr>
                  <a:t>⇒</a:t>
                </a:r>
                <a:r>
                  <a:rPr lang="en-US" altLang="ko-KR" dirty="0"/>
                  <a:t> It does not rule out our mixing framework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 channel.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" y="1577078"/>
                <a:ext cx="8069132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29" t="-48344" b="-145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8131679" y="115627"/>
            <a:ext cx="927690" cy="30777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33CC"/>
                </a:solidFill>
              </a:rPr>
              <a:t>digression</a:t>
            </a:r>
            <a:endParaRPr lang="ko-KR" altLang="en-US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173203" y="3137261"/>
            <a:ext cx="6889705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Other models to explain the two nonets</a:t>
            </a:r>
            <a:endParaRPr lang="ko-KR" altLang="en-US" sz="3200" dirty="0"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4583D-4FE7-4F0D-B29B-35DF08B244EF}"/>
              </a:ext>
            </a:extLst>
          </p:cNvPr>
          <p:cNvSpPr txBox="1"/>
          <p:nvPr/>
        </p:nvSpPr>
        <p:spPr>
          <a:xfrm>
            <a:off x="1271240" y="3830444"/>
            <a:ext cx="248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with some limitations.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0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614278" y="632330"/>
                <a:ext cx="373055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The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two-quark picture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33CC"/>
                    </a:solidFill>
                  </a:rPr>
                  <a:t>) </a:t>
                </a:r>
                <a:r>
                  <a:rPr lang="en-US" altLang="ko-KR" dirty="0"/>
                  <a:t>with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8" y="632330"/>
                <a:ext cx="3730551" cy="369332"/>
              </a:xfrm>
              <a:prstGeom prst="rect">
                <a:avLst/>
              </a:prstGeom>
              <a:blipFill>
                <a:blip r:embed="rId3"/>
                <a:stretch>
                  <a:fillRect l="-1471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614279" y="1172866"/>
                <a:ext cx="69901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can make nonets also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Does this picture explain the two nonets in PDG ?   My answer is `No’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9" y="1172866"/>
                <a:ext cx="6990118" cy="646331"/>
              </a:xfrm>
              <a:prstGeom prst="rect">
                <a:avLst/>
              </a:prstGeom>
              <a:blipFill>
                <a:blip r:embed="rId4"/>
                <a:stretch>
                  <a:fillRect l="-611" t="-4717" r="-698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646552" y="4166621"/>
                <a:ext cx="72698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This picture has only one configuration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, not enough to explain the two nonets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2" y="4166621"/>
                <a:ext cx="7269817" cy="646331"/>
              </a:xfrm>
              <a:prstGeom prst="rect">
                <a:avLst/>
              </a:prstGeom>
              <a:blipFill>
                <a:blip r:embed="rId5"/>
                <a:stretch>
                  <a:fillRect l="-503" t="-5660" r="-1341" b="-13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1074576" y="2086278"/>
                <a:ext cx="37361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=0,1)⨂(ℓ=1)⟹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76" y="2086278"/>
                <a:ext cx="373619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703590"/>
                  </p:ext>
                </p:extLst>
              </p:nvPr>
            </p:nvGraphicFramePr>
            <p:xfrm>
              <a:off x="1117607" y="2510777"/>
              <a:ext cx="4780900" cy="1319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86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61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1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Total</a:t>
                          </a:r>
                          <a:r>
                            <a:rPr lang="en-US" altLang="ko-KR" sz="1600" baseline="0" dirty="0">
                              <a:ln>
                                <a:noFill/>
                              </a:ln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600" b="0" i="1" baseline="0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  Configuration</a:t>
                          </a:r>
                          <a:endParaRPr lang="ko-KR" altLang="en-US" sz="16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# of </a:t>
                          </a:r>
                          <a:r>
                            <a:rPr lang="en-US" altLang="ko-KR" sz="1600" dirty="0" err="1">
                              <a:ln>
                                <a:noFill/>
                              </a:ln>
                            </a:rPr>
                            <a:t>confs</a:t>
                          </a: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.</a:t>
                          </a:r>
                          <a:endParaRPr lang="ko-KR" altLang="en-US" sz="16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216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=1,ℓ=1)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one</a:t>
                          </a:r>
                          <a:endParaRPr lang="ko-KR" altLang="en-US" sz="1600" b="1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i="1" smtClean="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smtClean="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ko-KR" sz="160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ko-KR" sz="1600" smtClean="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sz="1600">
                                        <a:ln>
                                          <a:noFill/>
                                        </a:ln>
                                        <a:latin typeface="Cambria Math" panose="02040503050406030204" pitchFamily="18" charset="0"/>
                                      </a:rPr>
                                      <m:t>,ℓ=1</m:t>
                                    </m:r>
                                  </m:e>
                                </m:d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, (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sz="160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=1,ℓ=1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two</a:t>
                          </a:r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sz="160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=1,ℓ=1</m:t>
                                </m:r>
                                <m:r>
                                  <a:rPr lang="en-US" altLang="ko-KR" sz="1600" smtClean="0">
                                    <a:ln>
                                      <a:noFill/>
                                    </a:ln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one</a:t>
                          </a:r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703590"/>
                  </p:ext>
                </p:extLst>
              </p:nvPr>
            </p:nvGraphicFramePr>
            <p:xfrm>
              <a:off x="1117607" y="2510777"/>
              <a:ext cx="4780900" cy="13197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86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61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91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24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833" t="-7692" r="-555833" b="-340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  Configuration</a:t>
                          </a:r>
                          <a:endParaRPr lang="ko-KR" altLang="en-US" sz="16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# of </a:t>
                          </a:r>
                          <a:r>
                            <a:rPr lang="en-US" altLang="ko-KR" sz="1600" dirty="0" err="1">
                              <a:ln>
                                <a:noFill/>
                              </a:ln>
                            </a:rPr>
                            <a:t>confs</a:t>
                          </a: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.</a:t>
                          </a:r>
                          <a:endParaRPr lang="ko-KR" altLang="en-US" sz="16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833" t="-109804" r="-555833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25800" t="-109804" r="-42217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one</a:t>
                          </a:r>
                          <a:endParaRPr lang="ko-KR" altLang="en-US" sz="1600" b="1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833" t="-184483" r="-555833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25800" t="-184483" r="-4221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two</a:t>
                          </a:r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74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833" t="-289474" r="-555833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25800" t="-289474" r="-42217" b="-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n>
                                <a:noFill/>
                              </a:ln>
                            </a:rPr>
                            <a:t>one</a:t>
                          </a:r>
                          <a:endParaRPr lang="ko-KR" altLang="en-US" sz="1600" dirty="0">
                            <a:ln>
                              <a:noFill/>
                            </a:ln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490770" y="370539"/>
                <a:ext cx="1157753" cy="307777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sz="1400" dirty="0"/>
                  <a:t> (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r>
                  <a:rPr lang="en-US" altLang="ko-KR" sz="1400" dirty="0">
                    <a:solidFill>
                      <a:srgbClr val="0033CC"/>
                    </a:solidFill>
                  </a:rPr>
                  <a:t>) [I]</a:t>
                </a:r>
                <a:endParaRPr lang="ko-KR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70" y="370539"/>
                <a:ext cx="1157753" cy="307777"/>
              </a:xfrm>
              <a:prstGeom prst="rect">
                <a:avLst/>
              </a:prstGeom>
              <a:blipFill>
                <a:blip r:embed="rId8"/>
                <a:stretch>
                  <a:fillRect t="-1887" b="-15094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그룹 19"/>
          <p:cNvGrpSpPr/>
          <p:nvPr/>
        </p:nvGrpSpPr>
        <p:grpSpPr>
          <a:xfrm>
            <a:off x="6860796" y="4625211"/>
            <a:ext cx="1920684" cy="1544787"/>
            <a:chOff x="5313350" y="4897770"/>
            <a:chExt cx="1920684" cy="1544787"/>
          </a:xfrm>
        </p:grpSpPr>
        <p:sp>
          <p:nvSpPr>
            <p:cNvPr id="11" name="타원 10"/>
            <p:cNvSpPr/>
            <p:nvPr/>
          </p:nvSpPr>
          <p:spPr>
            <a:xfrm>
              <a:off x="5313350" y="5449232"/>
              <a:ext cx="672353" cy="6438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/>
                <p:cNvSpPr/>
                <p:nvPr/>
              </p:nvSpPr>
              <p:spPr>
                <a:xfrm>
                  <a:off x="5436658" y="5508785"/>
                  <a:ext cx="42800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직사각형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658" y="5508785"/>
                  <a:ext cx="42800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타원 14"/>
            <p:cNvSpPr/>
            <p:nvPr/>
          </p:nvSpPr>
          <p:spPr>
            <a:xfrm>
              <a:off x="6561681" y="5446165"/>
              <a:ext cx="672353" cy="6205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직사각형 15"/>
                <p:cNvSpPr/>
                <p:nvPr/>
              </p:nvSpPr>
              <p:spPr>
                <a:xfrm>
                  <a:off x="6668945" y="5518096"/>
                  <a:ext cx="42800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ko-K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직사각형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45" y="5518096"/>
                  <a:ext cx="428002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2857" b="-105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아래로 구부러진 화살표 4"/>
            <p:cNvSpPr/>
            <p:nvPr/>
          </p:nvSpPr>
          <p:spPr>
            <a:xfrm>
              <a:off x="5741371" y="4897770"/>
              <a:ext cx="1118577" cy="416437"/>
            </a:xfrm>
            <a:prstGeom prst="curved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ko-KR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아래로 구부러진 화살표 18"/>
            <p:cNvSpPr/>
            <p:nvPr/>
          </p:nvSpPr>
          <p:spPr>
            <a:xfrm rot="10800000">
              <a:off x="5761893" y="6134780"/>
              <a:ext cx="1008184" cy="307777"/>
            </a:xfrm>
            <a:prstGeom prst="curved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ko-KR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5875215" y="5196233"/>
                  <a:ext cx="852926" cy="400110"/>
                </a:xfrm>
                <a:prstGeom prst="rect">
                  <a:avLst/>
                </a:prstGeom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>
                            <a:latin typeface="Cambria Math" panose="02040503050406030204" pitchFamily="18" charset="0"/>
                          </a:rPr>
                          <m:t>ℓ=1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6" name="직사각형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215" y="5196233"/>
                  <a:ext cx="852926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직사각형 3"/>
          <p:cNvSpPr/>
          <p:nvPr/>
        </p:nvSpPr>
        <p:spPr>
          <a:xfrm>
            <a:off x="6792915" y="4541336"/>
            <a:ext cx="2061835" cy="181501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8784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625796" y="1342804"/>
                <a:ext cx="57486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heavy nonet must have the configuration</a:t>
                </a:r>
                <a:br>
                  <a:rPr lang="en-US" altLang="ko-KR" dirty="0"/>
                </a:br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/>
                  <a:t>, 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vector nonet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ko-KR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altLang="ko-KR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(ℓ=1)</m:t>
                    </m:r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ko-K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6" y="1342804"/>
                <a:ext cx="5748628" cy="646331"/>
              </a:xfrm>
              <a:prstGeom prst="rect">
                <a:avLst/>
              </a:prstGeom>
              <a:blipFill>
                <a:blip r:embed="rId3"/>
                <a:stretch>
                  <a:fillRect l="-742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72" y="3161519"/>
            <a:ext cx="2424332" cy="18705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06" y="3313966"/>
            <a:ext cx="2085990" cy="171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3995831" y="3774351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31" y="3774351"/>
                <a:ext cx="5774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오른쪽 대괄호 18"/>
          <p:cNvSpPr/>
          <p:nvPr/>
        </p:nvSpPr>
        <p:spPr>
          <a:xfrm>
            <a:off x="2986881" y="3471346"/>
            <a:ext cx="66101" cy="358048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3078807" y="3530038"/>
                <a:ext cx="8643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</a:rPr>
                  <a:t>116 MeV</a:t>
                </a:r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07" y="3530038"/>
                <a:ext cx="864339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오른쪽 대괄호 22"/>
          <p:cNvSpPr/>
          <p:nvPr/>
        </p:nvSpPr>
        <p:spPr>
          <a:xfrm>
            <a:off x="7404705" y="3421735"/>
            <a:ext cx="66101" cy="358048"/>
          </a:xfrm>
          <a:prstGeom prst="righ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7496631" y="3471462"/>
                <a:ext cx="9568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</a:rPr>
                  <a:t> MeV</a:t>
                </a:r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31" y="3471462"/>
                <a:ext cx="956800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829186" y="5312397"/>
                <a:ext cx="77365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To reproduce the reversed gap (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 MeV</a:t>
                </a:r>
                <a:r>
                  <a:rPr lang="en-US" altLang="ko-KR" dirty="0"/>
                  <a:t>), SO must have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strong isospin dependence</a:t>
                </a:r>
                <a:r>
                  <a:rPr lang="en-US" altLang="ko-KR" dirty="0"/>
                  <a:t>, strong enough to flip the mass ordering established by the quark masses.  </a:t>
                </a:r>
                <a:r>
                  <a:rPr lang="en-US" altLang="ko-KR" dirty="0">
                    <a:latin typeface="바탕" panose="02030600000101010101" pitchFamily="18" charset="-127"/>
                    <a:ea typeface="바탕" panose="02030600000101010101" pitchFamily="18" charset="-127"/>
                  </a:rPr>
                  <a:t>☞</a:t>
                </a:r>
                <a:r>
                  <a:rPr lang="en-US" altLang="ko-KR" dirty="0"/>
                  <a:t>  not realistic !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86" y="5312397"/>
                <a:ext cx="7736590" cy="923330"/>
              </a:xfrm>
              <a:prstGeom prst="rect">
                <a:avLst/>
              </a:prstGeom>
              <a:blipFill>
                <a:blip r:embed="rId9"/>
                <a:stretch>
                  <a:fillRect l="-473" t="-3289" r="-1340" b="-98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597979" y="638379"/>
                <a:ext cx="8059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heavy nonet</a:t>
                </a:r>
                <a:r>
                  <a:rPr lang="en-US" altLang="ko-KR" dirty="0"/>
                  <a:t> can be represented by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r>
                  <a:rPr lang="en-US" altLang="ko-KR" dirty="0"/>
                  <a:t>) and  the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light nonet  </a:t>
                </a:r>
                <a:r>
                  <a:rPr lang="en-US" altLang="ko-KR" dirty="0"/>
                  <a:t>by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9" y="638379"/>
                <a:ext cx="8059637" cy="369332"/>
              </a:xfrm>
              <a:prstGeom prst="rect">
                <a:avLst/>
              </a:prstGeom>
              <a:blipFill>
                <a:blip r:embed="rId10"/>
                <a:stretch>
                  <a:fillRect l="-454" t="-10000" r="-151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3813842" y="4085912"/>
                <a:ext cx="8885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(ℓ=1)</m:t>
                    </m:r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42" y="4085912"/>
                <a:ext cx="888577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>
          <a:xfrm>
            <a:off x="7186426" y="4015333"/>
            <a:ext cx="146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The mass ordering is reversed.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7562338" y="93897"/>
                <a:ext cx="1202637" cy="307777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sz="1400" dirty="0"/>
                  <a:t> (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</m:oMath>
                </a14:m>
                <a:r>
                  <a:rPr lang="en-US" altLang="ko-KR" sz="1400" dirty="0">
                    <a:solidFill>
                      <a:srgbClr val="0033CC"/>
                    </a:solidFill>
                  </a:rPr>
                  <a:t>) [II]</a:t>
                </a:r>
                <a:endParaRPr lang="ko-KR" alt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38" y="93897"/>
                <a:ext cx="1202637" cy="307777"/>
              </a:xfrm>
              <a:prstGeom prst="rect">
                <a:avLst/>
              </a:prstGeom>
              <a:blipFill>
                <a:blip r:embed="rId12"/>
                <a:stretch>
                  <a:fillRect b="-14815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633724" y="237571"/>
            <a:ext cx="32647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Alternatively, one may claim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909022" y="1922707"/>
                <a:ext cx="5669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⇒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orbital excitations</a:t>
                </a:r>
                <a:r>
                  <a:rPr lang="en-US" altLang="ko-KR" dirty="0"/>
                  <a:t> of the vector mesons,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22" y="1922707"/>
                <a:ext cx="5669280" cy="369332"/>
              </a:xfrm>
              <a:prstGeom prst="rect">
                <a:avLst/>
              </a:prstGeom>
              <a:blipFill>
                <a:blip r:embed="rId13"/>
                <a:stretch>
                  <a:fillRect l="-860" t="-1147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658368" y="2392603"/>
            <a:ext cx="740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In this picture, the spin-orbit (SO) coupling can make the heavy nonet ‘heavier’ than the vector nonet.</a:t>
            </a:r>
          </a:p>
        </p:txBody>
      </p:sp>
    </p:spTree>
    <p:extLst>
      <p:ext uri="{BB962C8B-B14F-4D97-AF65-F5344CB8AC3E}">
        <p14:creationId xmlns:p14="http://schemas.microsoft.com/office/powerpoint/2010/main" val="23246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9" grpId="0" animBg="1"/>
      <p:bldP spid="20" grpId="0"/>
      <p:bldP spid="23" grpId="0" animBg="1"/>
      <p:bldP spid="24" grpId="0"/>
      <p:bldP spid="14" grpId="0"/>
      <p:bldP spid="3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905495" y="912860"/>
                <a:ext cx="7609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One may view the two nonets as a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mixture</a:t>
                </a:r>
                <a:r>
                  <a:rPr lang="en-US" altLang="ko-KR" dirty="0"/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?     </a:t>
                </a:r>
                <a:br>
                  <a:rPr lang="en-US" altLang="ko-KR" dirty="0"/>
                </a:br>
                <a:r>
                  <a:rPr lang="en-US" altLang="ko-KR" dirty="0"/>
                  <a:t>Black et.al, PRD 59(1999)</a:t>
                </a: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5" y="912860"/>
                <a:ext cx="7609184" cy="646331"/>
              </a:xfrm>
              <a:prstGeom prst="rect">
                <a:avLst/>
              </a:prstGeom>
              <a:blipFill>
                <a:blip r:embed="rId2"/>
                <a:stretch>
                  <a:fillRect l="-721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917577" y="3265709"/>
                <a:ext cx="78176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ℓ=1)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do not mix</a:t>
                </a:r>
                <a:r>
                  <a:rPr lang="en-US" altLang="ko-KR" dirty="0"/>
                  <a:t> under the color-spin interaction !</a:t>
                </a:r>
                <a:br>
                  <a:rPr lang="en-US" altLang="ko-KR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𝑞𝑞</m:t>
                        </m:r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𝑞𝑞</m:t>
                        </m:r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a typeface="바탕" panose="02030600000101010101" pitchFamily="18" charset="-127"/>
                  </a:rPr>
                  <a:t>It is hard to establish such a mixing from well-known quark-quark interactions.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77" y="3265709"/>
                <a:ext cx="7817632" cy="923330"/>
              </a:xfrm>
              <a:prstGeom prst="rect">
                <a:avLst/>
              </a:prstGeom>
              <a:blipFill>
                <a:blip r:embed="rId3"/>
                <a:stretch>
                  <a:fillRect l="-546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905495" y="1831591"/>
                <a:ext cx="79896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Black et.al introduce the effective fields corresponding to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 nonets and make SU(3) invariant </a:t>
                </a:r>
                <a:r>
                  <a:rPr lang="en-US" altLang="ko-KR" dirty="0" err="1"/>
                  <a:t>Lagrangian</a:t>
                </a:r>
                <a:r>
                  <a:rPr lang="en-US" altLang="ko-KR" dirty="0"/>
                  <a:t> among them.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As pointed by </a:t>
                </a:r>
                <a:r>
                  <a:rPr lang="en-US" altLang="ko-KR" dirty="0" err="1"/>
                  <a:t>Maiani</a:t>
                </a:r>
                <a:r>
                  <a:rPr lang="en-US" altLang="ko-KR" dirty="0"/>
                  <a:t> et.al. EPJC50(2007),  the required mixing seems too large given the fact that very different configurations are involved.</a:t>
                </a: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5" y="1831591"/>
                <a:ext cx="7989675" cy="1200329"/>
              </a:xfrm>
              <a:prstGeom prst="rect">
                <a:avLst/>
              </a:prstGeom>
              <a:blipFill>
                <a:blip r:embed="rId4"/>
                <a:stretch>
                  <a:fillRect l="-534" t="-2538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800468" y="372041"/>
                <a:ext cx="212006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ko-KR" dirty="0"/>
                  <a:t>Mixture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8" y="372041"/>
                <a:ext cx="21200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99" t="-8197" r="-10632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7813332" y="218152"/>
            <a:ext cx="1183337" cy="30777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33CC"/>
                </a:solidFill>
              </a:rPr>
              <a:t>Mixing model</a:t>
            </a:r>
            <a:endParaRPr lang="ko-KR" altLang="en-US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79101" y="552563"/>
            <a:ext cx="609185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/>
              <a:t>One may view the two nonets as </a:t>
            </a:r>
            <a:r>
              <a:rPr lang="en-US" altLang="ko-KR" dirty="0">
                <a:solidFill>
                  <a:srgbClr val="FF0000"/>
                </a:solidFill>
              </a:rPr>
              <a:t>meson-meson bound states</a:t>
            </a:r>
            <a:r>
              <a:rPr lang="en-US" altLang="ko-KR" dirty="0"/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859748" y="1098251"/>
                <a:ext cx="7466671" cy="2585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Since mesons are colorless, this model suggests </a:t>
                </a:r>
                <a:r>
                  <a:rPr lang="en-US" altLang="ko-KR" dirty="0">
                    <a:solidFill>
                      <a:srgbClr val="0033CC"/>
                    </a:solidFill>
                  </a:rPr>
                  <a:t>shallow</a:t>
                </a:r>
                <a:r>
                  <a:rPr lang="en-US" altLang="ko-KR" dirty="0"/>
                  <a:t> bound states.</a:t>
                </a:r>
                <a:br>
                  <a:rPr lang="en-US" altLang="ko-KR" dirty="0"/>
                </a:br>
                <a:r>
                  <a:rPr lang="en-US" altLang="ko-KR" dirty="0">
                    <a:ea typeface="바탕" panose="02030600000101010101" pitchFamily="18" charset="-127"/>
                  </a:rPr>
                  <a:t>ex)</a:t>
                </a:r>
                <a:r>
                  <a:rPr lang="en-US" altLang="ko-KR" sz="1600" dirty="0">
                    <a:ea typeface="바탕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980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ko-KR" sz="1600" dirty="0">
                    <a:ea typeface="바탕" panose="02030600000101010101" pitchFamily="18" charset="-127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𝑀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[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(980)]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ko-KR" dirty="0">
                    <a:ea typeface="바탕" panose="02030600000101010101" pitchFamily="18" charset="-127"/>
                  </a:rPr>
                  <a:t>.</a:t>
                </a:r>
                <a:br>
                  <a:rPr lang="en-US" altLang="ko-KR" dirty="0">
                    <a:ea typeface="바탕" panose="02030600000101010101" pitchFamily="18" charset="-127"/>
                  </a:rPr>
                </a:br>
                <a:r>
                  <a:rPr lang="en-US" altLang="ko-KR" dirty="0">
                    <a:ea typeface="바탕" panose="02030600000101010101" pitchFamily="18" charset="-127"/>
                  </a:rPr>
                  <a:t>   But it is hard to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ko-KR" dirty="0">
                    <a:ea typeface="바탕" panose="02030600000101010101" pitchFamily="18" charset="-127"/>
                  </a:rPr>
                  <a:t> as a shallow bound state of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𝜋𝜋</m:t>
                    </m:r>
                  </m:oMath>
                </a14:m>
                <a:r>
                  <a:rPr lang="en-US" altLang="ko-KR" dirty="0">
                    <a:ea typeface="바탕" panose="02030600000101010101" pitchFamily="18" charset="-127"/>
                  </a:rPr>
                  <a:t>.</a:t>
                </a:r>
                <a:br>
                  <a:rPr lang="en-US" altLang="ko-KR" dirty="0">
                    <a:ea typeface="바탕" panose="02030600000101010101" pitchFamily="18" charset="-127"/>
                  </a:rPr>
                </a:br>
                <a:endParaRPr lang="en-US" altLang="ko-KR" dirty="0">
                  <a:ea typeface="바탕" panose="02030600000101010101" pitchFamily="18" charset="-127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a typeface="바탕" panose="02030600000101010101" pitchFamily="18" charset="-127"/>
                  </a:rPr>
                  <a:t>Why meson-meson states form nonet only (?)</a:t>
                </a:r>
                <a:br>
                  <a:rPr lang="en-US" altLang="ko-KR" dirty="0">
                    <a:ea typeface="바탕" panose="02030600000101010101" pitchFamily="18" charset="-127"/>
                  </a:rPr>
                </a:br>
                <a:r>
                  <a:rPr lang="en-US" altLang="ko-KR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</a:t>
                </a:r>
                <a:r>
                  <a:rPr lang="en-US" altLang="ko-KR" dirty="0">
                    <a:ea typeface="바탕" panose="02030600000101010101" pitchFamily="18" charset="-127"/>
                  </a:rPr>
                  <a:t>Since the lowest-lying mesons form a nonet in flavor, the meson-meson states can form various </a:t>
                </a:r>
                <a:r>
                  <a:rPr lang="en-US" altLang="ko-KR" dirty="0" err="1">
                    <a:ea typeface="바탕" panose="02030600000101010101" pitchFamily="18" charset="-127"/>
                  </a:rPr>
                  <a:t>multiplets</a:t>
                </a:r>
                <a:r>
                  <a:rPr lang="en-US" altLang="ko-KR" dirty="0">
                    <a:ea typeface="바탕" panose="02030600000101010101" pitchFamily="18" charset="-127"/>
                  </a:rPr>
                  <a:t> including the 27-plet</a:t>
                </a:r>
                <a:br>
                  <a:rPr lang="en-US" altLang="ko-KR" dirty="0">
                    <a:ea typeface="바탕" panose="02030600000101010101" pitchFamily="18" charset="-127"/>
                  </a:rPr>
                </a:b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⊗8=27⊕10⨁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⊕8⊕8⊕1</m:t>
                    </m:r>
                  </m:oMath>
                </a14:m>
                <a:br>
                  <a:rPr lang="en-US" altLang="ko-KR" dirty="0">
                    <a:ea typeface="바탕" panose="02030600000101010101" pitchFamily="18" charset="-127"/>
                  </a:rPr>
                </a:br>
                <a:r>
                  <a:rPr lang="en-US" altLang="ko-KR" dirty="0">
                    <a:latin typeface="바탕" panose="02030600000101010101" pitchFamily="18" charset="-127"/>
                    <a:ea typeface="바탕" panose="02030600000101010101" pitchFamily="18" charset="-127"/>
                  </a:rPr>
                  <a:t>⇒</a:t>
                </a:r>
                <a:r>
                  <a:rPr lang="en-US" altLang="ko-KR" dirty="0">
                    <a:ea typeface="바탕" panose="02030600000101010101" pitchFamily="18" charset="-127"/>
                  </a:rPr>
                  <a:t> PDG does not support this picture. (ex.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>
                    <a:ea typeface="바탕" panose="02030600000101010101" pitchFamily="18" charset="-127"/>
                  </a:rPr>
                  <a:t> resonances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=2</m:t>
                    </m:r>
                  </m:oMath>
                </a14:m>
                <a:r>
                  <a:rPr lang="en-US" altLang="ko-KR" dirty="0">
                    <a:ea typeface="바탕" panose="02030600000101010101" pitchFamily="18" charset="-127"/>
                  </a:rPr>
                  <a:t>.)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48" y="1098251"/>
                <a:ext cx="7466671" cy="2585901"/>
              </a:xfrm>
              <a:prstGeom prst="rect">
                <a:avLst/>
              </a:prstGeom>
              <a:blipFill>
                <a:blip r:embed="rId2"/>
                <a:stretch>
                  <a:fillRect l="-490" t="-1179" b="-30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7556575" y="80998"/>
            <a:ext cx="1386918" cy="30777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33CC"/>
                </a:solidFill>
              </a:rPr>
              <a:t>meson molecule</a:t>
            </a:r>
            <a:endParaRPr lang="ko-KR" altLang="en-US" sz="1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1643" y="6039661"/>
                <a:ext cx="500231" cy="316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350" b="1" i="1"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  <m:sub>
                          <m:r>
                            <a:rPr lang="en-US" altLang="ko-KR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ko-KR" alt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643" y="6039661"/>
                <a:ext cx="500231" cy="316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4586512" y="4181438"/>
          <a:ext cx="377246" cy="19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5" imgW="317160" imgH="164880" progId="Equation.3">
                  <p:embed/>
                </p:oleObj>
              </mc:Choice>
              <mc:Fallback>
                <p:oleObj name="수식" r:id="rId5" imgW="317160" imgH="164880" progId="Equation.3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6512" y="4181438"/>
                        <a:ext cx="377246" cy="19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4584763" y="4455489"/>
          <a:ext cx="604906" cy="43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7" imgW="545760" imgH="393480" progId="Equation.3">
                  <p:embed/>
                </p:oleObj>
              </mc:Choice>
              <mc:Fallback>
                <p:oleObj name="수식" r:id="rId7" imgW="545760" imgH="393480" progId="Equation.3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4763" y="4455489"/>
                        <a:ext cx="604906" cy="43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4582608" y="4978691"/>
          <a:ext cx="630725" cy="23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9" imgW="545760" imgH="203040" progId="Equation.3">
                  <p:embed/>
                </p:oleObj>
              </mc:Choice>
              <mc:Fallback>
                <p:oleObj name="수식" r:id="rId9" imgW="545760" imgH="203040" progId="Equation.3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2608" y="4978691"/>
                        <a:ext cx="630725" cy="233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71"/>
          <p:cNvGrpSpPr>
            <a:grpSpLocks noChangeAspect="1"/>
          </p:cNvGrpSpPr>
          <p:nvPr/>
        </p:nvGrpSpPr>
        <p:grpSpPr bwMode="auto">
          <a:xfrm>
            <a:off x="1817594" y="4235908"/>
            <a:ext cx="2439988" cy="1698625"/>
            <a:chOff x="1032" y="2565"/>
            <a:chExt cx="1537" cy="1070"/>
          </a:xfrm>
        </p:grpSpPr>
        <p:sp>
          <p:nvSpPr>
            <p:cNvPr id="11" name="AutoShape 570"/>
            <p:cNvSpPr>
              <a:spLocks noChangeAspect="1" noChangeArrowheads="1" noTextEdit="1"/>
            </p:cNvSpPr>
            <p:nvPr/>
          </p:nvSpPr>
          <p:spPr bwMode="auto">
            <a:xfrm>
              <a:off x="1032" y="2565"/>
              <a:ext cx="153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2" name="Picture 57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" y="2565"/>
              <a:ext cx="1541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직사각형 12"/>
          <p:cNvSpPr/>
          <p:nvPr/>
        </p:nvSpPr>
        <p:spPr>
          <a:xfrm>
            <a:off x="5913222" y="6025186"/>
            <a:ext cx="283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바탕" panose="02030600000101010101" pitchFamily="18" charset="-127"/>
              </a:rPr>
              <a:t>But note </a:t>
            </a:r>
            <a:r>
              <a:rPr lang="en-US" altLang="ko-KR" dirty="0" err="1">
                <a:ea typeface="바탕" panose="02030600000101010101" pitchFamily="18" charset="-127"/>
              </a:rPr>
              <a:t>Jido</a:t>
            </a:r>
            <a:r>
              <a:rPr lang="en-US" altLang="ko-KR" dirty="0">
                <a:ea typeface="바탕" panose="02030600000101010101" pitchFamily="18" charset="-127"/>
              </a:rPr>
              <a:t> et.al(PRL2006)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32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1072173" y="2016113"/>
                <a:ext cx="2914759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u="sng" dirty="0"/>
                  <a:t>Light nonet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980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800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</m:d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980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73" y="2016113"/>
                <a:ext cx="2914759" cy="523220"/>
              </a:xfrm>
              <a:prstGeom prst="rect">
                <a:avLst/>
              </a:prstGeom>
              <a:blipFill>
                <a:blip r:embed="rId3"/>
                <a:stretch>
                  <a:fillRect t="-2326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4486067" y="2016113"/>
                <a:ext cx="3255538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u="sng" dirty="0"/>
                  <a:t>Heavy nonet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1450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1430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1370</m:t>
                          </m:r>
                        </m:e>
                      </m:d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67" y="2016113"/>
                <a:ext cx="3255538" cy="523220"/>
              </a:xfrm>
              <a:prstGeom prst="rect">
                <a:avLst/>
              </a:prstGeom>
              <a:blipFill>
                <a:blip r:embed="rId4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직사각형 31"/>
          <p:cNvSpPr/>
          <p:nvPr/>
        </p:nvSpPr>
        <p:spPr>
          <a:xfrm>
            <a:off x="880644" y="1986165"/>
            <a:ext cx="3241147" cy="26942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33" name="직사각형 32"/>
          <p:cNvSpPr/>
          <p:nvPr/>
        </p:nvSpPr>
        <p:spPr>
          <a:xfrm>
            <a:off x="4456411" y="1986165"/>
            <a:ext cx="3364151" cy="26942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1046898" y="2720301"/>
            <a:ext cx="2845023" cy="1815760"/>
            <a:chOff x="5201112" y="4162965"/>
            <a:chExt cx="3465676" cy="2169976"/>
          </a:xfrm>
        </p:grpSpPr>
        <p:cxnSp>
          <p:nvCxnSpPr>
            <p:cNvPr id="28" name="직선 연결선 27"/>
            <p:cNvCxnSpPr/>
            <p:nvPr/>
          </p:nvCxnSpPr>
          <p:spPr>
            <a:xfrm flipV="1">
              <a:off x="6186411" y="4426286"/>
              <a:ext cx="843039" cy="15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/>
            <p:cNvSpPr/>
            <p:nvPr/>
          </p:nvSpPr>
          <p:spPr>
            <a:xfrm>
              <a:off x="8343900" y="519112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 flipV="1">
              <a:off x="6205461" y="6057900"/>
              <a:ext cx="890664" cy="13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V="1">
              <a:off x="5719686" y="5265738"/>
              <a:ext cx="1805064" cy="35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6175375" y="4362451"/>
              <a:ext cx="928688" cy="16573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6108701" y="4424531"/>
              <a:ext cx="995362" cy="16824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5667375" y="4472326"/>
              <a:ext cx="395288" cy="793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7104063" y="4440575"/>
              <a:ext cx="471564" cy="825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7104063" y="5265738"/>
              <a:ext cx="452362" cy="848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 flipV="1">
              <a:off x="5678634" y="5265738"/>
              <a:ext cx="431654" cy="7964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6019800" y="435292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직사각형 42"/>
                <p:cNvSpPr/>
                <p:nvPr/>
              </p:nvSpPr>
              <p:spPr>
                <a:xfrm>
                  <a:off x="6763212" y="5363115"/>
                  <a:ext cx="522451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55" name="직사각형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212" y="5363115"/>
                  <a:ext cx="522451" cy="1692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140" b="-3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타원 43"/>
            <p:cNvSpPr/>
            <p:nvPr/>
          </p:nvSpPr>
          <p:spPr>
            <a:xfrm>
              <a:off x="7010400" y="433387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7486650" y="5180012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6515100" y="516254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6457950" y="5114925"/>
              <a:ext cx="276225" cy="2762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5572125" y="5180012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7023100" y="597217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6038850" y="598169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직사각형 50"/>
                <p:cNvSpPr/>
                <p:nvPr/>
              </p:nvSpPr>
              <p:spPr>
                <a:xfrm>
                  <a:off x="8144337" y="5360988"/>
                  <a:ext cx="522451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0" name="직사각형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4337" y="5360988"/>
                  <a:ext cx="522451" cy="1692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235" b="-407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직사각형 51"/>
                <p:cNvSpPr/>
                <p:nvPr/>
              </p:nvSpPr>
              <p:spPr>
                <a:xfrm>
                  <a:off x="6734637" y="5001165"/>
                  <a:ext cx="549574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1" name="직사각형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637" y="5001165"/>
                  <a:ext cx="549574" cy="1736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" t="-3571" b="-2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직사각형 52"/>
                <p:cNvSpPr/>
                <p:nvPr/>
              </p:nvSpPr>
              <p:spPr>
                <a:xfrm>
                  <a:off x="7506162" y="4963065"/>
                  <a:ext cx="565603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2" name="직사각형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162" y="4963065"/>
                  <a:ext cx="565603" cy="1692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151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직사각형 53"/>
                <p:cNvSpPr/>
                <p:nvPr/>
              </p:nvSpPr>
              <p:spPr>
                <a:xfrm>
                  <a:off x="5201112" y="4991640"/>
                  <a:ext cx="565603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3" name="직사각형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112" y="4991640"/>
                  <a:ext cx="565603" cy="1692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51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/>
                <p:cNvSpPr/>
                <p:nvPr/>
              </p:nvSpPr>
              <p:spPr>
                <a:xfrm>
                  <a:off x="6906087" y="4162965"/>
                  <a:ext cx="638445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70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55" name="직사각형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087" y="4162965"/>
                  <a:ext cx="638445" cy="169277"/>
                </a:xfrm>
                <a:prstGeom prst="rect">
                  <a:avLst/>
                </a:prstGeom>
                <a:blipFill>
                  <a:blip r:embed="rId11"/>
                  <a:stretch>
                    <a:fillRect l="-8602" r="-2151" b="-4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직사각형 55"/>
                <p:cNvSpPr/>
                <p:nvPr/>
              </p:nvSpPr>
              <p:spPr>
                <a:xfrm>
                  <a:off x="5724987" y="4162965"/>
                  <a:ext cx="622414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5" name="직사각형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987" y="4162965"/>
                  <a:ext cx="622414" cy="1736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941" b="-206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/>
                <p:cNvSpPr/>
                <p:nvPr/>
              </p:nvSpPr>
              <p:spPr>
                <a:xfrm>
                  <a:off x="7153737" y="6087015"/>
                  <a:ext cx="622414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6" name="직사각형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737" y="6087015"/>
                  <a:ext cx="622414" cy="17363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941" t="-3571" b="-2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/>
                <p:cNvSpPr/>
                <p:nvPr/>
              </p:nvSpPr>
              <p:spPr>
                <a:xfrm>
                  <a:off x="5610687" y="6163215"/>
                  <a:ext cx="638445" cy="169726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∗−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77" name="직사각형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687" y="6163215"/>
                  <a:ext cx="638445" cy="16972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857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그룹 58"/>
          <p:cNvGrpSpPr/>
          <p:nvPr/>
        </p:nvGrpSpPr>
        <p:grpSpPr>
          <a:xfrm>
            <a:off x="4687085" y="2720301"/>
            <a:ext cx="2869407" cy="1792156"/>
            <a:chOff x="7268037" y="1334040"/>
            <a:chExt cx="3544223" cy="2169976"/>
          </a:xfrm>
        </p:grpSpPr>
        <p:cxnSp>
          <p:nvCxnSpPr>
            <p:cNvPr id="60" name="직선 연결선 59"/>
            <p:cNvCxnSpPr/>
            <p:nvPr/>
          </p:nvCxnSpPr>
          <p:spPr>
            <a:xfrm flipV="1">
              <a:off x="8253336" y="1597361"/>
              <a:ext cx="843039" cy="15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타원 60"/>
            <p:cNvSpPr/>
            <p:nvPr/>
          </p:nvSpPr>
          <p:spPr>
            <a:xfrm>
              <a:off x="10410825" y="236219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" name="직선 연결선 61"/>
            <p:cNvCxnSpPr/>
            <p:nvPr/>
          </p:nvCxnSpPr>
          <p:spPr>
            <a:xfrm flipV="1">
              <a:off x="8272386" y="3228975"/>
              <a:ext cx="890664" cy="13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7786611" y="2436813"/>
              <a:ext cx="1805064" cy="35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V="1">
              <a:off x="8242300" y="1533526"/>
              <a:ext cx="928688" cy="16573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8175626" y="1595606"/>
              <a:ext cx="995362" cy="16824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7734300" y="1643401"/>
              <a:ext cx="395288" cy="793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9170988" y="1611650"/>
              <a:ext cx="471564" cy="825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9170988" y="2436813"/>
              <a:ext cx="452362" cy="848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7745559" y="2436813"/>
              <a:ext cx="431654" cy="7964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타원 69"/>
            <p:cNvSpPr/>
            <p:nvPr/>
          </p:nvSpPr>
          <p:spPr>
            <a:xfrm>
              <a:off x="8086725" y="152399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직사각형 70"/>
                <p:cNvSpPr/>
                <p:nvPr/>
              </p:nvSpPr>
              <p:spPr>
                <a:xfrm>
                  <a:off x="8830137" y="2534190"/>
                  <a:ext cx="600998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137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91" name="직사각형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137" y="2534190"/>
                  <a:ext cx="600998" cy="1692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143" b="-407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타원 71"/>
            <p:cNvSpPr/>
            <p:nvPr/>
          </p:nvSpPr>
          <p:spPr>
            <a:xfrm>
              <a:off x="9077325" y="150494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9553575" y="2351087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8582025" y="233362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8524875" y="2286000"/>
              <a:ext cx="276225" cy="2762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>
              <a:off x="7639050" y="2351087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9090025" y="3143249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>
              <a:off x="8105775" y="3152774"/>
              <a:ext cx="161925" cy="1714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직사각형 78"/>
                <p:cNvSpPr/>
                <p:nvPr/>
              </p:nvSpPr>
              <p:spPr>
                <a:xfrm>
                  <a:off x="10211262" y="2532063"/>
                  <a:ext cx="600998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150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99" name="직사각형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1262" y="2532063"/>
                  <a:ext cx="600998" cy="1692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7071" b="-3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직사각형 79"/>
                <p:cNvSpPr/>
                <p:nvPr/>
              </p:nvSpPr>
              <p:spPr>
                <a:xfrm>
                  <a:off x="8801562" y="2172240"/>
                  <a:ext cx="628121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145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0" name="직사각형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1562" y="2172240"/>
                  <a:ext cx="628121" cy="1736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942" b="-206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직사각형 80"/>
                <p:cNvSpPr/>
                <p:nvPr/>
              </p:nvSpPr>
              <p:spPr>
                <a:xfrm>
                  <a:off x="9573087" y="2134140"/>
                  <a:ext cx="644151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145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1" name="직사각형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3087" y="2134140"/>
                  <a:ext cx="644151" cy="1692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887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직사각형 81"/>
                <p:cNvSpPr/>
                <p:nvPr/>
              </p:nvSpPr>
              <p:spPr>
                <a:xfrm>
                  <a:off x="7268037" y="2162715"/>
                  <a:ext cx="644151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145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2" name="직사각형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7" y="2162715"/>
                  <a:ext cx="644151" cy="1692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887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직사각형 82"/>
                <p:cNvSpPr/>
                <p:nvPr/>
              </p:nvSpPr>
              <p:spPr>
                <a:xfrm>
                  <a:off x="8973012" y="1334040"/>
                  <a:ext cx="716991" cy="1692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143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3" name="직사각형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012" y="1334040"/>
                  <a:ext cx="716991" cy="1692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542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직사각형 83"/>
                <p:cNvSpPr/>
                <p:nvPr/>
              </p:nvSpPr>
              <p:spPr>
                <a:xfrm>
                  <a:off x="7791912" y="1334040"/>
                  <a:ext cx="700961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143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4" name="직사각형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912" y="1334040"/>
                  <a:ext cx="700961" cy="17363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609" b="-25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직사각형 84"/>
                <p:cNvSpPr/>
                <p:nvPr/>
              </p:nvSpPr>
              <p:spPr>
                <a:xfrm>
                  <a:off x="9220662" y="3258090"/>
                  <a:ext cx="700961" cy="17363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143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5" name="직사각형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0662" y="3258090"/>
                  <a:ext cx="700961" cy="17363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609" b="-206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직사각형 85"/>
                <p:cNvSpPr/>
                <p:nvPr/>
              </p:nvSpPr>
              <p:spPr>
                <a:xfrm>
                  <a:off x="7677612" y="3334290"/>
                  <a:ext cx="716991" cy="169726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∗−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143</m:t>
                            </m:r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6" name="직사각형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612" y="3334290"/>
                  <a:ext cx="716991" cy="16972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542" b="-2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/>
              <p:cNvSpPr/>
              <p:nvPr/>
            </p:nvSpPr>
            <p:spPr>
              <a:xfrm>
                <a:off x="617905" y="1213223"/>
                <a:ext cx="7650606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solidFill>
                      <a:prstClr val="black"/>
                    </a:solidFill>
                  </a:rPr>
                  <a:t>We want to construct a tetraquark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prstClr val="black"/>
                    </a:solidFill>
                  </a:rPr>
                  <a:t>) for the two nonets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sz="2000" dirty="0"/>
                  <a:t>.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5" y="1213223"/>
                <a:ext cx="7650606" cy="732508"/>
              </a:xfrm>
              <a:prstGeom prst="rect">
                <a:avLst/>
              </a:prstGeom>
              <a:blipFill>
                <a:blip r:embed="rId24"/>
                <a:stretch>
                  <a:fillRect l="-717" t="-3333" b="-1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직사각형 86"/>
          <p:cNvSpPr/>
          <p:nvPr/>
        </p:nvSpPr>
        <p:spPr>
          <a:xfrm>
            <a:off x="636379" y="5239514"/>
            <a:ext cx="5725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prstClr val="black"/>
                </a:solidFill>
              </a:rPr>
              <a:t>To do this, </a:t>
            </a:r>
            <a:r>
              <a:rPr lang="en-US" altLang="ko-KR" sz="2000" dirty="0">
                <a:solidFill>
                  <a:srgbClr val="0033CC"/>
                </a:solidFill>
              </a:rPr>
              <a:t>two types of tetraquarks</a:t>
            </a:r>
            <a:r>
              <a:rPr lang="en-US" altLang="ko-KR" sz="2000" dirty="0"/>
              <a:t> are required.</a:t>
            </a:r>
            <a:r>
              <a:rPr lang="en-US" altLang="ko-KR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94034E3-6E63-EB00-DFD7-B4D4475A5677}"/>
              </a:ext>
            </a:extLst>
          </p:cNvPr>
          <p:cNvSpPr/>
          <p:nvPr/>
        </p:nvSpPr>
        <p:spPr>
          <a:xfrm>
            <a:off x="678680" y="588328"/>
            <a:ext cx="277460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dirty="0"/>
              <a:t>Tetraquark mixing model</a:t>
            </a:r>
          </a:p>
        </p:txBody>
      </p:sp>
    </p:spTree>
    <p:extLst>
      <p:ext uri="{BB962C8B-B14F-4D97-AF65-F5344CB8AC3E}">
        <p14:creationId xmlns:p14="http://schemas.microsoft.com/office/powerpoint/2010/main" val="28092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3293054" y="1535601"/>
                <a:ext cx="13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54" y="1535601"/>
                <a:ext cx="1349280" cy="369332"/>
              </a:xfrm>
              <a:prstGeom prst="rect">
                <a:avLst/>
              </a:prstGeom>
              <a:blipFill>
                <a:blip r:embed="rId3"/>
                <a:stretch>
                  <a:fillRect l="-3604" t="-10000" r="-901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타원 6"/>
          <p:cNvSpPr/>
          <p:nvPr/>
        </p:nvSpPr>
        <p:spPr>
          <a:xfrm>
            <a:off x="1850953" y="1503691"/>
            <a:ext cx="535278" cy="4270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1927193" y="1532960"/>
                <a:ext cx="3937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𝑞𝑞</m:t>
                      </m:r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93" y="1532960"/>
                <a:ext cx="393782" cy="369332"/>
              </a:xfrm>
              <a:prstGeom prst="rect">
                <a:avLst/>
              </a:prstGeom>
              <a:blipFill>
                <a:blip r:embed="rId4"/>
                <a:stretch>
                  <a:fillRect r="-6154"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타원 8"/>
          <p:cNvSpPr/>
          <p:nvPr/>
        </p:nvSpPr>
        <p:spPr>
          <a:xfrm>
            <a:off x="2508245" y="1505966"/>
            <a:ext cx="535278" cy="4270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2571867" y="1529255"/>
                <a:ext cx="3993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67" y="1529255"/>
                <a:ext cx="399346" cy="369332"/>
              </a:xfrm>
              <a:prstGeom prst="rect">
                <a:avLst/>
              </a:prstGeom>
              <a:blipFill>
                <a:blip r:embed="rId5"/>
                <a:stretch>
                  <a:fillRect r="-21538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/>
          <p:cNvSpPr/>
          <p:nvPr/>
        </p:nvSpPr>
        <p:spPr>
          <a:xfrm>
            <a:off x="1762918" y="1382669"/>
            <a:ext cx="1417320" cy="676634"/>
          </a:xfrm>
          <a:prstGeom prst="round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1534368" y="2747656"/>
                <a:ext cx="4996389" cy="42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𝑞𝑞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ko-KR" b="0" i="1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b="0" i="1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∈(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68" y="2747656"/>
                <a:ext cx="4996389" cy="42236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/>
              <p:cNvSpPr/>
              <p:nvPr/>
            </p:nvSpPr>
            <p:spPr>
              <a:xfrm>
                <a:off x="5926411" y="2752405"/>
                <a:ext cx="2734403" cy="411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11" y="2752405"/>
                <a:ext cx="2734403" cy="411331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/>
          <p:cNvSpPr/>
          <p:nvPr/>
        </p:nvSpPr>
        <p:spPr>
          <a:xfrm>
            <a:off x="1096045" y="3168024"/>
            <a:ext cx="746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Well-known tetraquark type, originally constructed for the light nonet (Jaffe).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610132" y="2767727"/>
                <a:ext cx="85113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32" y="2767727"/>
                <a:ext cx="851130" cy="369332"/>
              </a:xfrm>
              <a:prstGeom prst="rect">
                <a:avLst/>
              </a:prstGeom>
              <a:blipFill>
                <a:blip r:embed="rId8"/>
                <a:stretch>
                  <a:fillRect l="-2143" t="-119672" r="-45000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1544610" y="3781674"/>
                <a:ext cx="4996389" cy="42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𝑞𝑞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=1,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10" y="3781674"/>
                <a:ext cx="4996389" cy="422360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5990664" y="3712752"/>
                <a:ext cx="2734403" cy="411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altLang="ko-K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64" y="3712752"/>
                <a:ext cx="2734403" cy="411331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581247" y="3781674"/>
                <a:ext cx="85113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altLang="ko-KR" dirty="0"/>
                  <a:t> :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7" y="3781674"/>
                <a:ext cx="851130" cy="369332"/>
              </a:xfrm>
              <a:prstGeom prst="rect">
                <a:avLst/>
              </a:prstGeom>
              <a:blipFill>
                <a:blip r:embed="rId11"/>
                <a:stretch>
                  <a:fillRect l="-2143" t="-119672" r="-45000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직사각형 33"/>
          <p:cNvSpPr/>
          <p:nvPr/>
        </p:nvSpPr>
        <p:spPr>
          <a:xfrm>
            <a:off x="1305102" y="4188113"/>
            <a:ext cx="384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Another type proposed by us in 2017.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10132" y="2747656"/>
            <a:ext cx="7988267" cy="789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610132" y="3726975"/>
            <a:ext cx="7988267" cy="789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84125" y="540522"/>
                <a:ext cx="745364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marL="268288" indent="-268288"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latin typeface="+mn-lt"/>
                  </a:rPr>
                  <a:t>We introduce 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+mn-lt"/>
                  </a:rPr>
                  <a:t>two types of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Calibri" panose="020F0502020204030204"/>
                  </a:rPr>
                  <a:t> tetraquarks</a:t>
                </a:r>
                <a:r>
                  <a:rPr lang="en-US" altLang="ko-KR" sz="2000" dirty="0">
                    <a:latin typeface="Calibri" panose="020F0502020204030204"/>
                  </a:rPr>
                  <a:t> 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in a diquark-antidiquark form, denoted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altLang="ko-K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altLang="ko-KR" sz="2000" dirty="0">
                  <a:latin typeface="+mn-lt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125" y="540522"/>
                <a:ext cx="7453645" cy="707886"/>
              </a:xfrm>
              <a:prstGeom prst="rect">
                <a:avLst/>
              </a:prstGeom>
              <a:blipFill>
                <a:blip r:embed="rId12"/>
                <a:stretch>
                  <a:fillRect l="-736" t="-26724" b="-10344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4802799" y="1536068"/>
            <a:ext cx="254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“inverted mass ordering”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/>
              <p:cNvSpPr/>
              <p:nvPr/>
            </p:nvSpPr>
            <p:spPr>
              <a:xfrm>
                <a:off x="6513372" y="4886451"/>
                <a:ext cx="2053319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8" name="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72" y="4886451"/>
                <a:ext cx="2053319" cy="639534"/>
              </a:xfrm>
              <a:prstGeom prst="rect">
                <a:avLst/>
              </a:prstGeom>
              <a:blipFill>
                <a:blip r:embed="rId13"/>
                <a:stretch>
                  <a:fillRect t="-112500" r="-12463" b="-158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직사각형 38"/>
          <p:cNvSpPr/>
          <p:nvPr/>
        </p:nvSpPr>
        <p:spPr>
          <a:xfrm>
            <a:off x="6648220" y="5502840"/>
            <a:ext cx="1803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Color-spin interaction</a:t>
            </a:r>
            <a:endParaRPr lang="ko-KR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503579" y="4678769"/>
                <a:ext cx="56734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  <m:r>
                      <a:rPr lang="en-US" altLang="ko-K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en-US" altLang="ko-KR" sz="2000" dirty="0">
                    <a:ea typeface="Batang" panose="02030600000101010101" pitchFamily="18" charset="-127"/>
                  </a:rPr>
                  <a:t> </a:t>
                </a:r>
                <a:r>
                  <a:rPr lang="en-US" altLang="ko-KR" sz="2000" dirty="0">
                    <a:solidFill>
                      <a:srgbClr val="C00000"/>
                    </a:solidFill>
                    <a:ea typeface="Batang" panose="02030600000101010101" pitchFamily="18" charset="-127"/>
                  </a:rPr>
                  <a:t>cannot represent </a:t>
                </a:r>
                <a:r>
                  <a:rPr lang="en-US" altLang="ko-KR" sz="2000" dirty="0">
                    <a:ea typeface="Batang" panose="02030600000101010101" pitchFamily="18" charset="-127"/>
                  </a:rPr>
                  <a:t>physical states</a:t>
                </a:r>
                <a:br>
                  <a:rPr lang="en-US" altLang="ko-KR" sz="2000" dirty="0">
                    <a:ea typeface="Batang" panose="02030600000101010101" pitchFamily="18" charset="-127"/>
                  </a:rPr>
                </a:br>
                <a:r>
                  <a:rPr lang="en-US" altLang="ko-KR" sz="2000" dirty="0">
                    <a:ea typeface="Batang" panose="02030600000101010101" pitchFamily="18" charset="-127"/>
                  </a:rPr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ko-KR" sz="2000" dirty="0"/>
                  <a:t>are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C00000"/>
                    </a:solidFill>
                  </a:rPr>
                  <a:t>not eigenstates</a:t>
                </a:r>
                <a:r>
                  <a:rPr lang="en-US" altLang="ko-KR" sz="2000" dirty="0"/>
                  <a:t> of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en-US" altLang="ko-KR" sz="2000" dirty="0">
                    <a:ea typeface="Batang" panose="02030600000101010101" pitchFamily="18" charset="-127"/>
                  </a:rPr>
                  <a:t> !</a:t>
                </a:r>
                <a:endParaRPr lang="en-US" altLang="ko-KR" sz="2000" dirty="0"/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79" y="4678769"/>
                <a:ext cx="5673484" cy="707886"/>
              </a:xfrm>
              <a:prstGeom prst="rect">
                <a:avLst/>
              </a:prstGeom>
              <a:blipFill>
                <a:blip r:embed="rId14"/>
                <a:stretch>
                  <a:fillRect l="-968" t="-69828" b="-10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718685" y="5444591"/>
                <a:ext cx="55751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2075" lvl="1"/>
                <a:r>
                  <a:rPr lang="en-US" altLang="ko-KR" sz="2000" dirty="0"/>
                  <a:t>In other words,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  <m:e>
                        <m:sSub>
                          <m:sSub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ko-KR" sz="2000" dirty="0"/>
              </a:p>
              <a:p>
                <a:pPr marL="92075" lvl="1"/>
                <a:r>
                  <a:rPr lang="en-US" altLang="ko-KR" sz="20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en-US" altLang="ko-KR" sz="2000" dirty="0"/>
                  <a:t> forms a 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2x2 matrix</a:t>
                </a:r>
                <a:r>
                  <a:rPr lang="en-US" altLang="ko-KR" sz="2000" dirty="0"/>
                  <a:t> for each flavor member !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5" y="5444591"/>
                <a:ext cx="5575111" cy="707886"/>
              </a:xfrm>
              <a:prstGeom prst="rect">
                <a:avLst/>
              </a:prstGeom>
              <a:blipFill>
                <a:blip r:embed="rId15"/>
                <a:stretch>
                  <a:fillRect t="-4310" r="-2516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모서리가 둥근 직사각형 13"/>
          <p:cNvSpPr/>
          <p:nvPr/>
        </p:nvSpPr>
        <p:spPr>
          <a:xfrm>
            <a:off x="6513372" y="4886451"/>
            <a:ext cx="2053319" cy="924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519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" grpId="0" animBg="1"/>
      <p:bldP spid="37" grpId="0" animBg="1"/>
      <p:bldP spid="38" grpId="0"/>
      <p:bldP spid="39" grpId="0"/>
      <p:bldP spid="6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9918" y="1215219"/>
            <a:ext cx="7873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lt"/>
              </a:rPr>
              <a:t>The diagonalization process produces two sets of “physical”  states,</a:t>
            </a:r>
            <a:endParaRPr lang="en-US" altLang="ko-KR" sz="2000" dirty="0">
              <a:solidFill>
                <a:srgbClr val="0033CC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960708" y="1758338"/>
                <a:ext cx="3732681" cy="646331"/>
              </a:xfrm>
              <a:prstGeom prst="rect">
                <a:avLst/>
              </a:prstGeom>
              <a:ln w="158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Heavy</m:t>
                              </m:r>
                              <m: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08" y="1758338"/>
                <a:ext cx="3732681" cy="646331"/>
              </a:xfrm>
              <a:prstGeom prst="rect">
                <a:avLst/>
              </a:prstGeom>
              <a:blipFill>
                <a:blip r:embed="rId3"/>
                <a:stretch>
                  <a:fillRect t="-65138" r="-12520" b="-100917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4711861" y="1753464"/>
                <a:ext cx="3957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1430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1500</m:t>
                        </m:r>
                      </m:e>
                    </m:d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61" y="1753464"/>
                <a:ext cx="3957943" cy="338554"/>
              </a:xfrm>
              <a:prstGeom prst="rect">
                <a:avLst/>
              </a:prstGeom>
              <a:blipFill>
                <a:blip r:embed="rId4"/>
                <a:stretch>
                  <a:fillRect l="-924" t="-9091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4739077" y="2077485"/>
                <a:ext cx="35026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800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77" y="2077485"/>
                <a:ext cx="3502690" cy="338554"/>
              </a:xfrm>
              <a:prstGeom prst="rect">
                <a:avLst/>
              </a:prstGeom>
              <a:blipFill>
                <a:blip r:embed="rId5"/>
                <a:stretch>
                  <a:fillRect l="-870" t="-9091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83418" y="2559008"/>
                <a:ext cx="63275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marL="0" indent="0" latinLnBrk="0">
                  <a:spcBef>
                    <a:spcPct val="0"/>
                  </a:spcBef>
                  <a:buNone/>
                </a:pPr>
                <a:r>
                  <a:rPr lang="en-US" altLang="ko-KR" sz="2000" dirty="0">
                    <a:latin typeface="+mn-lt"/>
                  </a:rPr>
                  <a:t>and the mixing parameters, </a:t>
                </a:r>
                <a14:m>
                  <m:oMath xmlns:m="http://schemas.openxmlformats.org/officeDocument/2006/math">
                    <m:r>
                      <a:rPr lang="el-GR" altLang="ko-KR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</a:rPr>
                      <m:t>𝛼</m:t>
                    </m:r>
                    <m:r>
                      <a:rPr lang="en-US" altLang="ko-KR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</a:rPr>
                      <m:t>,</m:t>
                    </m:r>
                    <m:r>
                      <a:rPr lang="el-GR" altLang="ko-KR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</a:rPr>
                      <m:t>𝛽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2000" dirty="0">
                    <a:latin typeface="+mn-lt"/>
                  </a:rPr>
                  <a:t> for  each flavor member,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418" y="2559008"/>
                <a:ext cx="6327501" cy="400110"/>
              </a:xfrm>
              <a:prstGeom prst="rect">
                <a:avLst/>
              </a:prstGeom>
              <a:blipFill>
                <a:blip r:embed="rId6"/>
                <a:stretch>
                  <a:fillRect l="-1061" t="-9231" b="-27692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7376" y="633730"/>
                <a:ext cx="82761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solidFill>
                      <a:srgbClr val="0033CC"/>
                    </a:solidFill>
                    <a:latin typeface="+mn-lt"/>
                  </a:rPr>
                  <a:t>Physical states</a:t>
                </a:r>
                <a:r>
                  <a:rPr lang="en-US" altLang="ko-KR" sz="2000" dirty="0">
                    <a:latin typeface="+mn-lt"/>
                  </a:rPr>
                  <a:t> can be constructed by diagonalizing 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the </a:t>
                </a:r>
                <a:r>
                  <a:rPr lang="en-US" altLang="ko-KR" sz="2000" dirty="0">
                    <a:solidFill>
                      <a:srgbClr val="0033CC"/>
                    </a:solidFill>
                    <a:latin typeface="Calibri" panose="020F0502020204030204"/>
                  </a:rPr>
                  <a:t>2x2 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 panose="020F0502020204030204"/>
                  </a:rPr>
                  <a:t>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76" y="633730"/>
                <a:ext cx="8276155" cy="400110"/>
              </a:xfrm>
              <a:prstGeom prst="rect">
                <a:avLst/>
              </a:prstGeom>
              <a:blipFill>
                <a:blip r:embed="rId7"/>
                <a:stretch>
                  <a:fillRect l="-663" t="-9091" b="-257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6154" y="5274563"/>
            <a:ext cx="60334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indent="0" latinLnBrk="0">
              <a:spcBef>
                <a:spcPct val="0"/>
              </a:spcBef>
              <a:buNone/>
            </a:pPr>
            <a:r>
              <a:rPr lang="en-US" altLang="ko-KR" sz="1800" dirty="0">
                <a:latin typeface="+mn-lt"/>
              </a:rPr>
              <a:t>This is </a:t>
            </a:r>
            <a:r>
              <a:rPr lang="en-US" altLang="ko-KR" sz="2400" dirty="0">
                <a:solidFill>
                  <a:srgbClr val="0033CC"/>
                </a:solidFill>
                <a:latin typeface="+mn-lt"/>
              </a:rPr>
              <a:t>tetraquark mixing model</a:t>
            </a:r>
            <a:r>
              <a:rPr lang="en-US" altLang="ko-KR" sz="1800" dirty="0">
                <a:latin typeface="+mn-lt"/>
              </a:rPr>
              <a:t> for the two nonets !</a:t>
            </a:r>
            <a:endParaRPr lang="en-US" altLang="ko-KR" sz="1800" dirty="0">
              <a:solidFill>
                <a:srgbClr val="0033CC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ED2CB-3A55-51B2-59B9-E5AFBD84F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2" y="4415618"/>
                <a:ext cx="6821535" cy="604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latin typeface="+mn-lt"/>
                    <a:ea typeface="HY견명조" panose="02030600000101010101" pitchFamily="18" charset="-127"/>
                  </a:rPr>
                  <a:t>It turns out that</a:t>
                </a:r>
                <a:r>
                  <a:rPr lang="en-US" altLang="ko-KR" sz="16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 </a:t>
                </a:r>
                <a:r>
                  <a:rPr lang="el-GR" altLang="ko-KR" sz="16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α</a:t>
                </a:r>
                <a:r>
                  <a:rPr lang="en-US" altLang="ko-KR" sz="16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 </a:t>
                </a:r>
                <a:r>
                  <a:rPr lang="en-US" altLang="ko-KR" sz="1600" dirty="0">
                    <a:latin typeface="+mn-lt"/>
                    <a:ea typeface="HY견명조" panose="02030600000101010101" pitchFamily="18" charset="-127"/>
                  </a:rPr>
                  <a:t>and</a:t>
                </a:r>
                <a:r>
                  <a:rPr lang="en-US" altLang="ko-KR" sz="16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 </a:t>
                </a:r>
                <a:r>
                  <a:rPr lang="el-GR" altLang="ko-KR" sz="16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β</a:t>
                </a:r>
                <a14:m>
                  <m:oMath xmlns:m="http://schemas.openxmlformats.org/officeDocument/2006/math">
                    <m:r>
                      <a:rPr lang="ko-KR" altLang="el-GR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n-lt"/>
                  </a:rPr>
                  <a:t>are almost </a:t>
                </a:r>
                <a:r>
                  <a:rPr lang="en-US" altLang="ko-KR" sz="1600" dirty="0">
                    <a:solidFill>
                      <a:srgbClr val="0033CC"/>
                    </a:solidFill>
                    <a:latin typeface="+mn-lt"/>
                  </a:rPr>
                  <a:t>independent</a:t>
                </a:r>
                <a:r>
                  <a:rPr lang="en-US" altLang="ko-KR" sz="1600" dirty="0">
                    <a:latin typeface="+mn-lt"/>
                  </a:rPr>
                  <a:t> of the isospin states. </a:t>
                </a:r>
                <a:br>
                  <a:rPr lang="en-US" altLang="ko-KR" sz="1600" dirty="0">
                    <a:latin typeface="+mn-lt"/>
                  </a:rPr>
                </a:br>
                <a:r>
                  <a:rPr lang="en-US" altLang="ko-KR" sz="16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</a:t>
                </a:r>
                <a:r>
                  <a:rPr lang="en-US" altLang="ko-KR" sz="1600" dirty="0">
                    <a:latin typeface="+mn-lt"/>
                    <a:ea typeface="HY견명조" panose="02030600000101010101" pitchFamily="18" charset="-127"/>
                  </a:rPr>
                  <a:t> </a:t>
                </a:r>
                <a:r>
                  <a:rPr lang="en-US" altLang="ko-KR" sz="16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Light</m:t>
                        </m:r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nonet</m:t>
                        </m:r>
                      </m:e>
                    </m:d>
                  </m:oMath>
                </a14:m>
                <a:r>
                  <a:rPr lang="en-US" altLang="ko-KR" sz="1600" dirty="0">
                    <a:latin typeface="+mn-lt"/>
                    <a:ea typeface="HY견명조" panose="02030600000101010101" pitchFamily="18" charset="-127"/>
                  </a:rPr>
                  <a:t>,</a:t>
                </a:r>
                <a:r>
                  <a:rPr lang="en-US" altLang="ko-KR" sz="1600" dirty="0">
                    <a:latin typeface="+mn-lt"/>
                  </a:rPr>
                  <a:t> </a:t>
                </a:r>
                <a:r>
                  <a:rPr lang="en-US" altLang="ko-KR" sz="1600" dirty="0"/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Heavy</m:t>
                        </m:r>
                        <m:r>
                          <a:rPr lang="en-US" altLang="ko-KR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nonet</m:t>
                        </m:r>
                      </m:e>
                    </m:d>
                  </m:oMath>
                </a14:m>
                <a:r>
                  <a:rPr lang="en-US" altLang="ko-KR" sz="1600" dirty="0">
                    <a:latin typeface="+mn-lt"/>
                  </a:rPr>
                  <a:t> also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+mn-lt"/>
                  </a:rPr>
                  <a:t> just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"/>
                        <m:endChr m:val="⟩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en-US" altLang="ko-KR" sz="1600" dirty="0">
                    <a:latin typeface="+mn-lt"/>
                  </a:rPr>
                  <a:t>.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ED2CB-3A55-51B2-59B9-E5AFBD84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312" y="4415618"/>
                <a:ext cx="6821535" cy="604524"/>
              </a:xfrm>
              <a:prstGeom prst="rect">
                <a:avLst/>
              </a:prstGeom>
              <a:blipFill>
                <a:blip r:embed="rId8"/>
                <a:stretch>
                  <a:fillRect l="-357" t="-20000" b="-91000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11">
            <a:extLst>
              <a:ext uri="{FF2B5EF4-FFF2-40B4-BE49-F238E27FC236}">
                <a16:creationId xmlns:a16="http://schemas.microsoft.com/office/drawing/2014/main" id="{EEA65B83-138B-6D6B-057D-025319A5FC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4580" y="3001988"/>
            <a:ext cx="4421275" cy="1346841"/>
            <a:chOff x="2102" y="1923"/>
            <a:chExt cx="1556" cy="474"/>
          </a:xfrm>
        </p:grpSpPr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A7C7AE22-96C1-4C2E-0386-CE61FE9B1F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2" y="1923"/>
              <a:ext cx="1556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789A4A-D3D3-B49B-BA2C-139D0C9B5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1923"/>
              <a:ext cx="155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4D84622-800A-9F0F-1CE1-F477752A03DC}"/>
              </a:ext>
            </a:extLst>
          </p:cNvPr>
          <p:cNvSpPr/>
          <p:nvPr/>
        </p:nvSpPr>
        <p:spPr>
          <a:xfrm>
            <a:off x="4061728" y="2977289"/>
            <a:ext cx="1509297" cy="140126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2827D82-5297-D5E7-407A-BCA39637C146}"/>
              </a:ext>
            </a:extLst>
          </p:cNvPr>
          <p:cNvSpPr/>
          <p:nvPr/>
        </p:nvSpPr>
        <p:spPr>
          <a:xfrm>
            <a:off x="758741" y="5838409"/>
            <a:ext cx="468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 EPJC 77 (2017) 3, EPJC 77 (2017) 7, 435,</a:t>
            </a:r>
          </a:p>
          <a:p>
            <a:r>
              <a:rPr lang="en-US" altLang="ko-KR" sz="1600" dirty="0"/>
              <a:t> PRD 97 (2018) 9, 094005, PRD 99 (2019) 1, 014005, </a:t>
            </a:r>
          </a:p>
          <a:p>
            <a:r>
              <a:rPr lang="en-US" altLang="ko-KR" sz="1600" dirty="0"/>
              <a:t> PRD 100 (2019) 3, 034021, EPJC 82 (2022) 12, 1113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79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11" grpId="0" animBg="1"/>
      <p:bldP spid="8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74375" y="499303"/>
            <a:ext cx="608057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000" dirty="0"/>
              <a:t>One </a:t>
            </a:r>
            <a:r>
              <a:rPr lang="en-US" altLang="ko-KR" sz="2000" dirty="0">
                <a:solidFill>
                  <a:srgbClr val="0033CC"/>
                </a:solidFill>
              </a:rPr>
              <a:t>remarkable</a:t>
            </a:r>
            <a:r>
              <a:rPr lang="en-US" altLang="ko-KR" sz="2000" dirty="0"/>
              <a:t> feature of the tetraquark mixing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06424" y="1825420"/>
                <a:ext cx="8523567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Wingdings" panose="05000000000000000000" pitchFamily="2" charset="2"/>
                  <a:buChar char="§"/>
                </a:pPr>
                <a:r>
                  <a:rPr lang="el-GR" altLang="ko-KR" sz="18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α</a:t>
                </a:r>
                <a:r>
                  <a:rPr lang="en-US" altLang="ko-KR" sz="18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 &gt; </a:t>
                </a:r>
                <a:r>
                  <a:rPr lang="el-GR" altLang="ko-KR" sz="1800" dirty="0">
                    <a:solidFill>
                      <a:srgbClr val="C00000"/>
                    </a:solidFill>
                    <a:latin typeface="+mn-lt"/>
                    <a:ea typeface="HY견명조" panose="02030600000101010101" pitchFamily="18" charset="-127"/>
                  </a:rPr>
                  <a:t>β</a:t>
                </a:r>
                <a:r>
                  <a:rPr lang="en-US" altLang="ko-KR" sz="1800" dirty="0">
                    <a:solidFill>
                      <a:srgbClr val="0033CC"/>
                    </a:solidFill>
                    <a:latin typeface="+mn-lt"/>
                    <a:ea typeface="HY견명조" panose="02030600000101010101" pitchFamily="18" charset="-127"/>
                  </a:rPr>
                  <a:t> </a:t>
                </a:r>
                <a:r>
                  <a:rPr lang="en-US" altLang="ko-KR" sz="18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⇒</a:t>
                </a:r>
                <a:r>
                  <a:rPr lang="en-US" altLang="ko-KR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16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16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00)</m:t>
                    </m:r>
                  </m:oMath>
                </a14:m>
                <a:r>
                  <a:rPr lang="en-US" altLang="ko-KR" sz="1600" dirty="0">
                    <a:solidFill>
                      <a:srgbClr val="0033CC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ko-KR" sz="1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Calibri" panose="020F0502020204030204"/>
                  </a:rPr>
                  <a:t>,</a:t>
                </a:r>
                <a:r>
                  <a:rPr lang="en-US" altLang="ko-KR" sz="1800" dirty="0">
                    <a:latin typeface="+mn-lt"/>
                  </a:rPr>
                  <a:t> have more probability to stay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|011</m:t>
                        </m:r>
                      </m:e>
                    </m:d>
                  </m:oMath>
                </a14:m>
                <a:r>
                  <a:rPr lang="en-US" altLang="ko-KR" sz="1800" dirty="0">
                    <a:latin typeface="+mn-lt"/>
                  </a:rPr>
                  <a:t> rather than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</m:oMath>
                </a14:m>
                <a:r>
                  <a:rPr lang="en-US" altLang="ko-KR" sz="1800" dirty="0">
                    <a:latin typeface="+mn-lt"/>
                  </a:rPr>
                  <a:t> </a:t>
                </a:r>
                <a:r>
                  <a:rPr lang="en-US" altLang="ko-KR" sz="1800" dirty="0"/>
                  <a:t>(!)</a:t>
                </a:r>
                <a:r>
                  <a:rPr lang="en-US" altLang="ko-KR" sz="1800" dirty="0">
                    <a:latin typeface="+mn-lt"/>
                  </a:rPr>
                  <a:t>. </a:t>
                </a:r>
                <a:br>
                  <a:rPr lang="en-US" altLang="ko-KR" sz="1800" dirty="0">
                    <a:latin typeface="+mn-lt"/>
                  </a:rPr>
                </a:br>
                <a:r>
                  <a:rPr lang="en-US" altLang="ko-KR" sz="1800" dirty="0">
                    <a:latin typeface="+mn-lt"/>
                  </a:rPr>
                  <a:t>This is </a:t>
                </a:r>
                <a:r>
                  <a:rPr lang="en-US" altLang="ko-KR" sz="1800" dirty="0">
                    <a:solidFill>
                      <a:srgbClr val="0033CC"/>
                    </a:solidFill>
                    <a:latin typeface="+mn-lt"/>
                  </a:rPr>
                  <a:t>surprising</a:t>
                </a:r>
                <a:r>
                  <a:rPr lang="en-US" altLang="ko-KR" sz="1800" dirty="0">
                    <a:latin typeface="+mn-lt"/>
                  </a:rPr>
                  <a:t> because the usual tetraquark model for them was based solely 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|000</m:t>
                        </m:r>
                      </m:e>
                    </m:d>
                  </m:oMath>
                </a14:m>
                <a:r>
                  <a:rPr lang="en-US" altLang="ko-KR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24" y="1825420"/>
                <a:ext cx="8523567" cy="1200329"/>
              </a:xfrm>
              <a:prstGeom prst="rect">
                <a:avLst/>
              </a:prstGeom>
              <a:blipFill>
                <a:blip r:embed="rId3"/>
                <a:stretch>
                  <a:fillRect l="-501" t="-36548" r="-715" b="-5634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861815" y="3211071"/>
                <a:ext cx="6229648" cy="36933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0.577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000</m:t>
                            </m:r>
                          </m:e>
                        </m:d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0.817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011</m:t>
                            </m:r>
                          </m:e>
                        </m:d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15" y="3211071"/>
                <a:ext cx="6229648" cy="369332"/>
              </a:xfrm>
              <a:prstGeom prst="rect">
                <a:avLst/>
              </a:prstGeom>
              <a:blipFill>
                <a:blip r:embed="rId4"/>
                <a:stretch>
                  <a:fillRect l="-782" t="-119672" b="-18360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4523362" y="1072646"/>
                <a:ext cx="3954239" cy="349702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62" y="1072646"/>
                <a:ext cx="3954239" cy="349702"/>
              </a:xfrm>
              <a:prstGeom prst="rect">
                <a:avLst/>
              </a:prstGeom>
              <a:blipFill>
                <a:blip r:embed="rId5"/>
                <a:stretch>
                  <a:fillRect t="-131579" r="-8166" b="-200000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D37437-5253-1396-E631-18B8AD088650}"/>
              </a:ext>
            </a:extLst>
          </p:cNvPr>
          <p:cNvSpPr txBox="1"/>
          <p:nvPr/>
        </p:nvSpPr>
        <p:spPr>
          <a:xfrm>
            <a:off x="8317152" y="112026"/>
            <a:ext cx="57393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C00000"/>
                </a:solidFill>
              </a:rPr>
              <a:t>Skip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5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933254" y="3631034"/>
            <a:ext cx="4993514" cy="1634241"/>
            <a:chOff x="2165" y="1926"/>
            <a:chExt cx="1430" cy="468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165" y="1926"/>
              <a:ext cx="143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1926"/>
              <a:ext cx="143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677587" y="1294742"/>
                <a:ext cx="20558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en-US" altLang="ko-KR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ko-K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ko-K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altLang="ko-KR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dirty="0">
                    <a:latin typeface="+mn-lt"/>
                  </a:rPr>
                  <a:t> 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587" y="1294742"/>
                <a:ext cx="2055886" cy="369332"/>
              </a:xfrm>
              <a:prstGeom prst="rect">
                <a:avLst/>
              </a:prstGeom>
              <a:blipFill>
                <a:blip r:embed="rId4"/>
                <a:stretch>
                  <a:fillRect l="-2374" t="-8197" r="-297" b="-24590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649305" y="2044701"/>
                <a:ext cx="6140601" cy="668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+mj-lt"/>
                  <a:buAutoNum type="arabicPeriod" startAt="2"/>
                </a:pPr>
                <a:r>
                  <a:rPr lang="en-US" altLang="ko-KR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</m:d>
                    <m:r>
                      <a:rPr lang="en-US" altLang="ko-KR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−500</m:t>
                    </m:r>
                  </m:oMath>
                </a14:m>
                <a:r>
                  <a:rPr lang="en-US" altLang="ko-KR" sz="1800" dirty="0">
                    <a:solidFill>
                      <a:srgbClr val="C00000"/>
                    </a:solidFill>
                    <a:latin typeface="+mn-lt"/>
                  </a:rPr>
                  <a:t> MeV</a:t>
                </a:r>
                <a:r>
                  <a:rPr lang="en-US" altLang="ko-KR" sz="1800" dirty="0">
                    <a:latin typeface="+mn-lt"/>
                  </a:rPr>
                  <a:t>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1800" dirty="0"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(700)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sym typeface="Wingdings" panose="05000000000000000000" pitchFamily="2" charset="2"/>
                  </a:rPr>
                  <a:t>⇒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 can explain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𝐿𝑖𝑔h𝑡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𝑛𝑜𝑛𝑒𝑡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≤1</m:t>
                    </m:r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 GeV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.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05" y="2044701"/>
                <a:ext cx="6140601" cy="668901"/>
              </a:xfrm>
              <a:prstGeom prst="rect">
                <a:avLst/>
              </a:prstGeom>
              <a:blipFill>
                <a:blip r:embed="rId5"/>
                <a:stretch>
                  <a:fillRect l="-894" t="-4545" b="-10909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2623539" y="5300006"/>
                <a:ext cx="2634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  in the physical basis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39" y="5300006"/>
                <a:ext cx="2634376" cy="369332"/>
              </a:xfrm>
              <a:prstGeom prst="rect">
                <a:avLst/>
              </a:prstGeom>
              <a:blipFill>
                <a:blip r:embed="rId6"/>
                <a:stretch>
                  <a:fillRect t="-8197" r="-1155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846115"/>
                  </p:ext>
                </p:extLst>
              </p:nvPr>
            </p:nvGraphicFramePr>
            <p:xfrm>
              <a:off x="7092500" y="3651624"/>
              <a:ext cx="992957" cy="1597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2957">
                      <a:extLst>
                        <a:ext uri="{9D8B030D-6E8A-4147-A177-3AD203B41FA5}">
                          <a16:colId xmlns:a16="http://schemas.microsoft.com/office/drawing/2014/main" val="3898070467"/>
                        </a:ext>
                      </a:extLst>
                    </a:gridCol>
                  </a:tblGrid>
                  <a:tr h="31940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ko-KR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963847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472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357586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566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082518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638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124924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515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81224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846115"/>
                  </p:ext>
                </p:extLst>
              </p:nvPr>
            </p:nvGraphicFramePr>
            <p:xfrm>
              <a:off x="7092500" y="3651624"/>
              <a:ext cx="992957" cy="1597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2957">
                      <a:extLst>
                        <a:ext uri="{9D8B030D-6E8A-4147-A177-3AD203B41FA5}">
                          <a16:colId xmlns:a16="http://schemas.microsoft.com/office/drawing/2014/main" val="3898070467"/>
                        </a:ext>
                      </a:extLst>
                    </a:gridCol>
                  </a:tblGrid>
                  <a:tr h="3194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T="0" marB="0">
                        <a:blipFill>
                          <a:blip r:embed="rId7"/>
                          <a:stretch>
                            <a:fillRect l="-610" t="-3846" r="-2439" b="-43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963847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472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357586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566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082518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638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124924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515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81224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649306" y="2778798"/>
                <a:ext cx="7436152" cy="667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+mj-lt"/>
                  <a:buAutoNum type="arabicPeriod" startAt="3"/>
                </a:pPr>
                <a:r>
                  <a:rPr lang="en-US" altLang="ko-KR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</m:e>
                    </m:d>
                    <m:r>
                      <a:rPr lang="en-US" altLang="ko-KR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≈(−29) ~(−17)</m:t>
                    </m:r>
                  </m:oMath>
                </a14:m>
                <a:r>
                  <a:rPr lang="en-US" altLang="ko-KR" sz="1800" dirty="0">
                    <a:solidFill>
                      <a:srgbClr val="C00000"/>
                    </a:solidFill>
                  </a:rPr>
                  <a:t> MeV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(1430)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1500</m:t>
                        </m:r>
                      </m:e>
                    </m:d>
                  </m:oMath>
                </a14:m>
                <a:b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  <a:ea typeface="HY견명조" panose="02030600000101010101" pitchFamily="18" charset="-127"/>
                  </a:rPr>
                  <a:t>⇒ </a:t>
                </a:r>
                <a:r>
                  <a:rPr lang="en-US" altLang="ko-KR" sz="1800" dirty="0">
                    <a:latin typeface="+mn-lt"/>
                    <a:sym typeface="Wingdings" panose="05000000000000000000" pitchFamily="2" charset="2"/>
                  </a:rPr>
                  <a:t>can explain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𝐻𝑒𝑎𝑣𝑦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𝑛𝑜𝑛𝑒𝑡</m:t>
                        </m:r>
                      </m:sub>
                    </m:sSub>
                    <m:r>
                      <a:rPr lang="en-US" altLang="ko-K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06" y="2778798"/>
                <a:ext cx="7436152" cy="667747"/>
              </a:xfrm>
              <a:prstGeom prst="rect">
                <a:avLst/>
              </a:prstGeom>
              <a:blipFill>
                <a:blip r:embed="rId8"/>
                <a:stretch>
                  <a:fillRect l="-738" t="-7339" b="-11927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2422690" y="3655713"/>
            <a:ext cx="1023177" cy="16097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5063396" y="3649648"/>
            <a:ext cx="1023177" cy="16097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95074"/>
                  </p:ext>
                </p:extLst>
              </p:nvPr>
            </p:nvGraphicFramePr>
            <p:xfrm>
              <a:off x="6068475" y="3649648"/>
              <a:ext cx="992957" cy="1597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2957">
                      <a:extLst>
                        <a:ext uri="{9D8B030D-6E8A-4147-A177-3AD203B41FA5}">
                          <a16:colId xmlns:a16="http://schemas.microsoft.com/office/drawing/2014/main" val="3898070467"/>
                        </a:ext>
                      </a:extLst>
                    </a:gridCol>
                  </a:tblGrid>
                  <a:tr h="31940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ko-KR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ko-KR" altLang="en-US" b="0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963847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494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357586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580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082518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750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124924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81224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95074"/>
                  </p:ext>
                </p:extLst>
              </p:nvPr>
            </p:nvGraphicFramePr>
            <p:xfrm>
              <a:off x="6068475" y="3649648"/>
              <a:ext cx="992957" cy="1597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2957">
                      <a:extLst>
                        <a:ext uri="{9D8B030D-6E8A-4147-A177-3AD203B41FA5}">
                          <a16:colId xmlns:a16="http://schemas.microsoft.com/office/drawing/2014/main" val="3898070467"/>
                        </a:ext>
                      </a:extLst>
                    </a:gridCol>
                  </a:tblGrid>
                  <a:tr h="3194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T="0" marB="0">
                        <a:blipFill>
                          <a:blip r:embed="rId9"/>
                          <a:stretch>
                            <a:fillRect l="-610" t="-1887" r="-2439" b="-426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963847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494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357586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580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082518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750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124924"/>
                      </a:ext>
                    </a:extLst>
                  </a:tr>
                  <a:tr h="3194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</a:t>
                          </a:r>
                          <a:endParaRPr lang="ko-KR" altLang="en-US" dirty="0"/>
                        </a:p>
                      </a:txBody>
                      <a:tcPr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81224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직사각형 13"/>
          <p:cNvSpPr/>
          <p:nvPr/>
        </p:nvSpPr>
        <p:spPr>
          <a:xfrm>
            <a:off x="6041042" y="3633649"/>
            <a:ext cx="2016134" cy="160978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/>
          <p:cNvSpPr/>
          <p:nvPr/>
        </p:nvSpPr>
        <p:spPr>
          <a:xfrm>
            <a:off x="657644" y="616031"/>
            <a:ext cx="657973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33CC"/>
                </a:solidFill>
              </a:rPr>
              <a:t>Successful features</a:t>
            </a:r>
            <a:r>
              <a:rPr lang="en-US" altLang="ko-KR" sz="2000" dirty="0"/>
              <a:t> that support the tetraquark mixing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75ABBCE6-515E-4715-EBDD-7C4315DF5308}"/>
                  </a:ext>
                </a:extLst>
              </p:cNvPr>
              <p:cNvSpPr/>
              <p:nvPr/>
            </p:nvSpPr>
            <p:spPr>
              <a:xfrm>
                <a:off x="4844369" y="1121276"/>
                <a:ext cx="3954239" cy="626701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Heavy</m:t>
                              </m:r>
                              <m: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ko-KR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75ABBCE6-515E-4715-EBDD-7C4315DF5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69" y="1121276"/>
                <a:ext cx="3954239" cy="626701"/>
              </a:xfrm>
              <a:prstGeom prst="rect">
                <a:avLst/>
              </a:prstGeom>
              <a:blipFill>
                <a:blip r:embed="rId10"/>
                <a:stretch>
                  <a:fillRect t="-71845" r="-9414" b="-109709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5E0D2D-2F3E-036D-0242-B27B49BB2435}"/>
              </a:ext>
            </a:extLst>
          </p:cNvPr>
          <p:cNvSpPr txBox="1"/>
          <p:nvPr/>
        </p:nvSpPr>
        <p:spPr>
          <a:xfrm>
            <a:off x="8317152" y="112026"/>
            <a:ext cx="57393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C00000"/>
                </a:solidFill>
              </a:rPr>
              <a:t>Skip</a:t>
            </a:r>
            <a:endParaRPr lang="ko-KR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1FCB3-ED96-7957-EB57-792CAD42C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623" y="5811262"/>
                <a:ext cx="70924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 typeface="+mj-lt"/>
                  <a:buAutoNum type="arabicPeriod" startAt="4"/>
                </a:pPr>
                <a:r>
                  <a:rPr lang="en-US" altLang="ko-KR" sz="1800" dirty="0">
                    <a:latin typeface="+mn-lt"/>
                  </a:rPr>
                  <a:t>QCD sum rules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1800" dirty="0">
                    <a:latin typeface="+mn-lt"/>
                  </a:rPr>
                  <a:t> support this result (Lee et.al. PRD2019).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1FCB3-ED96-7957-EB57-792CAD42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623" y="5811262"/>
                <a:ext cx="7092416" cy="369332"/>
              </a:xfrm>
              <a:prstGeom prst="rect">
                <a:avLst/>
              </a:prstGeom>
              <a:blipFill>
                <a:blip r:embed="rId11"/>
                <a:stretch>
                  <a:fillRect l="-774" t="-8197" b="-24590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44070" y="349184"/>
            <a:ext cx="63820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/>
              <a:t>The</a:t>
            </a:r>
            <a:r>
              <a:rPr lang="ko-KR" altLang="en-US" sz="2000" dirty="0"/>
              <a:t> </a:t>
            </a:r>
            <a:r>
              <a:rPr lang="en-US" altLang="ko-KR" sz="2000" dirty="0">
                <a:solidFill>
                  <a:srgbClr val="0033CC"/>
                </a:solidFill>
              </a:rPr>
              <a:t>most striking prediction</a:t>
            </a:r>
            <a:r>
              <a:rPr lang="en-US" altLang="ko-KR" sz="2000" dirty="0"/>
              <a:t> of the tetraquark mixing model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A32F7B-5068-4994-79A3-727DF79D8718}"/>
              </a:ext>
            </a:extLst>
          </p:cNvPr>
          <p:cNvSpPr/>
          <p:nvPr/>
        </p:nvSpPr>
        <p:spPr>
          <a:xfrm>
            <a:off x="511645" y="715589"/>
            <a:ext cx="4751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is that </a:t>
            </a:r>
            <a:r>
              <a:rPr lang="en-US" altLang="ko-KR" sz="2000" dirty="0">
                <a:solidFill>
                  <a:srgbClr val="0033CC"/>
                </a:solidFill>
              </a:rPr>
              <a:t>the coupling strengths</a:t>
            </a:r>
            <a:r>
              <a:rPr lang="en-US" altLang="ko-KR" sz="2000" dirty="0"/>
              <a:t> into </a:t>
            </a:r>
            <a:r>
              <a:rPr lang="en-US" altLang="ko-KR" sz="2000" dirty="0">
                <a:solidFill>
                  <a:srgbClr val="C00000"/>
                </a:solidFill>
              </a:rPr>
              <a:t>PP </a:t>
            </a:r>
            <a:r>
              <a:rPr lang="en-US" altLang="ko-KR" sz="2000" dirty="0"/>
              <a:t>satisfy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TextBox 7171">
                <a:extLst>
                  <a:ext uri="{FF2B5EF4-FFF2-40B4-BE49-F238E27FC236}">
                    <a16:creationId xmlns:a16="http://schemas.microsoft.com/office/drawing/2014/main" id="{F73E5FF8-1A44-0B14-FC1B-29A97AB7B012}"/>
                  </a:ext>
                </a:extLst>
              </p:cNvPr>
              <p:cNvSpPr txBox="1"/>
              <p:nvPr/>
            </p:nvSpPr>
            <p:spPr>
              <a:xfrm>
                <a:off x="2011775" y="1452606"/>
                <a:ext cx="4126373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(light nonet)</a:t>
                </a:r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(heavy nonet)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7172" name="TextBox 7171">
                <a:extLst>
                  <a:ext uri="{FF2B5EF4-FFF2-40B4-BE49-F238E27FC236}">
                    <a16:creationId xmlns:a16="http://schemas.microsoft.com/office/drawing/2014/main" id="{F73E5FF8-1A44-0B14-FC1B-29A97AB7B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775" y="1452606"/>
                <a:ext cx="4126373" cy="400110"/>
              </a:xfrm>
              <a:prstGeom prst="rect">
                <a:avLst/>
              </a:prstGeom>
              <a:blipFill>
                <a:blip r:embed="rId3"/>
                <a:stretch>
                  <a:fillRect t="-4286" b="-21429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DD84E7D-CFD1-6A90-6E58-4E3F9774377E}"/>
              </a:ext>
            </a:extLst>
          </p:cNvPr>
          <p:cNvSpPr/>
          <p:nvPr/>
        </p:nvSpPr>
        <p:spPr>
          <a:xfrm rot="19800000">
            <a:off x="2763530" y="4330206"/>
            <a:ext cx="1037967" cy="160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47483F-E333-BB81-9FA7-2E07302033BA}"/>
              </a:ext>
            </a:extLst>
          </p:cNvPr>
          <p:cNvSpPr txBox="1"/>
          <p:nvPr/>
        </p:nvSpPr>
        <p:spPr>
          <a:xfrm>
            <a:off x="3783341" y="3949430"/>
            <a:ext cx="242224" cy="2664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2DD711-7F36-F9DB-2A08-E240DBCFED22}"/>
              </a:ext>
            </a:extLst>
          </p:cNvPr>
          <p:cNvSpPr txBox="1"/>
          <p:nvPr/>
        </p:nvSpPr>
        <p:spPr>
          <a:xfrm>
            <a:off x="3726662" y="5258824"/>
            <a:ext cx="242224" cy="26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8F05388-3A2D-7AE1-8053-9374DDAD766F}"/>
                  </a:ext>
                </a:extLst>
              </p:cNvPr>
              <p:cNvSpPr txBox="1"/>
              <p:nvPr/>
            </p:nvSpPr>
            <p:spPr>
              <a:xfrm>
                <a:off x="2634970" y="4213068"/>
                <a:ext cx="290669" cy="29609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ko-KR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8F05388-3A2D-7AE1-8053-9374DDAD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70" y="4213068"/>
                <a:ext cx="290669" cy="296094"/>
              </a:xfrm>
              <a:prstGeom prst="rect">
                <a:avLst/>
              </a:prstGeom>
              <a:blipFill>
                <a:blip r:embed="rId4"/>
                <a:stretch>
                  <a:fillRect l="-8333" r="-10417" b="-102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0FE9953F-4E82-FF50-186D-77A8F958F61C}"/>
              </a:ext>
            </a:extLst>
          </p:cNvPr>
          <p:cNvSpPr txBox="1"/>
          <p:nvPr/>
        </p:nvSpPr>
        <p:spPr>
          <a:xfrm>
            <a:off x="1225694" y="4196229"/>
            <a:ext cx="671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33CC"/>
                </a:solidFill>
              </a:rPr>
              <a:t>Light nonet</a:t>
            </a:r>
            <a:endParaRPr lang="ko-KR" altLang="en-US" sz="1400" b="1" dirty="0">
              <a:solidFill>
                <a:srgbClr val="0033CC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4A45CFE-D3B2-ED18-AA04-5AAD2C52D048}"/>
              </a:ext>
            </a:extLst>
          </p:cNvPr>
          <p:cNvSpPr/>
          <p:nvPr/>
        </p:nvSpPr>
        <p:spPr>
          <a:xfrm>
            <a:off x="1719429" y="4638250"/>
            <a:ext cx="1037967" cy="16063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306AEC1-305D-756F-3AF4-315DE3AFC6D6}"/>
              </a:ext>
            </a:extLst>
          </p:cNvPr>
          <p:cNvSpPr/>
          <p:nvPr/>
        </p:nvSpPr>
        <p:spPr>
          <a:xfrm rot="1800000">
            <a:off x="2757045" y="4936565"/>
            <a:ext cx="1037967" cy="160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91EDD910-E7C6-A448-8989-8AB8F0DE9ADB}"/>
              </a:ext>
            </a:extLst>
          </p:cNvPr>
          <p:cNvSpPr/>
          <p:nvPr/>
        </p:nvSpPr>
        <p:spPr>
          <a:xfrm>
            <a:off x="2659104" y="4555191"/>
            <a:ext cx="268737" cy="316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58968-864C-5E36-3FC4-541E7756123B}"/>
              </a:ext>
            </a:extLst>
          </p:cNvPr>
          <p:cNvSpPr txBox="1"/>
          <p:nvPr/>
        </p:nvSpPr>
        <p:spPr>
          <a:xfrm>
            <a:off x="1906622" y="3380517"/>
            <a:ext cx="18871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u="sng" dirty="0"/>
              <a:t>Light</a:t>
            </a:r>
            <a:r>
              <a:rPr lang="en-US" altLang="ko-KR" sz="1800" u="sng" dirty="0"/>
              <a:t> nonet </a:t>
            </a:r>
            <a:r>
              <a:rPr lang="en-US" altLang="ko-KR" sz="1800" u="sng" dirty="0">
                <a:latin typeface="HY견명조" panose="02030600000101010101" pitchFamily="18" charset="-127"/>
                <a:ea typeface="HY견명조" panose="02030600000101010101" pitchFamily="18" charset="-127"/>
              </a:rPr>
              <a:t>⇒ </a:t>
            </a:r>
            <a:r>
              <a:rPr lang="en-US" altLang="ko-KR" sz="1800" u="sng" dirty="0">
                <a:ea typeface="HY견명조" panose="02030600000101010101" pitchFamily="18" charset="-127"/>
              </a:rPr>
              <a:t>PP</a:t>
            </a:r>
            <a:endParaRPr lang="ko-KR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7169">
                <a:extLst>
                  <a:ext uri="{FF2B5EF4-FFF2-40B4-BE49-F238E27FC236}">
                    <a16:creationId xmlns:a16="http://schemas.microsoft.com/office/drawing/2014/main" id="{F0FE14E4-6F6A-E75D-AEBA-9935E13D7D31}"/>
                  </a:ext>
                </a:extLst>
              </p:cNvPr>
              <p:cNvSpPr txBox="1"/>
              <p:nvPr/>
            </p:nvSpPr>
            <p:spPr>
              <a:xfrm>
                <a:off x="6133314" y="4232170"/>
                <a:ext cx="298553" cy="24160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en-US" altLang="ko-K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70" name="TextBox 7169">
                <a:extLst>
                  <a:ext uri="{FF2B5EF4-FFF2-40B4-BE49-F238E27FC236}">
                    <a16:creationId xmlns:a16="http://schemas.microsoft.com/office/drawing/2014/main" id="{F0FE14E4-6F6A-E75D-AEBA-9935E13D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14" y="4232170"/>
                <a:ext cx="298553" cy="241600"/>
              </a:xfrm>
              <a:prstGeom prst="rect">
                <a:avLst/>
              </a:prstGeom>
              <a:blipFill>
                <a:blip r:embed="rId5"/>
                <a:stretch>
                  <a:fillRect l="-20408" r="-6122" b="-3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15A4045-D350-F3F6-EBB7-59B76218C8C9}"/>
              </a:ext>
            </a:extLst>
          </p:cNvPr>
          <p:cNvSpPr/>
          <p:nvPr/>
        </p:nvSpPr>
        <p:spPr>
          <a:xfrm rot="19800000">
            <a:off x="6233074" y="4346414"/>
            <a:ext cx="1037967" cy="160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40B7D-2F54-D8AB-C810-E3EFD8239CEE}"/>
              </a:ext>
            </a:extLst>
          </p:cNvPr>
          <p:cNvSpPr txBox="1"/>
          <p:nvPr/>
        </p:nvSpPr>
        <p:spPr>
          <a:xfrm>
            <a:off x="7252885" y="3965638"/>
            <a:ext cx="242224" cy="2664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665C5-BC3D-9E78-5266-0351D2DF9C5F}"/>
              </a:ext>
            </a:extLst>
          </p:cNvPr>
          <p:cNvSpPr txBox="1"/>
          <p:nvPr/>
        </p:nvSpPr>
        <p:spPr>
          <a:xfrm>
            <a:off x="7196206" y="5275032"/>
            <a:ext cx="242224" cy="26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4A188-446A-CDA8-A820-0C7D925F1395}"/>
              </a:ext>
            </a:extLst>
          </p:cNvPr>
          <p:cNvSpPr txBox="1"/>
          <p:nvPr/>
        </p:nvSpPr>
        <p:spPr>
          <a:xfrm>
            <a:off x="4704966" y="4183259"/>
            <a:ext cx="664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33CC"/>
                </a:solidFill>
              </a:rPr>
              <a:t>Heavy nonet</a:t>
            </a:r>
            <a:endParaRPr lang="ko-KR" altLang="en-US" sz="1400" b="1" dirty="0">
              <a:solidFill>
                <a:srgbClr val="0033CC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2329D21-67B5-F537-6B88-CAD2747C52A4}"/>
              </a:ext>
            </a:extLst>
          </p:cNvPr>
          <p:cNvSpPr/>
          <p:nvPr/>
        </p:nvSpPr>
        <p:spPr>
          <a:xfrm>
            <a:off x="5188973" y="4654458"/>
            <a:ext cx="1037967" cy="16063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69D5712-3F3B-7956-D9DC-71936D25AD31}"/>
              </a:ext>
            </a:extLst>
          </p:cNvPr>
          <p:cNvSpPr/>
          <p:nvPr/>
        </p:nvSpPr>
        <p:spPr>
          <a:xfrm rot="1800000">
            <a:off x="6226589" y="4952773"/>
            <a:ext cx="1037967" cy="160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9D8DB1F3-0655-FF16-151D-14282C513D32}"/>
              </a:ext>
            </a:extLst>
          </p:cNvPr>
          <p:cNvSpPr/>
          <p:nvPr/>
        </p:nvSpPr>
        <p:spPr>
          <a:xfrm>
            <a:off x="6128648" y="4571399"/>
            <a:ext cx="268737" cy="316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BAE29-3338-ED7B-AC26-042EAA34351F}"/>
              </a:ext>
            </a:extLst>
          </p:cNvPr>
          <p:cNvSpPr txBox="1"/>
          <p:nvPr/>
        </p:nvSpPr>
        <p:spPr>
          <a:xfrm>
            <a:off x="5220511" y="3406461"/>
            <a:ext cx="195850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800" u="sng" dirty="0"/>
              <a:t>Heavy nonet </a:t>
            </a:r>
            <a:r>
              <a:rPr lang="en-US" altLang="ko-KR" sz="1800" u="sng" dirty="0">
                <a:ea typeface="HY견명조" panose="02030600000101010101" pitchFamily="18" charset="-127"/>
              </a:rPr>
              <a:t>⇒ PP</a:t>
            </a:r>
            <a:endParaRPr lang="ko-KR" alt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8E6239D-AC65-368F-DB3D-8DE6BD79AFD8}"/>
                  </a:ext>
                </a:extLst>
              </p:cNvPr>
              <p:cNvSpPr/>
              <p:nvPr/>
            </p:nvSpPr>
            <p:spPr>
              <a:xfrm>
                <a:off x="914581" y="5794949"/>
                <a:ext cx="76263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/>
                  <a:t>ex)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ko-KR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𝜂𝜋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1450</m:t>
                        </m:r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ko-KR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𝜂𝜋</m:t>
                    </m:r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,</a:t>
                </a:r>
                <a:r>
                  <a:rPr lang="en-US" altLang="ko-KR" b="0" dirty="0"/>
                  <a:t> the coupling strengths are defined by </a:t>
                </a:r>
                <a:br>
                  <a:rPr lang="en-US" altLang="ko-KR" b="0" dirty="0"/>
                </a:br>
                <a:r>
                  <a:rPr lang="en-US" altLang="ko-KR" b="0" dirty="0"/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e>
                        <m:sSubSup>
                          <m:sSubSupPr>
                            <m:ctrlP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ko-K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(980)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ko-KR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e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ko-KR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(1450)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8E6239D-AC65-368F-DB3D-8DE6BD79A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81" y="5794949"/>
                <a:ext cx="7626304" cy="646331"/>
              </a:xfrm>
              <a:prstGeom prst="rect">
                <a:avLst/>
              </a:prstGeom>
              <a:blipFill>
                <a:blip r:embed="rId6"/>
                <a:stretch>
                  <a:fillRect l="-639" t="-5660" b="-6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79EB1AC3-CF9D-C21C-8F5D-94328C9F85A1}"/>
              </a:ext>
            </a:extLst>
          </p:cNvPr>
          <p:cNvSpPr/>
          <p:nvPr/>
        </p:nvSpPr>
        <p:spPr>
          <a:xfrm>
            <a:off x="1060316" y="3219857"/>
            <a:ext cx="6828815" cy="2412460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2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7ACD-A43A-4791-9360-251F151CC5D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68972" y="1195491"/>
            <a:ext cx="831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Tetraquarks decay into two mesons mainly through the </a:t>
            </a:r>
            <a:r>
              <a:rPr lang="en-US" altLang="ko-KR" sz="2000" dirty="0">
                <a:solidFill>
                  <a:srgbClr val="0033CC"/>
                </a:solidFill>
              </a:rPr>
              <a:t>fall-apart mechanism.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31" y="1589706"/>
            <a:ext cx="2716800" cy="1564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106512" y="3205341"/>
                <a:ext cx="17956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ko-KR" sz="1400" dirty="0"/>
                  <a:t>  fall-apart decay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12" y="3205341"/>
                <a:ext cx="179568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380835" y="3062327"/>
                <a:ext cx="3754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Heavy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5" y="3062327"/>
                <a:ext cx="3754746" cy="369332"/>
              </a:xfrm>
              <a:prstGeom prst="rect">
                <a:avLst/>
              </a:prstGeom>
              <a:blipFill>
                <a:blip r:embed="rId5"/>
                <a:stretch>
                  <a:fillRect t="-119672" r="-12338" b="-18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392571" y="3389634"/>
                <a:ext cx="3778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  <m: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nonet</m:t>
                              </m:r>
                            </m:e>
                          </m:d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=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ko-K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|011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1" y="3389634"/>
                <a:ext cx="3778791" cy="369332"/>
              </a:xfrm>
              <a:prstGeom prst="rect">
                <a:avLst/>
              </a:prstGeom>
              <a:blipFill>
                <a:blip r:embed="rId6"/>
                <a:stretch>
                  <a:fillRect t="-119672" r="-12258" b="-18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직사각형 29"/>
          <p:cNvSpPr/>
          <p:nvPr/>
        </p:nvSpPr>
        <p:spPr>
          <a:xfrm>
            <a:off x="495892" y="4117910"/>
            <a:ext cx="809363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/>
              <a:t>Due to the difference in </a:t>
            </a:r>
            <a:r>
              <a:rPr lang="en-US" altLang="ko-KR" sz="2000" dirty="0">
                <a:solidFill>
                  <a:srgbClr val="C00000"/>
                </a:solidFill>
              </a:rPr>
              <a:t>relative signs</a:t>
            </a:r>
            <a:r>
              <a:rPr lang="en-US" altLang="ko-KR" sz="2000" dirty="0"/>
              <a:t>, </a:t>
            </a:r>
          </a:p>
          <a:p>
            <a:pPr marL="92075">
              <a:defRPr/>
            </a:pP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☞ </a:t>
            </a:r>
            <a:r>
              <a:rPr lang="en-US" altLang="ko-KR" sz="2000" dirty="0">
                <a:ea typeface="바탕" panose="02030600000101010101" pitchFamily="18" charset="-127"/>
              </a:rPr>
              <a:t>the </a:t>
            </a:r>
            <a:r>
              <a:rPr lang="en-US" altLang="ko-KR" sz="2000" dirty="0"/>
              <a:t>coupling strengths for the PP modes are </a:t>
            </a:r>
            <a:r>
              <a:rPr lang="en-US" altLang="ko-KR" sz="2000" dirty="0">
                <a:solidFill>
                  <a:srgbClr val="C00000"/>
                </a:solidFill>
              </a:rPr>
              <a:t>enhanced</a:t>
            </a:r>
            <a:r>
              <a:rPr lang="en-US" altLang="ko-KR" sz="2000" dirty="0">
                <a:solidFill>
                  <a:srgbClr val="0033CC"/>
                </a:solidFill>
              </a:rPr>
              <a:t> in the light nonet</a:t>
            </a:r>
            <a:r>
              <a:rPr lang="en-US" altLang="ko-KR" sz="2000" dirty="0"/>
              <a:t> but </a:t>
            </a:r>
            <a:r>
              <a:rPr lang="en-US" altLang="ko-KR" sz="2000" dirty="0">
                <a:solidFill>
                  <a:srgbClr val="C00000"/>
                </a:solidFill>
              </a:rPr>
              <a:t>suppressed</a:t>
            </a:r>
            <a:r>
              <a:rPr lang="en-US" altLang="ko-KR" sz="2000" dirty="0">
                <a:solidFill>
                  <a:srgbClr val="0033CC"/>
                </a:solidFill>
              </a:rPr>
              <a:t> in the heavy nonet.</a:t>
            </a:r>
            <a:endParaRPr lang="ko-KR" altLang="en-US" sz="2000" dirty="0">
              <a:solidFill>
                <a:srgbClr val="0033CC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00251" y="1783472"/>
            <a:ext cx="5288644" cy="1123696"/>
            <a:chOff x="551751" y="1728039"/>
            <a:chExt cx="5288644" cy="1123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/>
                <p:cNvSpPr/>
                <p:nvPr/>
              </p:nvSpPr>
              <p:spPr>
                <a:xfrm>
                  <a:off x="1604748" y="2114171"/>
                  <a:ext cx="4235647" cy="360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7" name="직사각형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748" y="2114171"/>
                  <a:ext cx="4235647" cy="360996"/>
                </a:xfrm>
                <a:prstGeom prst="rect">
                  <a:avLst/>
                </a:prstGeom>
                <a:blipFill>
                  <a:blip r:embed="rId14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직사각형 8"/>
            <p:cNvSpPr/>
            <p:nvPr/>
          </p:nvSpPr>
          <p:spPr>
            <a:xfrm>
              <a:off x="2075856" y="2475167"/>
              <a:ext cx="13548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/>
                <a:t>2-meson modes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/>
                <p:cNvSpPr/>
                <p:nvPr/>
              </p:nvSpPr>
              <p:spPr>
                <a:xfrm>
                  <a:off x="725903" y="2084923"/>
                  <a:ext cx="10316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ko-KR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직사각형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03" y="2084923"/>
                  <a:ext cx="1031693" cy="338554"/>
                </a:xfrm>
                <a:prstGeom prst="rect">
                  <a:avLst/>
                </a:prstGeom>
                <a:blipFill>
                  <a:blip r:embed="rId15"/>
                  <a:stretch>
                    <a:fillRect r="-7101" b="-53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그룹 17"/>
            <p:cNvGrpSpPr/>
            <p:nvPr/>
          </p:nvGrpSpPr>
          <p:grpSpPr>
            <a:xfrm>
              <a:off x="872677" y="1728039"/>
              <a:ext cx="668501" cy="1123696"/>
              <a:chOff x="936265" y="1795197"/>
              <a:chExt cx="668501" cy="1123696"/>
            </a:xfrm>
          </p:grpSpPr>
          <p:sp>
            <p:nvSpPr>
              <p:cNvPr id="13" name="왼쪽 대괄호 12"/>
              <p:cNvSpPr/>
              <p:nvPr/>
            </p:nvSpPr>
            <p:spPr>
              <a:xfrm rot="16200000">
                <a:off x="1116269" y="2393406"/>
                <a:ext cx="142046" cy="365092"/>
              </a:xfrm>
              <a:prstGeom prst="leftBracket">
                <a:avLst/>
              </a:prstGeom>
              <a:ln w="9525"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왼쪽 대괄호 13"/>
              <p:cNvSpPr/>
              <p:nvPr/>
            </p:nvSpPr>
            <p:spPr>
              <a:xfrm rot="5400000">
                <a:off x="1326113" y="1956142"/>
                <a:ext cx="139832" cy="417473"/>
              </a:xfrm>
              <a:prstGeom prst="leftBracket">
                <a:avLst/>
              </a:prstGeom>
              <a:ln w="9525"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2318" y="1795197"/>
                <a:ext cx="3624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400" dirty="0"/>
                  <a:t>(24)</a:t>
                </a:r>
                <a:endParaRPr lang="ko-KR" alt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36265" y="2611116"/>
                <a:ext cx="502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(13)</a:t>
                </a:r>
                <a:endParaRPr lang="ko-KR" altLang="en-US" sz="1400" dirty="0"/>
              </a:p>
            </p:txBody>
          </p:sp>
        </p:grpSp>
        <p:cxnSp>
          <p:nvCxnSpPr>
            <p:cNvPr id="12" name="직선 연결선 11"/>
            <p:cNvCxnSpPr/>
            <p:nvPr/>
          </p:nvCxnSpPr>
          <p:spPr>
            <a:xfrm flipV="1">
              <a:off x="2028521" y="2464258"/>
              <a:ext cx="1462565" cy="9345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16639" y="2112907"/>
                  <a:ext cx="395337" cy="404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639" y="2112907"/>
                  <a:ext cx="395337" cy="404213"/>
                </a:xfrm>
                <a:prstGeom prst="rect">
                  <a:avLst/>
                </a:prstGeom>
                <a:blipFill>
                  <a:blip r:embed="rId16"/>
                  <a:stretch>
                    <a:fillRect l="-6154" b="-757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51751" y="2097486"/>
                  <a:ext cx="3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[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51" y="2097486"/>
                  <a:ext cx="395337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E7CC745-5E49-8577-AFCA-A8BD8E9B94B6}"/>
                  </a:ext>
                </a:extLst>
              </p:cNvPr>
              <p:cNvSpPr/>
              <p:nvPr/>
            </p:nvSpPr>
            <p:spPr>
              <a:xfrm>
                <a:off x="472733" y="501586"/>
                <a:ext cx="4838570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Why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000" dirty="0"/>
                  <a:t> in tetraquark mixing model ? </a:t>
                </a:r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E7CC745-5E49-8577-AFCA-A8BD8E9B9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3" y="501586"/>
                <a:ext cx="4838570" cy="400110"/>
              </a:xfrm>
              <a:prstGeom prst="rect">
                <a:avLst/>
              </a:prstGeom>
              <a:blipFill>
                <a:blip r:embed="rId18"/>
                <a:stretch>
                  <a:fillRect l="-1387" t="-7576" r="-2270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  <p:bldP spid="21" grpId="0"/>
      <p:bldP spid="3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wrap="square">
        <a:spAutoFit/>
      </a:bodyPr>
      <a:lstStyle>
        <a:defPPr>
          <a:defRPr sz="1400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20101</TotalTime>
  <Words>3289</Words>
  <Application>Microsoft Office PowerPoint</Application>
  <PresentationFormat>화면 슬라이드 쇼(4:3)</PresentationFormat>
  <Paragraphs>377</Paragraphs>
  <Slides>29</Slides>
  <Notes>19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2" baseType="lpstr">
      <vt:lpstr>HY견명조</vt:lpstr>
      <vt:lpstr>굴림</vt:lpstr>
      <vt:lpstr>맑은 고딕</vt:lpstr>
      <vt:lpstr>바탕</vt:lpstr>
      <vt:lpstr>바탕</vt:lpstr>
      <vt:lpstr>Arial</vt:lpstr>
      <vt:lpstr>Calibri</vt:lpstr>
      <vt:lpstr>Calibri Light</vt:lpstr>
      <vt:lpstr>Cambria Math</vt:lpstr>
      <vt:lpstr>Comic Sans MS</vt:lpstr>
      <vt:lpstr>Wingdings</vt:lpstr>
      <vt:lpstr>Office 테마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흥종 김</cp:lastModifiedBy>
  <cp:revision>1596</cp:revision>
  <cp:lastPrinted>2023-06-20T22:37:41Z</cp:lastPrinted>
  <dcterms:created xsi:type="dcterms:W3CDTF">2017-06-27T00:59:18Z</dcterms:created>
  <dcterms:modified xsi:type="dcterms:W3CDTF">2023-06-22T11:13:30Z</dcterms:modified>
</cp:coreProperties>
</file>