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964" r:id="rId1"/>
  </p:sldMasterIdLst>
  <p:notesMasterIdLst>
    <p:notesMasterId r:id="rId35"/>
  </p:notesMasterIdLst>
  <p:handoutMasterIdLst>
    <p:handoutMasterId r:id="rId36"/>
  </p:handoutMasterIdLst>
  <p:sldIdLst>
    <p:sldId id="1445" r:id="rId2"/>
    <p:sldId id="353" r:id="rId3"/>
    <p:sldId id="351" r:id="rId4"/>
    <p:sldId id="348" r:id="rId5"/>
    <p:sldId id="345" r:id="rId6"/>
    <p:sldId id="1453" r:id="rId7"/>
    <p:sldId id="2058" r:id="rId8"/>
    <p:sldId id="312" r:id="rId9"/>
    <p:sldId id="313" r:id="rId10"/>
    <p:sldId id="360" r:id="rId11"/>
    <p:sldId id="1444" r:id="rId12"/>
    <p:sldId id="1451" r:id="rId13"/>
    <p:sldId id="1441" r:id="rId14"/>
    <p:sldId id="1440" r:id="rId15"/>
    <p:sldId id="683" r:id="rId16"/>
    <p:sldId id="1450" r:id="rId17"/>
    <p:sldId id="363" r:id="rId18"/>
    <p:sldId id="2046" r:id="rId19"/>
    <p:sldId id="1460" r:id="rId20"/>
    <p:sldId id="1417" r:id="rId21"/>
    <p:sldId id="1452" r:id="rId22"/>
    <p:sldId id="1409" r:id="rId23"/>
    <p:sldId id="681" r:id="rId24"/>
    <p:sldId id="338" r:id="rId25"/>
    <p:sldId id="685" r:id="rId26"/>
    <p:sldId id="315" r:id="rId27"/>
    <p:sldId id="1456" r:id="rId28"/>
    <p:sldId id="1442" r:id="rId29"/>
    <p:sldId id="259" r:id="rId30"/>
    <p:sldId id="1459" r:id="rId31"/>
    <p:sldId id="2059" r:id="rId32"/>
    <p:sldId id="1457" r:id="rId33"/>
    <p:sldId id="1443" r:id="rId3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060"/>
    <a:srgbClr val="0116D0"/>
    <a:srgbClr val="FFFFFF"/>
    <a:srgbClr val="080DE4"/>
    <a:srgbClr val="08E4A0"/>
    <a:srgbClr val="CCFFFF"/>
    <a:srgbClr val="004AFF"/>
    <a:srgbClr val="0143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08" autoAdjust="0"/>
    <p:restoredTop sz="95567" autoAdjust="0"/>
  </p:normalViewPr>
  <p:slideViewPr>
    <p:cSldViewPr snapToGrid="0" snapToObjects="1">
      <p:cViewPr varScale="1">
        <p:scale>
          <a:sx n="54" d="100"/>
          <a:sy n="54" d="100"/>
        </p:scale>
        <p:origin x="1920" y="7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79" d="100"/>
          <a:sy n="79" d="100"/>
        </p:scale>
        <p:origin x="3420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08CDAB9-0D72-4F24-875C-36DA5BF03523}" type="doc">
      <dgm:prSet loTypeId="urn:microsoft.com/office/officeart/2018/layout/CircleProcess" loCatId="simpleprocesssa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D63F760-6781-468C-BD85-3E9FFE7CE00B}">
      <dgm:prSet/>
      <dgm:sp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r>
            <a:rPr lang="en-GB" b="1" dirty="0"/>
            <a:t>We propose to do precision measurements along the periodic table at DA</a:t>
          </a:r>
          <a:r>
            <a:rPr lang="el-GR" b="1" dirty="0">
              <a:latin typeface="Trebuchet MS" panose="020B0603020202020204" pitchFamily="34" charset="0"/>
            </a:rPr>
            <a:t>Φ</a:t>
          </a:r>
          <a:r>
            <a:rPr lang="en-GB" b="1" dirty="0"/>
            <a:t>NE </a:t>
          </a:r>
          <a:endParaRPr lang="en-US" dirty="0"/>
        </a:p>
      </dgm:t>
    </dgm:pt>
    <dgm:pt modelId="{E02E7E96-379B-4CC1-A177-85E572FAB291}" type="parTrans" cxnId="{3968F4A7-1C8E-4BF5-A3A2-A36F5B7C1228}">
      <dgm:prSet/>
      <dgm:spPr/>
      <dgm:t>
        <a:bodyPr/>
        <a:lstStyle/>
        <a:p>
          <a:endParaRPr lang="en-US"/>
        </a:p>
      </dgm:t>
    </dgm:pt>
    <dgm:pt modelId="{8903CB9E-3566-4BB1-B8CD-6E323BF056F8}" type="sibTrans" cxnId="{3968F4A7-1C8E-4BF5-A3A2-A36F5B7C1228}">
      <dgm:prSet/>
      <dgm:spPr/>
      <dgm:t>
        <a:bodyPr/>
        <a:lstStyle/>
        <a:p>
          <a:endParaRPr lang="en-US"/>
        </a:p>
      </dgm:t>
    </dgm:pt>
    <dgm:pt modelId="{9CFA32EA-CAD5-469C-903D-4724CB3111B0}">
      <dgm:prSet/>
      <dgm:spPr/>
      <dgm:t>
        <a:bodyPr/>
        <a:lstStyle/>
        <a:p>
          <a:r>
            <a:rPr lang="en-GB" b="1" dirty="0">
              <a:solidFill>
                <a:srgbClr val="0116D0"/>
              </a:solidFill>
            </a:rPr>
            <a:t>Kaonic Hydrogen</a:t>
          </a:r>
          <a:r>
            <a:rPr lang="en-GB" b="1" dirty="0"/>
            <a:t>: 200 pb</a:t>
          </a:r>
          <a:r>
            <a:rPr lang="en-GB" b="1" baseline="30000" dirty="0"/>
            <a:t>-1</a:t>
          </a:r>
          <a:r>
            <a:rPr lang="en-GB" b="1" dirty="0"/>
            <a:t> – with SIDDHARTA-2 setup – to get a precision &lt; 10 eV (KH)</a:t>
          </a:r>
          <a:endParaRPr lang="en-US" dirty="0"/>
        </a:p>
      </dgm:t>
    </dgm:pt>
    <dgm:pt modelId="{2C14CC61-E938-461B-BB98-365DDB35D4C8}" type="parTrans" cxnId="{9AD453A7-4309-4563-B8BF-605435BE4D94}">
      <dgm:prSet/>
      <dgm:spPr/>
      <dgm:t>
        <a:bodyPr/>
        <a:lstStyle/>
        <a:p>
          <a:endParaRPr lang="en-US"/>
        </a:p>
      </dgm:t>
    </dgm:pt>
    <dgm:pt modelId="{D8375E23-F47D-4CE2-A8E7-7FDB86779D26}" type="sibTrans" cxnId="{9AD453A7-4309-4563-B8BF-605435BE4D94}">
      <dgm:prSet/>
      <dgm:spPr/>
      <dgm:t>
        <a:bodyPr/>
        <a:lstStyle/>
        <a:p>
          <a:endParaRPr lang="en-US"/>
        </a:p>
      </dgm:t>
    </dgm:pt>
    <dgm:pt modelId="{07FAAB8C-5DDB-4B29-BACF-A61D19F5EEDB}">
      <dgm:prSet/>
      <dgm:spPr/>
      <dgm:t>
        <a:bodyPr/>
        <a:lstStyle/>
        <a:p>
          <a:r>
            <a:rPr lang="en-GB" b="1" dirty="0"/>
            <a:t>Selected </a:t>
          </a:r>
          <a:r>
            <a:rPr lang="en-GB" b="1" dirty="0">
              <a:solidFill>
                <a:srgbClr val="0116D0"/>
              </a:solidFill>
            </a:rPr>
            <a:t>light kaonic atoms </a:t>
          </a:r>
          <a:r>
            <a:rPr lang="en-GB" b="1" dirty="0"/>
            <a:t>(LHKA)</a:t>
          </a:r>
          <a:endParaRPr lang="en-US" dirty="0"/>
        </a:p>
      </dgm:t>
    </dgm:pt>
    <dgm:pt modelId="{D0378D3B-44D3-4A06-B32E-1F01A40023A4}" type="parTrans" cxnId="{233CBF60-193F-44B9-9C95-71533E54ED85}">
      <dgm:prSet/>
      <dgm:spPr/>
      <dgm:t>
        <a:bodyPr/>
        <a:lstStyle/>
        <a:p>
          <a:endParaRPr lang="en-US"/>
        </a:p>
      </dgm:t>
    </dgm:pt>
    <dgm:pt modelId="{AB20F4F0-AC76-491C-8BE3-DF7DD533FA9D}" type="sibTrans" cxnId="{233CBF60-193F-44B9-9C95-71533E54ED85}">
      <dgm:prSet/>
      <dgm:spPr/>
      <dgm:t>
        <a:bodyPr/>
        <a:lstStyle/>
        <a:p>
          <a:endParaRPr lang="en-US"/>
        </a:p>
      </dgm:t>
    </dgm:pt>
    <dgm:pt modelId="{26148AB2-6203-44AD-BC2D-355D632A3944}">
      <dgm:prSet/>
      <dgm:spPr/>
      <dgm:t>
        <a:bodyPr/>
        <a:lstStyle/>
        <a:p>
          <a:r>
            <a:rPr lang="en-GB" b="1" dirty="0"/>
            <a:t>Selected </a:t>
          </a:r>
          <a:r>
            <a:rPr lang="en-GB" b="1" dirty="0">
              <a:solidFill>
                <a:srgbClr val="0116D0"/>
              </a:solidFill>
            </a:rPr>
            <a:t>intermediate  and heavy </a:t>
          </a:r>
          <a:r>
            <a:rPr lang="en-GB" b="1" dirty="0"/>
            <a:t>kaonic atoms </a:t>
          </a:r>
          <a:r>
            <a:rPr lang="en-GB" b="1" u="sng" dirty="0"/>
            <a:t>charting the periodic table </a:t>
          </a:r>
          <a:r>
            <a:rPr lang="en-GB" b="1" dirty="0"/>
            <a:t>(IMKA)</a:t>
          </a:r>
          <a:endParaRPr lang="en-US" dirty="0"/>
        </a:p>
      </dgm:t>
    </dgm:pt>
    <dgm:pt modelId="{ECEB08B3-19C7-4604-895C-19A6B41393B0}" type="parTrans" cxnId="{8D782262-E056-4BE6-A9AA-B39B0F9D73C9}">
      <dgm:prSet/>
      <dgm:spPr/>
      <dgm:t>
        <a:bodyPr/>
        <a:lstStyle/>
        <a:p>
          <a:endParaRPr lang="en-US"/>
        </a:p>
      </dgm:t>
    </dgm:pt>
    <dgm:pt modelId="{8C0F1B63-BA1F-4009-8648-FB5A4D7AA0DC}" type="sibTrans" cxnId="{8D782262-E056-4BE6-A9AA-B39B0F9D73C9}">
      <dgm:prSet/>
      <dgm:spPr/>
      <dgm:t>
        <a:bodyPr/>
        <a:lstStyle/>
        <a:p>
          <a:endParaRPr lang="en-US"/>
        </a:p>
      </dgm:t>
    </dgm:pt>
    <dgm:pt modelId="{E0F16C81-29B4-40A5-A997-8E811997C598}">
      <dgm:prSet/>
      <dgm:spPr/>
      <dgm:t>
        <a:bodyPr/>
        <a:lstStyle/>
        <a:p>
          <a:r>
            <a:rPr lang="en-GB" b="1" dirty="0">
              <a:solidFill>
                <a:srgbClr val="0116D0"/>
              </a:solidFill>
            </a:rPr>
            <a:t>Ultra-High precision</a:t>
          </a:r>
          <a:r>
            <a:rPr lang="en-GB" b="1" dirty="0"/>
            <a:t> measurements of Kaonic Atoms (UHKA)</a:t>
          </a:r>
          <a:endParaRPr lang="en-US" dirty="0"/>
        </a:p>
      </dgm:t>
    </dgm:pt>
    <dgm:pt modelId="{CE1A2E20-F2A8-4553-BF06-23D3AC5AF6AE}" type="parTrans" cxnId="{81A2807C-9F34-4F5D-8623-3D3D998140EF}">
      <dgm:prSet/>
      <dgm:spPr/>
      <dgm:t>
        <a:bodyPr/>
        <a:lstStyle/>
        <a:p>
          <a:endParaRPr lang="en-US"/>
        </a:p>
      </dgm:t>
    </dgm:pt>
    <dgm:pt modelId="{F9C49590-08A0-494B-8EC7-908DA30FD245}" type="sibTrans" cxnId="{81A2807C-9F34-4F5D-8623-3D3D998140EF}">
      <dgm:prSet/>
      <dgm:spPr/>
      <dgm:t>
        <a:bodyPr/>
        <a:lstStyle/>
        <a:p>
          <a:endParaRPr lang="en-US"/>
        </a:p>
      </dgm:t>
    </dgm:pt>
    <dgm:pt modelId="{B0945D55-165F-445F-ACBC-5B448673640A}" type="pres">
      <dgm:prSet presAssocID="{108CDAB9-0D72-4F24-875C-36DA5BF03523}" presName="Name0" presStyleCnt="0">
        <dgm:presLayoutVars>
          <dgm:chMax val="11"/>
          <dgm:chPref val="11"/>
          <dgm:dir/>
          <dgm:resizeHandles/>
        </dgm:presLayoutVars>
      </dgm:prSet>
      <dgm:spPr/>
    </dgm:pt>
    <dgm:pt modelId="{4E3BD85B-CF81-4453-B853-E0489C0ED7F0}" type="pres">
      <dgm:prSet presAssocID="{9D63F760-6781-468C-BD85-3E9FFE7CE00B}" presName="Accent1" presStyleCnt="0"/>
      <dgm:spPr/>
    </dgm:pt>
    <dgm:pt modelId="{3F15AFF4-12F8-4B8C-980A-92C31E1C45CE}" type="pres">
      <dgm:prSet presAssocID="{9D63F760-6781-468C-BD85-3E9FFE7CE00B}" presName="Accent" presStyleLbl="node1" presStyleIdx="0" presStyleCnt="2"/>
      <dgm:spPr/>
    </dgm:pt>
    <dgm:pt modelId="{52DCE58F-4CF1-4B67-AEDE-3A5E1016AECF}" type="pres">
      <dgm:prSet presAssocID="{9D63F760-6781-468C-BD85-3E9FFE7CE00B}" presName="ParentBackground1" presStyleCnt="0"/>
      <dgm:spPr/>
    </dgm:pt>
    <dgm:pt modelId="{E510B80D-BD56-484D-B9BA-DC0500B64656}" type="pres">
      <dgm:prSet presAssocID="{9D63F760-6781-468C-BD85-3E9FFE7CE00B}" presName="ParentBackground" presStyleLbl="node1" presStyleIdx="1" presStyleCnt="2" custScaleX="234720" custScaleY="74357"/>
      <dgm:spPr/>
    </dgm:pt>
    <dgm:pt modelId="{99006E5F-3462-4C20-98C5-C7B986806112}" type="pres">
      <dgm:prSet presAssocID="{9D63F760-6781-468C-BD85-3E9FFE7CE00B}" presName="Child1" presStyleLbl="revTx" presStyleIdx="0" presStyleCnt="1" custScaleX="254486" custScaleY="139056">
        <dgm:presLayoutVars>
          <dgm:chMax val="0"/>
          <dgm:chPref val="0"/>
          <dgm:bulletEnabled val="1"/>
        </dgm:presLayoutVars>
      </dgm:prSet>
      <dgm:spPr/>
    </dgm:pt>
    <dgm:pt modelId="{784C65A2-54A8-4B57-835D-DEF837029D9F}" type="pres">
      <dgm:prSet presAssocID="{9D63F760-6781-468C-BD85-3E9FFE7CE00B}" presName="Parent1" presStyleLbl="fgAcc0" presStyleIdx="0" presStyleCnt="0">
        <dgm:presLayoutVars>
          <dgm:chMax val="1"/>
          <dgm:chPref val="1"/>
          <dgm:bulletEnabled val="1"/>
        </dgm:presLayoutVars>
      </dgm:prSet>
      <dgm:spPr/>
    </dgm:pt>
  </dgm:ptLst>
  <dgm:cxnLst>
    <dgm:cxn modelId="{F568B317-7C7A-4E39-97FF-03FB177CA599}" type="presOf" srcId="{26148AB2-6203-44AD-BC2D-355D632A3944}" destId="{99006E5F-3462-4C20-98C5-C7B986806112}" srcOrd="0" destOrd="2" presId="urn:microsoft.com/office/officeart/2018/layout/CircleProcess"/>
    <dgm:cxn modelId="{B63ED631-23BE-4C09-8FAF-9FC77D657FCC}" type="presOf" srcId="{9D63F760-6781-468C-BD85-3E9FFE7CE00B}" destId="{E510B80D-BD56-484D-B9BA-DC0500B64656}" srcOrd="0" destOrd="0" presId="urn:microsoft.com/office/officeart/2018/layout/CircleProcess"/>
    <dgm:cxn modelId="{233CBF60-193F-44B9-9C95-71533E54ED85}" srcId="{9D63F760-6781-468C-BD85-3E9FFE7CE00B}" destId="{07FAAB8C-5DDB-4B29-BACF-A61D19F5EEDB}" srcOrd="1" destOrd="0" parTransId="{D0378D3B-44D3-4A06-B32E-1F01A40023A4}" sibTransId="{AB20F4F0-AC76-491C-8BE3-DF7DD533FA9D}"/>
    <dgm:cxn modelId="{8D782262-E056-4BE6-A9AA-B39B0F9D73C9}" srcId="{9D63F760-6781-468C-BD85-3E9FFE7CE00B}" destId="{26148AB2-6203-44AD-BC2D-355D632A3944}" srcOrd="2" destOrd="0" parTransId="{ECEB08B3-19C7-4604-895C-19A6B41393B0}" sibTransId="{8C0F1B63-BA1F-4009-8648-FB5A4D7AA0DC}"/>
    <dgm:cxn modelId="{BE72A565-900F-4628-AD39-E79AEDCEFDF2}" type="presOf" srcId="{E0F16C81-29B4-40A5-A997-8E811997C598}" destId="{99006E5F-3462-4C20-98C5-C7B986806112}" srcOrd="0" destOrd="3" presId="urn:microsoft.com/office/officeart/2018/layout/CircleProcess"/>
    <dgm:cxn modelId="{F1A6414C-DC05-47A6-B895-522F3E8ECD8C}" type="presOf" srcId="{108CDAB9-0D72-4F24-875C-36DA5BF03523}" destId="{B0945D55-165F-445F-ACBC-5B448673640A}" srcOrd="0" destOrd="0" presId="urn:microsoft.com/office/officeart/2018/layout/CircleProcess"/>
    <dgm:cxn modelId="{6462D46E-07DB-46EC-9C03-C68D1B3B4A47}" type="presOf" srcId="{9D63F760-6781-468C-BD85-3E9FFE7CE00B}" destId="{784C65A2-54A8-4B57-835D-DEF837029D9F}" srcOrd="1" destOrd="0" presId="urn:microsoft.com/office/officeart/2018/layout/CircleProcess"/>
    <dgm:cxn modelId="{81A2807C-9F34-4F5D-8623-3D3D998140EF}" srcId="{9D63F760-6781-468C-BD85-3E9FFE7CE00B}" destId="{E0F16C81-29B4-40A5-A997-8E811997C598}" srcOrd="3" destOrd="0" parTransId="{CE1A2E20-F2A8-4553-BF06-23D3AC5AF6AE}" sibTransId="{F9C49590-08A0-494B-8EC7-908DA30FD245}"/>
    <dgm:cxn modelId="{B3206989-1E28-410B-A0FE-9956F2FF6D29}" type="presOf" srcId="{9CFA32EA-CAD5-469C-903D-4724CB3111B0}" destId="{99006E5F-3462-4C20-98C5-C7B986806112}" srcOrd="0" destOrd="0" presId="urn:microsoft.com/office/officeart/2018/layout/CircleProcess"/>
    <dgm:cxn modelId="{9AD453A7-4309-4563-B8BF-605435BE4D94}" srcId="{9D63F760-6781-468C-BD85-3E9FFE7CE00B}" destId="{9CFA32EA-CAD5-469C-903D-4724CB3111B0}" srcOrd="0" destOrd="0" parTransId="{2C14CC61-E938-461B-BB98-365DDB35D4C8}" sibTransId="{D8375E23-F47D-4CE2-A8E7-7FDB86779D26}"/>
    <dgm:cxn modelId="{3968F4A7-1C8E-4BF5-A3A2-A36F5B7C1228}" srcId="{108CDAB9-0D72-4F24-875C-36DA5BF03523}" destId="{9D63F760-6781-468C-BD85-3E9FFE7CE00B}" srcOrd="0" destOrd="0" parTransId="{E02E7E96-379B-4CC1-A177-85E572FAB291}" sibTransId="{8903CB9E-3566-4BB1-B8CD-6E323BF056F8}"/>
    <dgm:cxn modelId="{307376D9-729C-45E9-82FA-83D55FEE7E5A}" type="presOf" srcId="{07FAAB8C-5DDB-4B29-BACF-A61D19F5EEDB}" destId="{99006E5F-3462-4C20-98C5-C7B986806112}" srcOrd="0" destOrd="1" presId="urn:microsoft.com/office/officeart/2018/layout/CircleProcess"/>
    <dgm:cxn modelId="{84DFCC07-8FEA-4C44-94F8-D2EDA35AB3F8}" type="presParOf" srcId="{B0945D55-165F-445F-ACBC-5B448673640A}" destId="{4E3BD85B-CF81-4453-B853-E0489C0ED7F0}" srcOrd="0" destOrd="0" presId="urn:microsoft.com/office/officeart/2018/layout/CircleProcess"/>
    <dgm:cxn modelId="{0067227A-C831-4A23-81FD-5CC7B7471BD4}" type="presParOf" srcId="{4E3BD85B-CF81-4453-B853-E0489C0ED7F0}" destId="{3F15AFF4-12F8-4B8C-980A-92C31E1C45CE}" srcOrd="0" destOrd="0" presId="urn:microsoft.com/office/officeart/2018/layout/CircleProcess"/>
    <dgm:cxn modelId="{A7DC2B85-1A17-4AA0-AE67-A2CB7A8A239A}" type="presParOf" srcId="{B0945D55-165F-445F-ACBC-5B448673640A}" destId="{52DCE58F-4CF1-4B67-AEDE-3A5E1016AECF}" srcOrd="1" destOrd="0" presId="urn:microsoft.com/office/officeart/2018/layout/CircleProcess"/>
    <dgm:cxn modelId="{76E6F894-4FB5-4F04-86E6-99A29F6B6575}" type="presParOf" srcId="{52DCE58F-4CF1-4B67-AEDE-3A5E1016AECF}" destId="{E510B80D-BD56-484D-B9BA-DC0500B64656}" srcOrd="0" destOrd="0" presId="urn:microsoft.com/office/officeart/2018/layout/CircleProcess"/>
    <dgm:cxn modelId="{C577EB74-D47D-45B0-8D65-3C3AC7AB187F}" type="presParOf" srcId="{B0945D55-165F-445F-ACBC-5B448673640A}" destId="{99006E5F-3462-4C20-98C5-C7B986806112}" srcOrd="2" destOrd="0" presId="urn:microsoft.com/office/officeart/2018/layout/CircleProcess"/>
    <dgm:cxn modelId="{B2499C95-4D4D-45FC-AA4B-42F83843E875}" type="presParOf" srcId="{B0945D55-165F-445F-ACBC-5B448673640A}" destId="{784C65A2-54A8-4B57-835D-DEF837029D9F}" srcOrd="3" destOrd="0" presId="urn:microsoft.com/office/officeart/2018/layout/Circle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15AFF4-12F8-4B8C-980A-92C31E1C45CE}">
      <dsp:nvSpPr>
        <dsp:cNvPr id="0" name=""/>
        <dsp:cNvSpPr/>
      </dsp:nvSpPr>
      <dsp:spPr>
        <a:xfrm>
          <a:off x="1626258" y="-123947"/>
          <a:ext cx="2365087" cy="236508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510B80D-BD56-484D-B9BA-DC0500B64656}">
      <dsp:nvSpPr>
        <dsp:cNvPr id="0" name=""/>
        <dsp:cNvSpPr/>
      </dsp:nvSpPr>
      <dsp:spPr>
        <a:xfrm>
          <a:off x="218154" y="237976"/>
          <a:ext cx="5181060" cy="1641239"/>
        </a:xfrm>
        <a:prstGeom prst="ellipse">
          <a:avLst/>
        </a:prstGeom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  <a:tileRect/>
        </a:gra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b="1" kern="1200" dirty="0"/>
            <a:t>We propose to do precision measurements along the periodic table at DA</a:t>
          </a:r>
          <a:r>
            <a:rPr lang="el-GR" sz="2200" b="1" kern="1200" dirty="0">
              <a:latin typeface="Trebuchet MS" panose="020B0603020202020204" pitchFamily="34" charset="0"/>
            </a:rPr>
            <a:t>Φ</a:t>
          </a:r>
          <a:r>
            <a:rPr lang="en-GB" sz="2200" b="1" kern="1200" dirty="0"/>
            <a:t>NE </a:t>
          </a:r>
          <a:endParaRPr lang="en-US" sz="2200" kern="1200" dirty="0"/>
        </a:p>
      </dsp:txBody>
      <dsp:txXfrm>
        <a:off x="958702" y="472439"/>
        <a:ext cx="3701074" cy="1172313"/>
      </dsp:txXfrm>
    </dsp:sp>
    <dsp:sp modelId="{99006E5F-3462-4C20-98C5-C7B986806112}">
      <dsp:nvSpPr>
        <dsp:cNvPr id="0" name=""/>
        <dsp:cNvSpPr/>
      </dsp:nvSpPr>
      <dsp:spPr>
        <a:xfrm>
          <a:off x="3" y="2064016"/>
          <a:ext cx="5617362" cy="17652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600" b="1" kern="1200" dirty="0">
              <a:solidFill>
                <a:srgbClr val="0116D0"/>
              </a:solidFill>
            </a:rPr>
            <a:t>Kaonic Hydrogen</a:t>
          </a:r>
          <a:r>
            <a:rPr lang="en-GB" sz="1600" b="1" kern="1200" dirty="0"/>
            <a:t>: 200 pb</a:t>
          </a:r>
          <a:r>
            <a:rPr lang="en-GB" sz="1600" b="1" kern="1200" baseline="30000" dirty="0"/>
            <a:t>-1</a:t>
          </a:r>
          <a:r>
            <a:rPr lang="en-GB" sz="1600" b="1" kern="1200" dirty="0"/>
            <a:t> – with SIDDHARTA-2 setup – to get a precision &lt; 10 eV (KH)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600" b="1" kern="1200" dirty="0"/>
            <a:t>Selected </a:t>
          </a:r>
          <a:r>
            <a:rPr lang="en-GB" sz="1600" b="1" kern="1200" dirty="0">
              <a:solidFill>
                <a:srgbClr val="0116D0"/>
              </a:solidFill>
            </a:rPr>
            <a:t>light kaonic atoms </a:t>
          </a:r>
          <a:r>
            <a:rPr lang="en-GB" sz="1600" b="1" kern="1200" dirty="0"/>
            <a:t>(LHKA)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600" b="1" kern="1200" dirty="0"/>
            <a:t>Selected </a:t>
          </a:r>
          <a:r>
            <a:rPr lang="en-GB" sz="1600" b="1" kern="1200" dirty="0">
              <a:solidFill>
                <a:srgbClr val="0116D0"/>
              </a:solidFill>
            </a:rPr>
            <a:t>intermediate  and heavy </a:t>
          </a:r>
          <a:r>
            <a:rPr lang="en-GB" sz="1600" b="1" kern="1200" dirty="0"/>
            <a:t>kaonic atoms </a:t>
          </a:r>
          <a:r>
            <a:rPr lang="en-GB" sz="1600" b="1" u="sng" kern="1200" dirty="0"/>
            <a:t>charting the periodic table </a:t>
          </a:r>
          <a:r>
            <a:rPr lang="en-GB" sz="1600" b="1" kern="1200" dirty="0"/>
            <a:t>(IMKA)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600" b="1" kern="1200" dirty="0">
              <a:solidFill>
                <a:srgbClr val="0116D0"/>
              </a:solidFill>
            </a:rPr>
            <a:t>Ultra-High precision</a:t>
          </a:r>
          <a:r>
            <a:rPr lang="en-GB" sz="1600" b="1" kern="1200" dirty="0"/>
            <a:t> measurements of Kaonic Atoms (UHKA)</a:t>
          </a:r>
          <a:endParaRPr lang="en-US" sz="1600" kern="1200" dirty="0"/>
        </a:p>
      </dsp:txBody>
      <dsp:txXfrm>
        <a:off x="3" y="2064016"/>
        <a:ext cx="5617362" cy="176522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layout/CircleProcess">
  <dgm:title val="Circle Process"/>
  <dgm:desc val="Use to show sequential steps in a process. Limited to eleven Level 1 shapes with an unlimited number of Level 2 shapes. Works best with small amounts of text. Unused text does not appear, but remains available if you switch layouts."/>
  <dgm:catLst>
    <dgm:cat type="process" pri="8500"/>
    <dgm:cat type="officeonline" pri="85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11"/>
      <dgm:chPref val="1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5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Parent2" refType="w" fact="0.6249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l" for="ch" forName="Parent1" refType="w" fact="0.1597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l" for="ch" forName="Accent2" refType="w" fact="0.5498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l" for="ch" forName="ParentBackground2" refType="w" fact="0.5648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l" for="ch" forName="Child2" refType="w" fact="0.5648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l" for="ch" forName="Accent1" refType="w" fact="-0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l" for="ch" forName="ParentBackground1" refType="w" fact="0.0997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l" for="ch" forName="Child1" refType="w" fact="0.0997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6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Parent3" refType="w" fact="0.744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l" for="ch" forName="Parent2" refType="w" fact="0.426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l" for="ch" forName="Parent1" refType="w" fact="0.109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l" for="ch" forName="Accent3" refType="w" fact="0.6928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l" for="ch" forName="ParentBackground3" refType="w" fact="0.703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l" for="ch" forName="Child3" refType="w" fact="0.703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l" for="ch" forName="Accent2" refType="w" fact="0.3122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l" for="ch" forName="ParentBackground2" refType="w" fact="0.385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l" for="ch" forName="Child2" refType="w" fact="0.385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l" for="ch" forName="Accent1" refType="w" fact="-0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l" for="ch" forName="ParentBackground1" refType="w" fact="0.068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l" for="ch" forName="Child1" refType="w" fact="0.068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7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Parent4" refType="w" fact="0.8057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l" for="ch" forName="Parent3" refType="w" fact="0.5647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l" for="ch" forName="Parent2" refType="w" fact="0.3237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l" for="ch" forName="Parent1" refType="w" fact="0.0827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l" for="ch" forName="Accent4" refType="w" fact="0.7668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l" for="ch" forName="ParentBackground4" refType="w" fact="0.7746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l" for="ch" forName="Child4" refType="w" fact="0.7746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l" for="ch" forName="Accent3" refType="w" fact="0.476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l" for="ch" forName="ParentBackground3" refType="w" fact="0.5336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l" for="ch" forName="Child3" refType="w" fact="0.5336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l" for="ch" forName="Accent2" refType="w" fact="0.236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l" for="ch" forName="ParentBackground2" refType="w" fact="0.2926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l" for="ch" forName="Child2" refType="w" fact="0.2926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l" for="ch" forName="Accent1" refType="w" fact="-0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l" for="ch" forName="ParentBackground1" refType="w" fact="0.0516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l" for="ch" forName="Child1" refType="w" fact="0.0516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8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Parent5" refType="w" fact="0.8434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l" for="ch" forName="Parent4" refType="w" fact="0.6492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l" for="ch" forName="Parent3" refType="w" fact="0.45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l" for="ch" forName="Parent2" refType="w" fact="0.2609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l" for="ch" forName="Parent1" refType="w" fact="0.0667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l" for="ch" forName="Accent5" refType="w" fact="0.8121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l" for="ch" forName="ParentBackground5" refType="w" fact="0.8183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l" for="ch" forName="Child5" refType="w" fact="0.8183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l" for="ch" forName="Accent4" refType="w" fact="0.5789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l" for="ch" forName="ParentBackground4" refType="w" fact="0.6242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l" for="ch" forName="Child4" refType="w" fact="0.6242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l" for="ch" forName="Accent3" refType="w" fact="0.3848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l" for="ch" forName="ParentBackground3" refType="w" fact="0.43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l" for="ch" forName="Child3" refType="w" fact="0.43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l" for="ch" forName="Accent2" refType="w" fact="0.1906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l" for="ch" forName="ParentBackground2" refType="w" fact="0.2358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l" for="ch" forName="Child2" refType="w" fact="0.2358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l" for="ch" forName="Accent1" refType="w" fact="-0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l" for="ch" forName="ParentBackground1" refType="w" fact="0.0416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l" for="ch" forName="Child1" refType="w" fact="0.0416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9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Parent6" refType="w" fact="0.8689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l" for="ch" forName="Parent5" refType="w" fact="0.7063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l" for="ch" forName="Parent4" refType="w" fact="0.5437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l" for="ch" forName="Parent3" refType="w" fact="0.381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l" for="ch" forName="Parent2" refType="w" fact="0.2184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l" for="ch" forName="Parent1" refType="w" fact="0.0558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l" for="ch" forName="Accent6" refType="w" fact="0.8426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l" for="ch" forName="ParentBackground6" refType="w" fact="0.8479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l" for="ch" forName="Child6" refType="w" fact="0.8479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l" for="ch" forName="Accent5" refType="w" fact="0.6474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l" for="ch" forName="ParentBackground5" refType="w" fact="0.6853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l" for="ch" forName="Child5" refType="w" fact="0.6853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l" for="ch" forName="Accent4" refType="w" fact="0.4848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l" for="ch" forName="ParentBackground4" refType="w" fact="0.5227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l" for="ch" forName="Child4" refType="w" fact="0.5227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l" for="ch" forName="Accent3" refType="w" fact="0.3222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l" for="ch" forName="ParentBackground3" refType="w" fact="0.3601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l" for="ch" forName="Child3" refType="w" fact="0.3601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l" for="ch" forName="Accent2" refType="w" fact="0.1596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l" for="ch" forName="ParentBackground2" refType="w" fact="0.197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l" for="ch" forName="Child2" refType="w" fact="0.197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l" for="ch" forName="Accent1" refType="w" fact="-0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l" for="ch" forName="ParentBackground1" refType="w" fact="0.0348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l" for="ch" forName="Child1" refType="w" fact="0.0348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10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Parent7" refType="w" fact="0.8872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l" for="ch" forName="Parent6" refType="w" fact="0.7473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l" for="ch" forName="Parent5" refType="w" fact="0.607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l" for="ch" forName="Parent4" refType="w" fact="0.4676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l" for="ch" forName="Parent3" refType="w" fact="0.3277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l" for="ch" forName="Parent2" refType="w" fact="0.1879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l" for="ch" forName="Parent1" refType="w" fact="0.048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l" for="ch" forName="Accent7" refType="w" fact="0.8646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l" for="ch" forName="ParentBackground7" refType="w" fact="0.8692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l" for="ch" forName="Child7" refType="w" fact="0.8692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l" for="ch" forName="Accent6" refType="w" fact="0.6967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l" for="ch" forName="ParentBackground6" refType="w" fact="0.7293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l" for="ch" forName="Child6" refType="w" fact="0.7293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l" for="ch" forName="Accent5" refType="w" fact="0.5569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l" for="ch" forName="ParentBackground5" refType="w" fact="0.5894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l" for="ch" forName="Child5" refType="w" fact="0.5894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l" for="ch" forName="Accent4" refType="w" fact="0.417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l" for="ch" forName="ParentBackground4" refType="w" fact="0.4496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l" for="ch" forName="Child4" refType="w" fact="0.4496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l" for="ch" forName="Accent3" refType="w" fact="0.2771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l" for="ch" forName="ParentBackground3" refType="w" fact="0.3097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l" for="ch" forName="Child3" refType="w" fact="0.3097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l" for="ch" forName="Accent2" refType="w" fact="0.1373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l" for="ch" forName="ParentBackground2" refType="w" fact="0.1698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l" for="ch" forName="Child2" refType="w" fact="0.1698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l" for="ch" forName="Accent1" refType="w" fact="-0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l" for="ch" forName="ParentBackground1" refType="w" fact="0.03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l" for="ch" forName="Child1" refType="w" fact="0.03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11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l" for="ch" forName="Parent8" refType="w" fact="0.901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l" for="ch" forName="Parent7" refType="w" fact="0.7783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l" for="ch" forName="Parent6" refType="w" fact="0.6556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l" for="ch" forName="Parent5" refType="w" fact="0.5329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l" for="ch" forName="Parent4" refType="w" fact="0.4102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l" for="ch" forName="Parent3" refType="w" fact="0.287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l" for="ch" forName="Parent2" refType="w" fact="0.1648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l" for="ch" forName="Parent1" refType="w" fact="0.0421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l" for="ch" forName="Accent8" refType="w" fact="0.8813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l" for="ch" forName="ParentBackground8" refType="w" fact="0.8852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l" for="ch" forName="Child8" refType="w" fact="0.8852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l" for="ch" forName="Accent7" refType="w" fact="0.7339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l" for="ch" forName="ParentBackground7" refType="w" fact="0.762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l" for="ch" forName="Child7" refType="w" fact="0.762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l" for="ch" forName="Accent6" refType="w" fact="0.6112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l" for="ch" forName="ParentBackground6" refType="w" fact="0.6398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l" for="ch" forName="Child6" refType="w" fact="0.6398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l" for="ch" forName="Accent5" refType="w" fact="0.488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l" for="ch" forName="ParentBackground5" refType="w" fact="0.5171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l" for="ch" forName="Child5" refType="w" fact="0.5171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l" for="ch" forName="Accent4" refType="w" fact="0.3658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l" for="ch" forName="ParentBackground4" refType="w" fact="0.3944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l" for="ch" forName="Child4" refType="w" fact="0.3944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l" for="ch" forName="Accent3" refType="w" fact="0.2431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l" for="ch" forName="ParentBackground3" refType="w" fact="0.2717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l" for="ch" forName="Child3" refType="w" fact="0.2717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l" for="ch" forName="Accent2" refType="w" fact="0.1204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l" for="ch" forName="ParentBackground2" refType="w" fact="0.149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l" for="ch" forName="Child2" refType="w" fact="0.149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l" for="ch" forName="Accent1" refType="w" fact="-0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l" for="ch" forName="ParentBackground1" refType="w" fact="0.0263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l" for="ch" forName="Child1" refType="w" fact="0.0263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12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l" for="ch" forName="Parent9" refType="w" fact="0.9119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l" for="ch" forName="Parent8" refType="w" fact="0.8026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l" for="ch" forName="Parent7" refType="w" fact="0.6933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l" for="ch" forName="Parent6" refType="w" fact="0.584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l" for="ch" forName="Parent5" refType="w" fact="0.4747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l" for="ch" forName="Parent4" refType="w" fact="0.3654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l" for="ch" forName="Parent3" refType="w" fact="0.2561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l" for="ch" forName="Parent2" refType="w" fact="0.1468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l" for="ch" forName="Parent1" refType="w" fact="0.037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l" for="ch" forName="Accent9" refType="w" fact="0.8942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l" for="ch" forName="ParentBackground9" refType="w" fact="0.8978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l" for="ch" forName="Child9" refType="w" fact="0.8978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l" for="ch" forName="Accent8" refType="w" fact="0.763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l" for="ch" forName="ParentBackground8" refType="w" fact="0.788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l" for="ch" forName="Child8" refType="w" fact="0.788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l" for="ch" forName="Accent7" refType="w" fact="0.6538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l" for="ch" forName="ParentBackground7" refType="w" fact="0.6792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l" for="ch" forName="Child7" refType="w" fact="0.6792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l" for="ch" forName="Accent6" refType="w" fact="0.544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l" for="ch" forName="ParentBackground6" refType="w" fact="0.5699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l" for="ch" forName="Child6" refType="w" fact="0.5699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l" for="ch" forName="Accent5" refType="w" fact="0.4352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l" for="ch" forName="ParentBackground5" refType="w" fact="0.4606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l" for="ch" forName="Child5" refType="w" fact="0.4606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l" for="ch" forName="Accent4" refType="w" fact="0.3259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l" for="ch" forName="ParentBackground4" refType="w" fact="0.3513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l" for="ch" forName="Child4" refType="w" fact="0.3513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l" for="ch" forName="Accent3" refType="w" fact="0.2166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l" for="ch" forName="ParentBackground3" refType="w" fact="0.242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l" for="ch" forName="Child3" refType="w" fact="0.242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l" for="ch" forName="Accent2" refType="w" fact="0.1073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l" for="ch" forName="ParentBackground2" refType="w" fact="0.1327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l" for="ch" forName="Child2" refType="w" fact="0.1327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l" for="ch" forName="Accent1" refType="w" fact="-0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l" for="ch" forName="ParentBackground1" refType="w" fact="0.0234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l" for="ch" forName="Child1" refType="w" fact="0.0234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13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l" for="ch" forName="Parent10" refType="w" fact="0.920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l" for="ch" forName="Parent9" refType="w" fact="0.822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l" for="ch" forName="Parent8" refType="w" fact="0.723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l" for="ch" forName="Parent7" refType="w" fact="0.62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l" for="ch" forName="Parent6" refType="w" fact="0.5264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l" for="ch" forName="Parent5" refType="w" fact="0.4279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l" for="ch" forName="Parent4" refType="w" fact="0.3294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l" for="ch" forName="Parent3" refType="w" fact="0.2309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l" for="ch" forName="Parent2" refType="w" fact="0.1324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l" for="ch" forName="Parent1" refType="w" fact="0.0338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l" for="ch" forName="Accent10" refType="w" fact="0.9047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l" for="ch" forName="ParentBackground10" refType="w" fact="0.9078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l" for="ch" forName="Child10" refType="w" fact="0.9078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l" for="ch" forName="Accent9" refType="w" fact="0.7864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l" for="ch" forName="ParentBackground9" refType="w" fact="0.8093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l" for="ch" forName="Child9" refType="w" fact="0.8093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l" for="ch" forName="Accent8" refType="w" fact="0.6879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l" for="ch" forName="ParentBackground8" refType="w" fact="0.7108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l" for="ch" forName="Child8" refType="w" fact="0.7108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l" for="ch" forName="Accent7" refType="w" fact="0.5893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l" for="ch" forName="ParentBackground7" refType="w" fact="0.6123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l" for="ch" forName="Child7" refType="w" fact="0.6123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l" for="ch" forName="Accent6" refType="w" fact="0.4908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l" for="ch" forName="ParentBackground6" refType="w" fact="0.5137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l" for="ch" forName="Child6" refType="w" fact="0.5137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l" for="ch" forName="Accent5" refType="w" fact="0.3923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l" for="ch" forName="ParentBackground5" refType="w" fact="0.4152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l" for="ch" forName="Child5" refType="w" fact="0.4152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l" for="ch" forName="Accent4" refType="w" fact="0.2938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l" for="ch" forName="ParentBackground4" refType="w" fact="0.3167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l" for="ch" forName="Child4" refType="w" fact="0.3167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l" for="ch" forName="Accent3" refType="w" fact="0.1952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l" for="ch" forName="ParentBackground3" refType="w" fact="0.2182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l" for="ch" forName="Child3" refType="w" fact="0.2182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l" for="ch" forName="Accent2" refType="w" fact="0.0967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l" for="ch" forName="ParentBackground2" refType="w" fact="0.1196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l" for="ch" forName="Child2" refType="w" fact="0.1196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l" for="ch" forName="Accent1" refType="w" fact="-0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l" for="ch" forName="ParentBackground1" refType="w" fact="0.0211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l" for="ch" forName="Child1" refType="w" fact="0.0211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14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l" for="ch" forName="Parent11" refType="w" fact="0.9277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l" for="ch" forName="Parent10" refType="w" fact="0.838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l" for="ch" forName="Parent9" refType="w" fact="0.7483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l" for="ch" forName="Parent8" refType="w" fact="0.6586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l" for="ch" forName="Parent7" refType="w" fact="0.5689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l" for="ch" forName="Parent6" refType="w" fact="0.4792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l" for="ch" forName="Parent5" refType="w" fact="0.389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l" for="ch" forName="Parent4" refType="w" fact="0.2999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l" for="ch" forName="Parent3" refType="w" fact="0.2102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l" for="ch" forName="Parent2" refType="w" fact="0.120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l" for="ch" forName="Parent1" refType="w" fact="0.0308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l" for="ch" forName="Accent11" refType="w" fact="0.9132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l" for="ch" forName="ParentBackground11" refType="w" fact="0.9161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l" for="ch" forName="Child11" refType="w" fact="0.9161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l" for="ch" forName="Accent10" refType="w" fact="0.805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l" for="ch" forName="ParentBackground10" refType="w" fact="0.8264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l" for="ch" forName="Child10" refType="w" fact="0.8264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l" for="ch" forName="Accent9" refType="w" fact="0.7158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l" for="ch" forName="ParentBackground9" refType="w" fact="0.7367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l" for="ch" forName="Child9" refType="w" fact="0.7367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l" for="ch" forName="Accent8" refType="w" fact="0.6261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l" for="ch" forName="ParentBackground8" refType="w" fact="0.647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l" for="ch" forName="Child8" refType="w" fact="0.647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l" for="ch" forName="Accent7" refType="w" fact="0.5364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l" for="ch" forName="ParentBackground7" refType="w" fact="0.5573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l" for="ch" forName="Child7" refType="w" fact="0.5573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l" for="ch" forName="Accent6" refType="w" fact="0.4467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l" for="ch" forName="ParentBackground6" refType="w" fact="0.4677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l" for="ch" forName="Child6" refType="w" fact="0.4677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l" for="ch" forName="Accent5" refType="w" fact="0.3571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l" for="ch" forName="ParentBackground5" refType="w" fact="0.378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l" for="ch" forName="Child5" refType="w" fact="0.378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l" for="ch" forName="Accent4" refType="w" fact="0.2674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l" for="ch" forName="ParentBackground4" refType="w" fact="0.2883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l" for="ch" forName="Child4" refType="w" fact="0.2883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l" for="ch" forName="Accent3" refType="w" fact="0.1777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l" for="ch" forName="ParentBackground3" refType="w" fact="0.1986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l" for="ch" forName="Child3" refType="w" fact="0.1986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l" for="ch" forName="Accent2" refType="w" fact="0.088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l" for="ch" forName="ParentBackground2" refType="w" fact="0.1089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l" for="ch" forName="Child2" refType="w" fact="0.1089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l" for="ch" forName="Accent1" refType="w" fact="-0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l" for="ch" forName="ParentBackground1" refType="w" fact="0.0192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l" for="ch" forName="Child1" refType="w" fact="0.0192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if>
      <dgm:else name="Name15">
        <dgm:choose name="Name16">
          <dgm:if name="Name17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18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r" for="ch" forName="Parent2" refType="w" fact="0.3751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r" for="ch" forName="Parent1" refType="w" fact="0.8403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r" for="ch" forName="Accent2" refType="w" fact="0.4502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r" for="ch" forName="ParentBackground2" refType="w" fact="0.4352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r" for="ch" forName="Child2" refType="w" fact="0.4352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r" for="ch" forName="Accent1" refType="w" fact="1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r" for="ch" forName="ParentBackground1" refType="w" fact="0.9003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r" for="ch" forName="Child1" refType="w" fact="0.9003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19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Parent3" refType="w" fact="0.256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r" for="ch" forName="Parent2" refType="w" fact="0.573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r" for="ch" forName="Parent1" refType="w" fact="0.891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r" for="ch" forName="Accent3" refType="w" fact="0.3072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r" for="ch" forName="ParentBackground3" refType="w" fact="0.297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r" for="ch" forName="Child3" refType="w" fact="0.297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r" for="ch" forName="Accent2" refType="w" fact="0.6878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r" for="ch" forName="ParentBackground2" refType="w" fact="0.614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r" for="ch" forName="Child2" refType="w" fact="0.614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r" for="ch" forName="Accent1" refType="w" fact="1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r" for="ch" forName="ParentBackground1" refType="w" fact="0.932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r" for="ch" forName="Child1" refType="w" fact="0.932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20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Parent4" refType="w" fact="0.1943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r" for="ch" forName="Parent3" refType="w" fact="0.4353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r" for="ch" forName="Parent2" refType="w" fact="0.6763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r" for="ch" forName="Parent1" refType="w" fact="0.9173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r" for="ch" forName="Accent4" refType="w" fact="0.2332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r" for="ch" forName="ParentBackground4" refType="w" fact="0.2254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r" for="ch" forName="Child4" refType="w" fact="0.2254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r" for="ch" forName="Accent3" refType="w" fact="0.523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r" for="ch" forName="ParentBackground3" refType="w" fact="0.4664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r" for="ch" forName="Child3" refType="w" fact="0.4664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r" for="ch" forName="Accent2" refType="w" fact="0.763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r" for="ch" forName="ParentBackground2" refType="w" fact="0.7074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r" for="ch" forName="Child2" refType="w" fact="0.7074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r" for="ch" forName="Accent1" refType="w" fact="1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r" for="ch" forName="ParentBackground1" refType="w" fact="0.9484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r" for="ch" forName="Child1" refType="w" fact="0.9484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21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Parent5" refType="w" fact="0.1566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r" for="ch" forName="Parent4" refType="w" fact="0.3508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r" for="ch" forName="Parent3" refType="w" fact="0.54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r" for="ch" forName="Parent2" refType="w" fact="0.7391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r" for="ch" forName="Parent1" refType="w" fact="0.9333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r" for="ch" forName="Accent5" refType="w" fact="0.1879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r" for="ch" forName="ParentBackground5" refType="w" fact="0.1817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r" for="ch" forName="Child5" refType="w" fact="0.1817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r" for="ch" forName="Accent4" refType="w" fact="0.4211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r" for="ch" forName="ParentBackground4" refType="w" fact="0.3758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r" for="ch" forName="Child4" refType="w" fact="0.3758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r" for="ch" forName="Accent3" refType="w" fact="0.6152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r" for="ch" forName="ParentBackground3" refType="w" fact="0.57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r" for="ch" forName="Child3" refType="w" fact="0.57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r" for="ch" forName="Accent2" refType="w" fact="0.8094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r" for="ch" forName="ParentBackground2" refType="w" fact="0.7642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r" for="ch" forName="Child2" refType="w" fact="0.7642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r" for="ch" forName="Accent1" refType="w" fact="1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r" for="ch" forName="ParentBackground1" refType="w" fact="0.9584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r" for="ch" forName="Child1" refType="w" fact="0.9584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22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r" for="ch" forName="Parent6" refType="w" fact="0.1311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r" for="ch" forName="Parent5" refType="w" fact="0.2937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r" for="ch" forName="Parent4" refType="w" fact="0.4563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r" for="ch" forName="Parent3" refType="w" fact="0.619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r" for="ch" forName="Parent2" refType="w" fact="0.7816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r" for="ch" forName="Parent1" refType="w" fact="0.9442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r" for="ch" forName="Accent6" refType="w" fact="0.1574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r" for="ch" forName="ParentBackground6" refType="w" fact="0.1521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r" for="ch" forName="Child6" refType="w" fact="0.1521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r" for="ch" forName="Accent5" refType="w" fact="0.3526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r" for="ch" forName="ParentBackground5" refType="w" fact="0.3147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r" for="ch" forName="Child5" refType="w" fact="0.3147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r" for="ch" forName="Accent4" refType="w" fact="0.5152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r" for="ch" forName="ParentBackground4" refType="w" fact="0.4773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r" for="ch" forName="Child4" refType="w" fact="0.4773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r" for="ch" forName="Accent3" refType="w" fact="0.6778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r" for="ch" forName="ParentBackground3" refType="w" fact="0.6399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r" for="ch" forName="Child3" refType="w" fact="0.6399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r" for="ch" forName="Accent2" refType="w" fact="0.8404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r" for="ch" forName="ParentBackground2" refType="w" fact="0.802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r" for="ch" forName="Child2" refType="w" fact="0.802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r" for="ch" forName="Accent1" refType="w" fact="1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r" for="ch" forName="ParentBackground1" refType="w" fact="0.9652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r" for="ch" forName="Child1" refType="w" fact="0.9652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23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r" for="ch" forName="Parent7" refType="w" fact="0.1128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r" for="ch" forName="Parent6" refType="w" fact="0.2527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r" for="ch" forName="Parent5" refType="w" fact="0.392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r" for="ch" forName="Parent4" refType="w" fact="0.5324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r" for="ch" forName="Parent3" refType="w" fact="0.6723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r" for="ch" forName="Parent2" refType="w" fact="0.8121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r" for="ch" forName="Parent1" refType="w" fact="0.952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r" for="ch" forName="Accent7" refType="w" fact="0.1354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r" for="ch" forName="ParentBackground7" refType="w" fact="0.1308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r" for="ch" forName="Child7" refType="w" fact="0.1308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r" for="ch" forName="Accent6" refType="w" fact="0.3033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r" for="ch" forName="ParentBackground6" refType="w" fact="0.2707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r" for="ch" forName="Child6" refType="w" fact="0.2707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r" for="ch" forName="Accent5" refType="w" fact="0.4431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r" for="ch" forName="ParentBackground5" refType="w" fact="0.4106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r" for="ch" forName="Child5" refType="w" fact="0.4106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r" for="ch" forName="Accent4" refType="w" fact="0.583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r" for="ch" forName="ParentBackground4" refType="w" fact="0.5504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r" for="ch" forName="Child4" refType="w" fact="0.5504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r" for="ch" forName="Accent3" refType="w" fact="0.7229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r" for="ch" forName="ParentBackground3" refType="w" fact="0.6903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r" for="ch" forName="Child3" refType="w" fact="0.6903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r" for="ch" forName="Accent2" refType="w" fact="0.8627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r" for="ch" forName="ParentBackground2" refType="w" fact="0.8302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r" for="ch" forName="Child2" refType="w" fact="0.8302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r" for="ch" forName="Accent1" refType="w" fact="1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r" for="ch" forName="ParentBackground1" refType="w" fact="0.97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r" for="ch" forName="Child1" refType="w" fact="0.97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24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r" for="ch" forName="Parent8" refType="w" fact="0.099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r" for="ch" forName="Parent7" refType="w" fact="0.2217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r" for="ch" forName="Parent6" refType="w" fact="0.3444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r" for="ch" forName="Parent5" refType="w" fact="0.4671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r" for="ch" forName="Parent4" refType="w" fact="0.5898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r" for="ch" forName="Parent3" refType="w" fact="0.712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r" for="ch" forName="Parent2" refType="w" fact="0.8352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r" for="ch" forName="Parent1" refType="w" fact="0.9579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r" for="ch" forName="Accent8" refType="w" fact="0.1187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r" for="ch" forName="ParentBackground8" refType="w" fact="0.1148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r" for="ch" forName="Child8" refType="w" fact="0.1148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r" for="ch" forName="Accent7" refType="w" fact="0.2661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r" for="ch" forName="ParentBackground7" refType="w" fact="0.237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r" for="ch" forName="Child7" refType="w" fact="0.237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r" for="ch" forName="Accent6" refType="w" fact="0.3888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r" for="ch" forName="ParentBackground6" refType="w" fact="0.3602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r" for="ch" forName="Child6" refType="w" fact="0.3602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r" for="ch" forName="Accent5" refType="w" fact="0.511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r" for="ch" forName="ParentBackground5" refType="w" fact="0.4829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r" for="ch" forName="Child5" refType="w" fact="0.4829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r" for="ch" forName="Accent4" refType="w" fact="0.6342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r" for="ch" forName="ParentBackground4" refType="w" fact="0.6056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r" for="ch" forName="Child4" refType="w" fact="0.6056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r" for="ch" forName="Accent3" refType="w" fact="0.7569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r" for="ch" forName="ParentBackground3" refType="w" fact="0.7283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r" for="ch" forName="Child3" refType="w" fact="0.7283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r" for="ch" forName="Accent2" refType="w" fact="0.8796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r" for="ch" forName="ParentBackground2" refType="w" fact="0.851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r" for="ch" forName="Child2" refType="w" fact="0.851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r" for="ch" forName="Accent1" refType="w" fact="1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r" for="ch" forName="ParentBackground1" refType="w" fact="0.9737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r" for="ch" forName="Child1" refType="w" fact="0.9737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25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r" for="ch" forName="Parent9" refType="w" fact="0.0881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r" for="ch" forName="Parent8" refType="w" fact="0.1974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r" for="ch" forName="Parent7" refType="w" fact="0.3067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r" for="ch" forName="Parent6" refType="w" fact="0.416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r" for="ch" forName="Parent5" refType="w" fact="0.5253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r" for="ch" forName="Parent4" refType="w" fact="0.6346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r" for="ch" forName="Parent3" refType="w" fact="0.7439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r" for="ch" forName="Parent2" refType="w" fact="0.8532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r" for="ch" forName="Parent1" refType="w" fact="0.962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r" for="ch" forName="Accent9" refType="w" fact="0.1058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r" for="ch" forName="ParentBackground9" refType="w" fact="0.1022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r" for="ch" forName="Child9" refType="w" fact="0.1022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r" for="ch" forName="Accent8" refType="w" fact="0.237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r" for="ch" forName="ParentBackground8" refType="w" fact="0.211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r" for="ch" forName="Child8" refType="w" fact="0.211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r" for="ch" forName="Accent7" refType="w" fact="0.3462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r" for="ch" forName="ParentBackground7" refType="w" fact="0.3208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r" for="ch" forName="Child7" refType="w" fact="0.3208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r" for="ch" forName="Accent6" refType="w" fact="0.455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r" for="ch" forName="ParentBackground6" refType="w" fact="0.4301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r" for="ch" forName="Child6" refType="w" fact="0.4301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r" for="ch" forName="Accent5" refType="w" fact="0.5648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r" for="ch" forName="ParentBackground5" refType="w" fact="0.5394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r" for="ch" forName="Child5" refType="w" fact="0.5394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r" for="ch" forName="Accent4" refType="w" fact="0.6741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r" for="ch" forName="ParentBackground4" refType="w" fact="0.6487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r" for="ch" forName="Child4" refType="w" fact="0.6487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r" for="ch" forName="Accent3" refType="w" fact="0.7834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r" for="ch" forName="ParentBackground3" refType="w" fact="0.758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r" for="ch" forName="Child3" refType="w" fact="0.758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r" for="ch" forName="Accent2" refType="w" fact="0.8927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r" for="ch" forName="ParentBackground2" refType="w" fact="0.8673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r" for="ch" forName="Child2" refType="w" fact="0.8673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r" for="ch" forName="Accent1" refType="w" fact="1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r" for="ch" forName="ParentBackground1" refType="w" fact="0.9765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r" for="ch" forName="Child1" refType="w" fact="0.9765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26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r" for="ch" forName="Parent10" refType="w" fact="0.079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r" for="ch" forName="Parent9" refType="w" fact="0.178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r" for="ch" forName="Parent8" refType="w" fact="0.276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r" for="ch" forName="Parent7" refType="w" fact="0.37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r" for="ch" forName="Parent6" refType="w" fact="0.4736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r" for="ch" forName="Parent5" refType="w" fact="0.5721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r" for="ch" forName="Parent4" refType="w" fact="0.6706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r" for="ch" forName="Parent3" refType="w" fact="0.7691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r" for="ch" forName="Parent2" refType="w" fact="0.8676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r" for="ch" forName="Parent1" refType="w" fact="0.9662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r" for="ch" forName="Accent10" refType="w" fact="0.0953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r" for="ch" forName="ParentBackground10" refType="w" fact="0.0922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r" for="ch" forName="Child10" refType="w" fact="0.0922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r" for="ch" forName="Accent9" refType="w" fact="0.2136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r" for="ch" forName="ParentBackground9" refType="w" fact="0.1907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r" for="ch" forName="Child9" refType="w" fact="0.1907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r" for="ch" forName="Accent8" refType="w" fact="0.3121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r" for="ch" forName="ParentBackground8" refType="w" fact="0.2892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r" for="ch" forName="Child8" refType="w" fact="0.2892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r" for="ch" forName="Accent7" refType="w" fact="0.4107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r" for="ch" forName="ParentBackground7" refType="w" fact="0.3877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r" for="ch" forName="Child7" refType="w" fact="0.3877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r" for="ch" forName="Accent6" refType="w" fact="0.5092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r" for="ch" forName="ParentBackground6" refType="w" fact="0.4863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r" for="ch" forName="Child6" refType="w" fact="0.4863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r" for="ch" forName="Accent5" refType="w" fact="0.6077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r" for="ch" forName="ParentBackground5" refType="w" fact="0.5848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r" for="ch" forName="Child5" refType="w" fact="0.5848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r" for="ch" forName="Accent4" refType="w" fact="0.7062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r" for="ch" forName="ParentBackground4" refType="w" fact="0.6833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r" for="ch" forName="Child4" refType="w" fact="0.6833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r" for="ch" forName="Accent3" refType="w" fact="0.8048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r" for="ch" forName="ParentBackground3" refType="w" fact="0.7818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r" for="ch" forName="Child3" refType="w" fact="0.7818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r" for="ch" forName="Accent2" refType="w" fact="0.9033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r" for="ch" forName="ParentBackground2" refType="w" fact="0.8804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r" for="ch" forName="Child2" refType="w" fact="0.8804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r" for="ch" forName="Accent1" refType="w" fact="1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r" for="ch" forName="ParentBackground1" refType="w" fact="0.9789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r" for="ch" forName="Child1" refType="w" fact="0.9789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27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r" for="ch" forName="Parent11" refType="w" fact="0.0723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r" for="ch" forName="Parent10" refType="w" fact="0.162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r" for="ch" forName="Parent9" refType="w" fact="0.2517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r" for="ch" forName="Parent8" refType="w" fact="0.3414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r" for="ch" forName="Parent7" refType="w" fact="0.4311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r" for="ch" forName="Parent6" refType="w" fact="0.5208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r" for="ch" forName="Parent5" refType="w" fact="0.610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r" for="ch" forName="Parent4" refType="w" fact="0.7001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r" for="ch" forName="Parent3" refType="w" fact="0.7898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r" for="ch" forName="Parent2" refType="w" fact="0.879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r" for="ch" forName="Parent1" refType="w" fact="0.9692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r" for="ch" forName="Accent11" refType="w" fact="0.0868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r" for="ch" forName="ParentBackground11" refType="w" fact="0.0839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r" for="ch" forName="Child11" refType="w" fact="0.0839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r" for="ch" forName="Accent10" refType="w" fact="0.194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r" for="ch" forName="ParentBackground10" refType="w" fact="0.1736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r" for="ch" forName="Child10" refType="w" fact="0.1736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r" for="ch" forName="Accent9" refType="w" fact="0.2842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r" for="ch" forName="ParentBackground9" refType="w" fact="0.2633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r" for="ch" forName="Child9" refType="w" fact="0.2633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r" for="ch" forName="Accent8" refType="w" fact="0.3739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r" for="ch" forName="ParentBackground8" refType="w" fact="0.353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r" for="ch" forName="Child8" refType="w" fact="0.353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r" for="ch" forName="Accent7" refType="w" fact="0.4636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r" for="ch" forName="ParentBackground7" refType="w" fact="0.4427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r" for="ch" forName="Child7" refType="w" fact="0.4427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r" for="ch" forName="Accent6" refType="w" fact="0.5533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r" for="ch" forName="ParentBackground6" refType="w" fact="0.5323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r" for="ch" forName="Child6" refType="w" fact="0.5323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r" for="ch" forName="Accent5" refType="w" fact="0.6429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r" for="ch" forName="ParentBackground5" refType="w" fact="0.622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r" for="ch" forName="Child5" refType="w" fact="0.622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r" for="ch" forName="Accent4" refType="w" fact="0.7326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r" for="ch" forName="ParentBackground4" refType="w" fact="0.7117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r" for="ch" forName="Child4" refType="w" fact="0.7117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r" for="ch" forName="Accent3" refType="w" fact="0.8223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r" for="ch" forName="ParentBackground3" refType="w" fact="0.8014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r" for="ch" forName="Child3" refType="w" fact="0.8014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r" for="ch" forName="Accent2" refType="w" fact="0.912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r" for="ch" forName="ParentBackground2" refType="w" fact="0.8911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r" for="ch" forName="Child2" refType="w" fact="0.8911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r" for="ch" forName="Accent1" refType="w" fact="1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r" for="ch" forName="ParentBackground1" refType="w" fact="0.9808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r" for="ch" forName="Child1" refType="w" fact="0.9808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8">
            <dgm:if name="Name29" axis="followSib" ptType="node" func="cnt" op="equ" val="0">
              <dgm:shape xmlns:r="http://schemas.openxmlformats.org/officeDocument/2006/relationships" type="ellipse" r:blip="">
                <dgm:adjLst/>
              </dgm:shape>
            </dgm:if>
            <dgm:else name="Name30">
              <dgm:choose name="Name31">
                <dgm:if name="Name32" axis="precedSib" ptType="node" func="cnt" op="equ" val="10">
                  <dgm:shape xmlns:r="http://schemas.openxmlformats.org/officeDocument/2006/relationships" type="ellipse" r:blip="">
                    <dgm:adjLst/>
                  </dgm:shape>
                </dgm:if>
                <dgm:else name="Name33">
                  <dgm:choose name="Name34">
                    <dgm:if name="Name35" func="var" arg="dir" op="equ" val="norm">
                      <dgm:shape xmlns:r="http://schemas.openxmlformats.org/officeDocument/2006/relationships" rot="45" type="teardrop" r:blip="">
                        <dgm:adjLst>
                          <dgm:adj idx="1" val="1"/>
                        </dgm:adjLst>
                      </dgm:shape>
                    </dgm:if>
                    <dgm:else name="Name36">
                      <dgm:shape xmlns:r="http://schemas.openxmlformats.org/officeDocument/2006/relationships" rot="225" type="teardrop" r:blip="">
                        <dgm:adjLst>
                          <dgm:adj idx="1" val="1"/>
                        </dgm:adjLst>
                      </dgm:shape>
                    </dgm:else>
                  </dgm:choose>
                </dgm:else>
              </dgm:choose>
            </dgm:else>
          </dgm:choose>
          <dgm:presOf/>
        </dgm:layoutNode>
      </dgm:forEach>
      <dgm:forEach name="parentBackgroundRepeat" axis="self">
        <dgm:layoutNode name="ParentBackground" styleLbl="node1">
          <dgm:alg type="sp"/>
          <dgm:shape xmlns:r="http://schemas.openxmlformats.org/officeDocument/2006/relationships" type="ellipse" r:blip="">
            <dgm:adjLst/>
          </dgm:shape>
          <dgm:presOf axis="self" ptType="node"/>
        </dgm:layoutNode>
      </dgm:forEach>
    </dgm:forEach>
    <dgm:forEach name="Name37" axis="ch" ptType="node" st="11" cnt="1"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38" ref="accentRepeat"/>
      </dgm:layoutNode>
      <dgm:layoutNode name="ParentBackground11">
        <dgm:alg type="sp"/>
        <dgm:shape xmlns:r="http://schemas.openxmlformats.org/officeDocument/2006/relationships" r:blip="">
          <dgm:adjLst/>
        </dgm:shape>
        <dgm:presOf/>
        <dgm:forEach name="Name39" ref="parentBackgroundRepeat"/>
      </dgm:layoutNode>
      <dgm:choose name="Name40">
        <dgm:if name="Name41" axis="ch" ptType="node" func="cnt" op="gte" val="1">
          <dgm:layoutNode name="Child1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2"/>
      </dgm:choose>
      <dgm:layoutNode name="Parent11" styleLbl="fgAcc0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3" axis="ch" ptType="node" st="10" cnt="1"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44" ref="accentRepeat"/>
      </dgm:layoutNode>
      <dgm:layoutNode name="ParentBackground10">
        <dgm:alg type="sp"/>
        <dgm:shape xmlns:r="http://schemas.openxmlformats.org/officeDocument/2006/relationships" r:blip="">
          <dgm:adjLst/>
        </dgm:shape>
        <dgm:presOf/>
        <dgm:forEach name="Name45" ref="parentBackgroundRepeat"/>
      </dgm:layoutNode>
      <dgm:choose name="Name46">
        <dgm:if name="Name47" axis="ch" ptType="node" func="cnt" op="gte" val="1">
          <dgm:layoutNode name="Child10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8"/>
      </dgm:choose>
      <dgm:layoutNode name="Parent10" styleLbl="fgAcc0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9" axis="ch" ptType="node" st="9" cnt="1"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ParentBackground9">
        <dgm:alg type="sp"/>
        <dgm:shape xmlns:r="http://schemas.openxmlformats.org/officeDocument/2006/relationships" r:blip="">
          <dgm:adjLst/>
        </dgm:shape>
        <dgm:presOf/>
        <dgm:forEach name="Name51" ref="parentBackgroundRepeat"/>
      </dgm:layoutNode>
      <dgm:choose name="Name52">
        <dgm:if name="Name53" axis="ch" ptType="node" func="cnt" op="gte" val="1">
          <dgm:layoutNode name="Child9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4"/>
      </dgm:choose>
      <dgm:layoutNode name="Parent9" styleLbl="fgAcc0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55" axis="ch" ptType="node" st="8" cnt="1"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56" ref="accentRepeat"/>
      </dgm:layoutNode>
      <dgm:layoutNode name="ParentBackground8">
        <dgm:alg type="sp"/>
        <dgm:shape xmlns:r="http://schemas.openxmlformats.org/officeDocument/2006/relationships" r:blip="">
          <dgm:adjLst/>
        </dgm:shape>
        <dgm:presOf/>
        <dgm:forEach name="Name57" ref="parentBackgroundRepeat"/>
      </dgm:layoutNode>
      <dgm:choose name="Name58">
        <dgm:if name="Name59" axis="ch" ptType="node" func="cnt" op="gte" val="1">
          <dgm:layoutNode name="Child8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0"/>
      </dgm:choose>
      <dgm:layoutNode name="Parent8" styleLbl="fgAcc0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1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62" ref="accentRepeat"/>
      </dgm:layoutNode>
      <dgm:layoutNode name="ParentBackground7">
        <dgm:alg type="sp"/>
        <dgm:shape xmlns:r="http://schemas.openxmlformats.org/officeDocument/2006/relationships" r:blip="">
          <dgm:adjLst/>
        </dgm:shape>
        <dgm:presOf/>
        <dgm:forEach name="Name63" ref="parentBackgroundRepeat"/>
      </dgm:layoutNode>
      <dgm:choose name="Name64">
        <dgm:if name="Name65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6"/>
      </dgm:choose>
      <dgm:layoutNode name="Parent7" styleLbl="fgAcc0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68" ref="accentRepeat"/>
      </dgm:layoutNode>
      <dgm:layoutNode name="ParentBackground6">
        <dgm:alg type="sp"/>
        <dgm:shape xmlns:r="http://schemas.openxmlformats.org/officeDocument/2006/relationships" r:blip="">
          <dgm:adjLst/>
        </dgm:shape>
        <dgm:presOf/>
        <dgm:forEach name="Name69" ref="parentBackgroundRepeat"/>
      </dgm:layoutNode>
      <dgm:choose name="Name70">
        <dgm:if name="Name71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  <dgm:layoutNode name="Parent6" styleLbl="fgAcc0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3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74" ref="accentRepeat"/>
      </dgm:layoutNode>
      <dgm:layoutNode name="ParentBackground5">
        <dgm:alg type="sp"/>
        <dgm:shape xmlns:r="http://schemas.openxmlformats.org/officeDocument/2006/relationships" r:blip="">
          <dgm:adjLst/>
        </dgm:shape>
        <dgm:presOf/>
        <dgm:forEach name="Name75" ref="parentBackgroundRepeat"/>
      </dgm:layoutNode>
      <dgm:choose name="Name76">
        <dgm:if name="Name77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8"/>
      </dgm:choose>
      <dgm:layoutNode name="Parent5" styleLbl="fgAcc0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9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80" ref="accentRepeat"/>
      </dgm:layoutNode>
      <dgm:layoutNode name="ParentBackground4">
        <dgm:alg type="sp"/>
        <dgm:shape xmlns:r="http://schemas.openxmlformats.org/officeDocument/2006/relationships" r:blip="">
          <dgm:adjLst/>
        </dgm:shape>
        <dgm:presOf/>
        <dgm:forEach name="Name81" ref="parentBackgroundRepeat"/>
      </dgm:layoutNode>
      <dgm:choose name="Name82">
        <dgm:if name="Name8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4" styleLbl="fgAcc0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layoutNode name="ParentBackground3">
        <dgm:alg type="sp"/>
        <dgm:shape xmlns:r="http://schemas.openxmlformats.org/officeDocument/2006/relationships" r:blip="">
          <dgm:adjLst/>
        </dgm:shape>
        <dgm:presOf/>
        <dgm:forEach name="Name87" ref="parentBackgroundRepeat"/>
      </dgm:layoutNode>
      <dgm:choose name="Name88">
        <dgm:if name="Name89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0"/>
      </dgm:choose>
      <dgm:layoutNode name="Parent3" styleLbl="fgAcc0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1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92" ref="accentRepeat"/>
      </dgm:layoutNode>
      <dgm:layoutNode name="ParentBackground2" styleLbl="fgAcc1">
        <dgm:alg type="sp"/>
        <dgm:shape xmlns:r="http://schemas.openxmlformats.org/officeDocument/2006/relationships" r:blip="">
          <dgm:adjLst/>
        </dgm:shape>
        <dgm:presOf/>
        <dgm:forEach name="Name93" ref="parentBackgroundRepeat"/>
      </dgm:layoutNode>
      <dgm:choose name="Name94">
        <dgm:if name="Name95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6"/>
      </dgm:choose>
      <dgm:layoutNode name="Parent2" styleLbl="fgAcc0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7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98" ref="accentRepeat"/>
      </dgm:layoutNode>
      <dgm:layoutNode name="ParentBackground1">
        <dgm:alg type="sp"/>
        <dgm:shape xmlns:r="http://schemas.openxmlformats.org/officeDocument/2006/relationships" r:blip="">
          <dgm:adjLst/>
        </dgm:shape>
        <dgm:presOf/>
        <dgm:forEach name="Name99" ref="parentBackgroundRepeat"/>
      </dgm:layoutNode>
      <dgm:choose name="Name100">
        <dgm:if name="Name101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102"/>
      </dgm:choose>
      <dgm:layoutNode name="Parent1" styleLbl="fgAcc0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9FA71D7-1677-9DF8-A4A4-7FD7E898EEF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7C46AD7-9966-7006-30BE-208E449057F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573BDB-CB1F-41B0-BEB1-6E9BC09EC96D}" type="datetimeFigureOut">
              <a:rPr lang="en-US" smtClean="0"/>
              <a:t>6/26/2023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E079423-5FB3-943F-946D-BC707FDF876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/>
              <a:t>Florin Sirghi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A0F12C-4924-3F3A-1A45-3AE433671AE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C28D00-FB15-4A2C-A99C-29C73F670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015616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411AB5-4A7D-904C-AAC4-51A796723E2E}" type="datetimeFigureOut">
              <a:rPr lang="en-GB" smtClean="0"/>
              <a:t>26/06/2023</a:t>
            </a:fld>
            <a:endParaRPr lang="en-GB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GB"/>
              <a:t>Florin Sirghi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A0CF18-6A99-044F-9E7E-6677AD023C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2396586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33911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A0CF18-6A99-044F-9E7E-6677AD023C77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68598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951028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3B452D-3A11-486B-9613-67A406CED301}" type="slidenum">
              <a:rPr lang="it-IT" smtClean="0"/>
              <a:t>29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711083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028771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28213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A0CF18-6A99-044F-9E7E-6677AD023C77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01834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A0CF18-6A99-044F-9E7E-6677AD023C77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53548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432168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9058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04053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52066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A0CF18-6A99-044F-9E7E-6677AD023C77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33397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C8252-99A6-428B-9DFC-2277EA2545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9939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C8252-99A6-428B-9DFC-2277EA2545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8381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C8252-99A6-428B-9DFC-2277EA254586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195992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C8252-99A6-428B-9DFC-2277EA2545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9987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C8252-99A6-428B-9DFC-2277EA254586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766520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C8252-99A6-428B-9DFC-2277EA2545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6321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C8252-99A6-428B-9DFC-2277EA2545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6303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C8252-99A6-428B-9DFC-2277EA2545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5112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">
            <a:extLst>
              <a:ext uri="{FF2B5EF4-FFF2-40B4-BE49-F238E27FC236}">
                <a16:creationId xmlns:a16="http://schemas.microsoft.com/office/drawing/2014/main" id="{BEF828C1-3534-4E0C-BEEB-8F999185659E}"/>
              </a:ext>
            </a:extLst>
          </p:cNvPr>
          <p:cNvSpPr txBox="1"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A10BBA-6965-4BB0-9500-A21A015983E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3271231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DF080-5E8C-48AD-84E5-6C08B304C14E}" type="datetimeFigureOut">
              <a:rPr lang="en-US" dirty="0"/>
              <a:t>6/26/2023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C8252-99A6-428B-9DFC-2277EA2545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8099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C8252-99A6-428B-9DFC-2277EA2545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2562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C8252-99A6-428B-9DFC-2277EA2545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1235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C8252-99A6-428B-9DFC-2277EA2545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6501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C8252-99A6-428B-9DFC-2277EA2545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9935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C8252-99A6-428B-9DFC-2277EA2545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0633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C8252-99A6-428B-9DFC-2277EA2545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0488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C8252-99A6-428B-9DFC-2277EA2545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6600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73FC8252-99A6-428B-9DFC-2277EA2545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883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5" r:id="rId1"/>
    <p:sldLayoutId id="2147483966" r:id="rId2"/>
    <p:sldLayoutId id="2147483967" r:id="rId3"/>
    <p:sldLayoutId id="2147483968" r:id="rId4"/>
    <p:sldLayoutId id="2147483969" r:id="rId5"/>
    <p:sldLayoutId id="2147483970" r:id="rId6"/>
    <p:sldLayoutId id="2147483971" r:id="rId7"/>
    <p:sldLayoutId id="2147483972" r:id="rId8"/>
    <p:sldLayoutId id="2147483973" r:id="rId9"/>
    <p:sldLayoutId id="2147483974" r:id="rId10"/>
    <p:sldLayoutId id="2147483975" r:id="rId11"/>
    <p:sldLayoutId id="2147483976" r:id="rId12"/>
    <p:sldLayoutId id="2147483977" r:id="rId13"/>
    <p:sldLayoutId id="2147483978" r:id="rId14"/>
    <p:sldLayoutId id="2147483979" r:id="rId15"/>
    <p:sldLayoutId id="2147483980" r:id="rId16"/>
    <p:sldLayoutId id="2147483981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G"/><Relationship Id="rId3" Type="http://schemas.openxmlformats.org/officeDocument/2006/relationships/image" Target="../media/image29.JPG"/><Relationship Id="rId7" Type="http://schemas.openxmlformats.org/officeDocument/2006/relationships/image" Target="../media/image3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G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3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G"/><Relationship Id="rId5" Type="http://schemas.openxmlformats.org/officeDocument/2006/relationships/image" Target="../media/image34.JPG"/><Relationship Id="rId4" Type="http://schemas.openxmlformats.org/officeDocument/2006/relationships/image" Target="../media/image41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2.png"/><Relationship Id="rId3" Type="http://schemas.openxmlformats.org/officeDocument/2006/relationships/image" Target="../media/image243.png"/><Relationship Id="rId7" Type="http://schemas.openxmlformats.org/officeDocument/2006/relationships/image" Target="../media/image204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3.png"/><Relationship Id="rId5" Type="http://schemas.openxmlformats.org/officeDocument/2006/relationships/image" Target="../media/image245.png"/><Relationship Id="rId4" Type="http://schemas.openxmlformats.org/officeDocument/2006/relationships/image" Target="../media/image244.png"/><Relationship Id="rId9" Type="http://schemas.openxmlformats.org/officeDocument/2006/relationships/image" Target="../media/image610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tm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0.png"/><Relationship Id="rId7" Type="http://schemas.openxmlformats.org/officeDocument/2006/relationships/image" Target="../media/image57.pn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1.png"/><Relationship Id="rId5" Type="http://schemas.openxmlformats.org/officeDocument/2006/relationships/image" Target="../media/image5700.png"/><Relationship Id="rId4" Type="http://schemas.openxmlformats.org/officeDocument/2006/relationships/image" Target="../media/image49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png"/><Relationship Id="rId7" Type="http://schemas.openxmlformats.org/officeDocument/2006/relationships/image" Target="../media/image68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g"/><Relationship Id="rId5" Type="http://schemas.openxmlformats.org/officeDocument/2006/relationships/image" Target="../media/image66.png"/><Relationship Id="rId10" Type="http://schemas.openxmlformats.org/officeDocument/2006/relationships/image" Target="../media/image71.jpg"/><Relationship Id="rId4" Type="http://schemas.openxmlformats.org/officeDocument/2006/relationships/image" Target="../media/image65.png"/><Relationship Id="rId9" Type="http://schemas.openxmlformats.org/officeDocument/2006/relationships/image" Target="../media/image7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svg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image" Target="../media/image7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svg"/><Relationship Id="rId5" Type="http://schemas.openxmlformats.org/officeDocument/2006/relationships/image" Target="../media/image75.png"/><Relationship Id="rId4" Type="http://schemas.openxmlformats.org/officeDocument/2006/relationships/image" Target="../media/image74.sv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image" Target="../media/image560.png"/><Relationship Id="rId3" Type="http://schemas.openxmlformats.org/officeDocument/2006/relationships/image" Target="../media/image79.png"/><Relationship Id="rId7" Type="http://schemas.openxmlformats.org/officeDocument/2006/relationships/image" Target="../media/image81.png"/><Relationship Id="rId12" Type="http://schemas.openxmlformats.org/officeDocument/2006/relationships/image" Target="../media/image55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5.png"/><Relationship Id="rId11" Type="http://schemas.openxmlformats.org/officeDocument/2006/relationships/image" Target="../media/image750.png"/><Relationship Id="rId5" Type="http://schemas.openxmlformats.org/officeDocument/2006/relationships/image" Target="../media/image2040.png"/><Relationship Id="rId15" Type="http://schemas.openxmlformats.org/officeDocument/2006/relationships/image" Target="../media/image510.png"/><Relationship Id="rId4" Type="http://schemas.openxmlformats.org/officeDocument/2006/relationships/image" Target="../media/image80.png"/><Relationship Id="rId14" Type="http://schemas.openxmlformats.org/officeDocument/2006/relationships/image" Target="../media/image83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7.jpeg"/><Relationship Id="rId7" Type="http://schemas.openxmlformats.org/officeDocument/2006/relationships/image" Target="../media/image10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8.JPG"/><Relationship Id="rId9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0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326ABB-23AE-7DF6-ABC3-3F042EF8A8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2895" y="1380486"/>
            <a:ext cx="8077175" cy="3017222"/>
          </a:xfrm>
        </p:spPr>
        <p:txBody>
          <a:bodyPr/>
          <a:lstStyle/>
          <a:p>
            <a:r>
              <a:rPr lang="en-US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Kaonic atoms </a:t>
            </a:r>
            <a:br>
              <a:rPr lang="en-US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measurements performed </a:t>
            </a:r>
            <a:br>
              <a:rPr lang="en-US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by SIDDHARTA-2 collaboration: </a:t>
            </a:r>
            <a:br>
              <a:rPr lang="en-US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results and expectations.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7A0359-919F-7405-347F-3A061C6EBE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430" y="5235229"/>
            <a:ext cx="8468821" cy="1527078"/>
          </a:xfrm>
        </p:spPr>
        <p:txBody>
          <a:bodyPr>
            <a:noAutofit/>
          </a:bodyPr>
          <a:lstStyle/>
          <a:p>
            <a:pPr algn="l"/>
            <a:r>
              <a:rPr lang="en-US" sz="24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Florin Sirghi o behalf of SIDDHARTA-2 Collaboration</a:t>
            </a:r>
          </a:p>
          <a:p>
            <a:pPr algn="l"/>
            <a:r>
              <a:rPr lang="en-US" sz="2400" b="1" i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17</a:t>
            </a:r>
            <a:r>
              <a:rPr lang="en-US" sz="2400" b="1" i="1" baseline="30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US" sz="2400" b="1" i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International Workshop on Meson Physics </a:t>
            </a:r>
          </a:p>
          <a:p>
            <a:pPr algn="l"/>
            <a:r>
              <a:rPr lang="en-US" sz="2400" b="1" i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KRAKÓW, POLAND, 22</a:t>
            </a:r>
            <a:r>
              <a:rPr lang="en-US" sz="2400" b="1" i="1" baseline="30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nd</a:t>
            </a:r>
            <a:r>
              <a:rPr lang="en-US" sz="2400" b="1" i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- 27</a:t>
            </a:r>
            <a:r>
              <a:rPr lang="en-US" sz="2400" b="1" i="1" baseline="30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US" sz="2400" b="1" i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June 2023</a:t>
            </a:r>
          </a:p>
        </p:txBody>
      </p:sp>
      <p:pic>
        <p:nvPicPr>
          <p:cNvPr id="5" name="Picture 4" descr="A picture containing colorfulness, screenshot, square, graphics&#10;&#10;Description automatically generated">
            <a:extLst>
              <a:ext uri="{FF2B5EF4-FFF2-40B4-BE49-F238E27FC236}">
                <a16:creationId xmlns:a16="http://schemas.microsoft.com/office/drawing/2014/main" id="{5277DE7F-A32A-D4BB-E644-0B0CA5EF57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8514" y="5746613"/>
            <a:ext cx="2543852" cy="1015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4472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3">
            <a:extLst>
              <a:ext uri="{FF2B5EF4-FFF2-40B4-BE49-F238E27FC236}">
                <a16:creationId xmlns:a16="http://schemas.microsoft.com/office/drawing/2014/main" id="{C9D27A8F-7EEA-E181-11D4-28C212E13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100435" y="6569993"/>
            <a:ext cx="2057400" cy="365125"/>
          </a:xfrm>
        </p:spPr>
        <p:txBody>
          <a:bodyPr/>
          <a:lstStyle/>
          <a:p>
            <a:fld id="{5642362C-7A86-BD4E-AA05-8285307524FD}" type="slidenum">
              <a:rPr lang="it-IT" smtClean="0">
                <a:solidFill>
                  <a:schemeClr val="tx1"/>
                </a:solidFill>
              </a:rPr>
              <a:t>10</a:t>
            </a:fld>
            <a:endParaRPr lang="it-IT" dirty="0">
              <a:solidFill>
                <a:schemeClr val="tx1"/>
              </a:solidFill>
            </a:endParaRPr>
          </a:p>
        </p:txBody>
      </p:sp>
      <p:pic>
        <p:nvPicPr>
          <p:cNvPr id="8" name="Picture 4" descr="Diagram, engineering drawing&#10;&#10;Description automatically generated">
            <a:extLst>
              <a:ext uri="{FF2B5EF4-FFF2-40B4-BE49-F238E27FC236}">
                <a16:creationId xmlns:a16="http://schemas.microsoft.com/office/drawing/2014/main" id="{1EA11230-F35E-5801-13AD-EB5313A03F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57835" cy="6640666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7317A90D-7516-586B-738A-C4246838ECC7}"/>
              </a:ext>
            </a:extLst>
          </p:cNvPr>
          <p:cNvSpPr txBox="1"/>
          <p:nvPr/>
        </p:nvSpPr>
        <p:spPr>
          <a:xfrm>
            <a:off x="-138248" y="217334"/>
            <a:ext cx="3223093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400" b="1" u="none" dirty="0">
                <a:solidFill>
                  <a:srgbClr val="FF9F1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SIDDHARTA-2 apparatus 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41C0E4C2-39B5-EA2F-ADF0-8B5E0EC7B376}"/>
              </a:ext>
            </a:extLst>
          </p:cNvPr>
          <p:cNvSpPr txBox="1"/>
          <p:nvPr/>
        </p:nvSpPr>
        <p:spPr>
          <a:xfrm>
            <a:off x="5871961" y="3028890"/>
            <a:ext cx="1247228" cy="400110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384 SDDs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993F8D55-CC03-FD0D-2EBF-BA847B5D12B5}"/>
              </a:ext>
            </a:extLst>
          </p:cNvPr>
          <p:cNvSpPr txBox="1"/>
          <p:nvPr/>
        </p:nvSpPr>
        <p:spPr>
          <a:xfrm>
            <a:off x="4202164" y="1893891"/>
            <a:ext cx="921631" cy="4001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Target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2DA1EC06-5DFD-A1B2-D815-147FF7F8E077}"/>
              </a:ext>
            </a:extLst>
          </p:cNvPr>
          <p:cNvSpPr txBox="1"/>
          <p:nvPr/>
        </p:nvSpPr>
        <p:spPr>
          <a:xfrm>
            <a:off x="119291" y="3739368"/>
            <a:ext cx="1698876" cy="400110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Kaon Trigger</a:t>
            </a:r>
          </a:p>
        </p:txBody>
      </p:sp>
      <p:cxnSp>
        <p:nvCxnSpPr>
          <p:cNvPr id="17" name="Connettore 2 16">
            <a:extLst>
              <a:ext uri="{FF2B5EF4-FFF2-40B4-BE49-F238E27FC236}">
                <a16:creationId xmlns:a16="http://schemas.microsoft.com/office/drawing/2014/main" id="{772EBEB1-CFDA-8993-1888-67AB423DC365}"/>
              </a:ext>
            </a:extLst>
          </p:cNvPr>
          <p:cNvCxnSpPr>
            <a:cxnSpLocks/>
            <a:stCxn id="16" idx="3"/>
          </p:cNvCxnSpPr>
          <p:nvPr/>
        </p:nvCxnSpPr>
        <p:spPr>
          <a:xfrm>
            <a:off x="1818167" y="3939423"/>
            <a:ext cx="2321754" cy="1041569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2 17">
            <a:extLst>
              <a:ext uri="{FF2B5EF4-FFF2-40B4-BE49-F238E27FC236}">
                <a16:creationId xmlns:a16="http://schemas.microsoft.com/office/drawing/2014/main" id="{45AEBA54-741F-D183-F8E1-5DF79E09BDDC}"/>
              </a:ext>
            </a:extLst>
          </p:cNvPr>
          <p:cNvCxnSpPr>
            <a:cxnSpLocks/>
            <a:stCxn id="16" idx="3"/>
          </p:cNvCxnSpPr>
          <p:nvPr/>
        </p:nvCxnSpPr>
        <p:spPr>
          <a:xfrm flipV="1">
            <a:off x="1818167" y="3686894"/>
            <a:ext cx="2222503" cy="252529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AD738912-4550-98C8-2783-7D9A0422928D}"/>
              </a:ext>
            </a:extLst>
          </p:cNvPr>
          <p:cNvSpPr txBox="1"/>
          <p:nvPr/>
        </p:nvSpPr>
        <p:spPr>
          <a:xfrm>
            <a:off x="6005421" y="527506"/>
            <a:ext cx="980309" cy="400110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Veto-1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41FD1D2C-BC67-60C7-0803-2B0B79ECA4CA}"/>
              </a:ext>
            </a:extLst>
          </p:cNvPr>
          <p:cNvSpPr txBox="1"/>
          <p:nvPr/>
        </p:nvSpPr>
        <p:spPr>
          <a:xfrm>
            <a:off x="5696265" y="2056397"/>
            <a:ext cx="921631" cy="400110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Veto-2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A3CEBE9F-83F1-E4E4-CE83-C22493AA7466}"/>
              </a:ext>
            </a:extLst>
          </p:cNvPr>
          <p:cNvSpPr txBox="1"/>
          <p:nvPr/>
        </p:nvSpPr>
        <p:spPr>
          <a:xfrm>
            <a:off x="6157080" y="5485397"/>
            <a:ext cx="967423" cy="400110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Veto-3</a:t>
            </a:r>
          </a:p>
        </p:txBody>
      </p:sp>
      <p:sp>
        <p:nvSpPr>
          <p:cNvPr id="12" name="CasellaDiTesto 8">
            <a:extLst>
              <a:ext uri="{FF2B5EF4-FFF2-40B4-BE49-F238E27FC236}">
                <a16:creationId xmlns:a16="http://schemas.microsoft.com/office/drawing/2014/main" id="{0A01E9B4-2160-C036-F845-53811ECBF5A3}"/>
              </a:ext>
            </a:extLst>
          </p:cNvPr>
          <p:cNvSpPr txBox="1"/>
          <p:nvPr/>
        </p:nvSpPr>
        <p:spPr>
          <a:xfrm>
            <a:off x="706445" y="5871908"/>
            <a:ext cx="1856001" cy="400110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Charged kaon</a:t>
            </a:r>
          </a:p>
        </p:txBody>
      </p:sp>
    </p:spTree>
    <p:extLst>
      <p:ext uri="{BB962C8B-B14F-4D97-AF65-F5344CB8AC3E}">
        <p14:creationId xmlns:p14="http://schemas.microsoft.com/office/powerpoint/2010/main" val="24922720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DD9C6CA-6952-7706-AF45-FF5FE361D97B}"/>
              </a:ext>
            </a:extLst>
          </p:cNvPr>
          <p:cNvSpPr txBox="1"/>
          <p:nvPr/>
        </p:nvSpPr>
        <p:spPr>
          <a:xfrm>
            <a:off x="0" y="127124"/>
            <a:ext cx="7826084" cy="61089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spcBef>
                <a:spcPct val="0"/>
              </a:spcBef>
              <a:spcAft>
                <a:spcPts val="600"/>
              </a:spcAft>
            </a:pP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Optimization of SIDDHARTA-2 setup</a:t>
            </a:r>
          </a:p>
        </p:txBody>
      </p:sp>
      <p:pic>
        <p:nvPicPr>
          <p:cNvPr id="6" name="Picture 5" descr="Engineering drawing">
            <a:extLst>
              <a:ext uri="{FF2B5EF4-FFF2-40B4-BE49-F238E27FC236}">
                <a16:creationId xmlns:a16="http://schemas.microsoft.com/office/drawing/2014/main" id="{0E4A63A3-B101-C22A-0E02-380ACC790A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428" r="35332"/>
          <a:stretch/>
        </p:blipFill>
        <p:spPr>
          <a:xfrm>
            <a:off x="4702099" y="1388629"/>
            <a:ext cx="4411081" cy="434089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7DFF854-E6BE-9C05-0188-E42DA962D6A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892" r="43382"/>
          <a:stretch/>
        </p:blipFill>
        <p:spPr>
          <a:xfrm>
            <a:off x="90880" y="1396126"/>
            <a:ext cx="4474651" cy="538066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0AF4CE8-A3D2-F9DA-FB61-90917A342FFE}"/>
              </a:ext>
            </a:extLst>
          </p:cNvPr>
          <p:cNvSpPr/>
          <p:nvPr/>
        </p:nvSpPr>
        <p:spPr>
          <a:xfrm>
            <a:off x="580487" y="727304"/>
            <a:ext cx="816282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>
                <a:solidFill>
                  <a:srgbClr val="FF0000"/>
                </a:solidFill>
              </a:rPr>
              <a:t>new cooling scheme </a:t>
            </a:r>
            <a:r>
              <a:rPr lang="en-US" dirty="0"/>
              <a:t>for target and SDD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Better control of target parameters (pressure, temperature, density,….) </a:t>
            </a:r>
          </a:p>
        </p:txBody>
      </p:sp>
      <p:sp>
        <p:nvSpPr>
          <p:cNvPr id="8" name="CasellaDiTesto 4">
            <a:extLst>
              <a:ext uri="{FF2B5EF4-FFF2-40B4-BE49-F238E27FC236}">
                <a16:creationId xmlns:a16="http://schemas.microsoft.com/office/drawing/2014/main" id="{C5944E63-3B10-CB26-6473-C6AA94D5BBC8}"/>
              </a:ext>
            </a:extLst>
          </p:cNvPr>
          <p:cNvSpPr txBox="1"/>
          <p:nvPr/>
        </p:nvSpPr>
        <p:spPr>
          <a:xfrm>
            <a:off x="109734" y="5044574"/>
            <a:ext cx="2806565" cy="16927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marL="285750" indent="-285750" algn="ctr">
              <a:buSzPct val="100000"/>
              <a:buFont typeface="Trebuchet MS"/>
              <a:buChar char="❖"/>
              <a:defRPr sz="1600">
                <a:solidFill>
                  <a:srgbClr val="0000FF"/>
                </a:solidFill>
                <a:latin typeface="+mj-lt"/>
                <a:ea typeface="+mj-ea"/>
                <a:cs typeface="+mj-cs"/>
                <a:sym typeface="Calibri"/>
              </a:defRPr>
            </a:pPr>
            <a:r>
              <a:rPr sz="1400" dirty="0">
                <a:solidFill>
                  <a:srgbClr val="002060"/>
                </a:solidFill>
              </a:rPr>
              <a:t>Target + SDD cooling </a:t>
            </a:r>
            <a:endParaRPr lang="en-US" sz="1400" dirty="0">
              <a:solidFill>
                <a:srgbClr val="002060"/>
              </a:solidFill>
            </a:endParaRPr>
          </a:p>
          <a:p>
            <a:pPr marL="285750" indent="-285750" algn="ctr">
              <a:buSzPct val="100000"/>
              <a:buFont typeface="Trebuchet MS"/>
              <a:buChar char="❖"/>
              <a:defRPr sz="1600">
                <a:solidFill>
                  <a:srgbClr val="0000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sz="1400" dirty="0">
              <a:solidFill>
                <a:srgbClr val="002060"/>
              </a:solidFill>
            </a:endParaRPr>
          </a:p>
          <a:p>
            <a:pPr algn="ctr">
              <a:defRPr sz="1600">
                <a:latin typeface="+mj-lt"/>
                <a:ea typeface="+mj-ea"/>
                <a:cs typeface="+mj-cs"/>
                <a:sym typeface="Calibri"/>
              </a:defRPr>
            </a:pPr>
            <a:r>
              <a:rPr sz="1600" b="1" dirty="0" err="1">
                <a:solidFill>
                  <a:srgbClr val="002060"/>
                </a:solidFill>
              </a:rPr>
              <a:t>Leybold</a:t>
            </a:r>
            <a:r>
              <a:rPr sz="1600" b="1" dirty="0">
                <a:solidFill>
                  <a:srgbClr val="002060"/>
                </a:solidFill>
              </a:rPr>
              <a:t> MD10 – 1</a:t>
            </a:r>
            <a:r>
              <a:rPr lang="en-US" sz="1600" b="1" dirty="0">
                <a:solidFill>
                  <a:srgbClr val="002060"/>
                </a:solidFill>
              </a:rPr>
              <a:t>8</a:t>
            </a:r>
            <a:r>
              <a:rPr sz="1600" b="1" dirty="0">
                <a:solidFill>
                  <a:srgbClr val="002060"/>
                </a:solidFill>
              </a:rPr>
              <a:t> W @ 20 K</a:t>
            </a:r>
          </a:p>
          <a:p>
            <a:pPr algn="ctr">
              <a:defRPr sz="1600">
                <a:latin typeface="+mj-lt"/>
                <a:ea typeface="+mj-ea"/>
                <a:cs typeface="+mj-cs"/>
                <a:sym typeface="Calibri"/>
              </a:defRPr>
            </a:pPr>
            <a:r>
              <a:rPr sz="1400" dirty="0">
                <a:solidFill>
                  <a:srgbClr val="002060"/>
                </a:solidFill>
              </a:rPr>
              <a:t>target cell and SDDs are cooled </a:t>
            </a:r>
          </a:p>
          <a:p>
            <a:pPr algn="ctr">
              <a:defRPr sz="1600">
                <a:latin typeface="+mj-lt"/>
                <a:ea typeface="+mj-ea"/>
                <a:cs typeface="+mj-cs"/>
                <a:sym typeface="Calibri"/>
              </a:defRPr>
            </a:pPr>
            <a:r>
              <a:rPr sz="1400" dirty="0">
                <a:solidFill>
                  <a:srgbClr val="002060"/>
                </a:solidFill>
              </a:rPr>
              <a:t>via ultra pure aluminum bars </a:t>
            </a:r>
          </a:p>
          <a:p>
            <a:pPr algn="ctr">
              <a:defRPr sz="1600">
                <a:latin typeface="+mj-lt"/>
                <a:ea typeface="+mj-ea"/>
                <a:cs typeface="+mj-cs"/>
                <a:sym typeface="Calibri"/>
              </a:defRPr>
            </a:pPr>
            <a:r>
              <a:rPr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r>
              <a:rPr sz="1600" b="1" baseline="-25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TC</a:t>
            </a:r>
            <a:r>
              <a:rPr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= </a:t>
            </a:r>
            <a:r>
              <a:rPr lang="en-US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20-</a:t>
            </a:r>
            <a:r>
              <a:rPr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30 K </a:t>
            </a:r>
            <a:endParaRPr lang="en-US" sz="1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defRPr sz="1600">
                <a:latin typeface="+mj-lt"/>
                <a:ea typeface="+mj-ea"/>
                <a:cs typeface="+mj-cs"/>
                <a:sym typeface="Calibri"/>
              </a:defRPr>
            </a:pPr>
            <a:r>
              <a:rPr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r>
              <a:rPr sz="1600" b="1" baseline="-25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SDD</a:t>
            </a:r>
            <a:r>
              <a:rPr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~</a:t>
            </a:r>
            <a:r>
              <a:rPr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</a:t>
            </a:r>
            <a:r>
              <a:rPr lang="en-US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 K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EC3B57B-7D4B-4B92-1893-9BA5433428FB}"/>
              </a:ext>
            </a:extLst>
          </p:cNvPr>
          <p:cNvSpPr txBox="1"/>
          <p:nvPr/>
        </p:nvSpPr>
        <p:spPr>
          <a:xfrm>
            <a:off x="5023883" y="5794956"/>
            <a:ext cx="293990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Cooling power</a:t>
            </a:r>
            <a:br>
              <a:rPr lang="en-US" dirty="0"/>
            </a:br>
            <a:r>
              <a:rPr lang="en-US" sz="18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1st stage ~ 115 W @ 80 K</a:t>
            </a:r>
            <a:br>
              <a:rPr lang="en-US" dirty="0"/>
            </a:br>
            <a:r>
              <a:rPr lang="en-US" sz="18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2nd stage ~ 18 W @ 20 K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C580C98-6892-4F9C-A642-ADA299E6AC8C}"/>
              </a:ext>
            </a:extLst>
          </p:cNvPr>
          <p:cNvSpPr txBox="1"/>
          <p:nvPr/>
        </p:nvSpPr>
        <p:spPr>
          <a:xfrm>
            <a:off x="4940744" y="5148625"/>
            <a:ext cx="3481394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b="1" i="0" dirty="0">
                <a:solidFill>
                  <a:srgbClr val="FF0000"/>
                </a:solidFill>
                <a:effectLst/>
              </a:rPr>
              <a:t>First stage </a:t>
            </a:r>
          </a:p>
          <a:p>
            <a:r>
              <a:rPr lang="en-US" b="1" i="0" dirty="0">
                <a:effectLst/>
              </a:rPr>
              <a:t>dedicated only to </a:t>
            </a:r>
            <a:r>
              <a:rPr lang="en-US" b="1" i="0" dirty="0">
                <a:solidFill>
                  <a:srgbClr val="FF0000"/>
                </a:solidFill>
                <a:effectLst/>
              </a:rPr>
              <a:t>SDD cooling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0F6609D-C819-6554-8B6B-D569782EE1D4}"/>
              </a:ext>
            </a:extLst>
          </p:cNvPr>
          <p:cNvCxnSpPr>
            <a:cxnSpLocks/>
          </p:cNvCxnSpPr>
          <p:nvPr/>
        </p:nvCxnSpPr>
        <p:spPr>
          <a:xfrm flipH="1" flipV="1">
            <a:off x="1951348" y="2434975"/>
            <a:ext cx="3001013" cy="271365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4659BF4B-40DF-7CDF-FB1F-16D6E8369263}"/>
              </a:ext>
            </a:extLst>
          </p:cNvPr>
          <p:cNvSpPr txBox="1"/>
          <p:nvPr/>
        </p:nvSpPr>
        <p:spPr>
          <a:xfrm>
            <a:off x="2427649" y="1928200"/>
            <a:ext cx="220380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FFFFFF"/>
                </a:solidFill>
                <a:effectLst/>
                <a:latin typeface="Inter"/>
              </a:rPr>
              <a:t>copper with high thermal conductivity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770E6BA-9828-9A52-131C-99A2416BF9A5}"/>
              </a:ext>
            </a:extLst>
          </p:cNvPr>
          <p:cNvSpPr txBox="1"/>
          <p:nvPr/>
        </p:nvSpPr>
        <p:spPr>
          <a:xfrm>
            <a:off x="165547" y="3878885"/>
            <a:ext cx="1932473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b="1" i="0" dirty="0">
                <a:solidFill>
                  <a:srgbClr val="FF0000"/>
                </a:solidFill>
                <a:effectLst/>
              </a:rPr>
              <a:t>Second stage </a:t>
            </a:r>
          </a:p>
          <a:p>
            <a:r>
              <a:rPr lang="en-US" b="1" i="0" dirty="0">
                <a:effectLst/>
              </a:rPr>
              <a:t>dedicated to </a:t>
            </a:r>
            <a:r>
              <a:rPr lang="en-US" b="1" i="0" dirty="0">
                <a:solidFill>
                  <a:srgbClr val="FF0000"/>
                </a:solidFill>
                <a:effectLst/>
              </a:rPr>
              <a:t>target cooling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04B9EADD-0C60-909D-2340-C2BD4C39370C}"/>
              </a:ext>
            </a:extLst>
          </p:cNvPr>
          <p:cNvCxnSpPr>
            <a:cxnSpLocks/>
            <a:stCxn id="11" idx="0"/>
          </p:cNvCxnSpPr>
          <p:nvPr/>
        </p:nvCxnSpPr>
        <p:spPr>
          <a:xfrm flipV="1">
            <a:off x="1131784" y="3252247"/>
            <a:ext cx="1130649" cy="62663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76297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indoor&#10;&#10;Description automatically generated">
            <a:extLst>
              <a:ext uri="{FF2B5EF4-FFF2-40B4-BE49-F238E27FC236}">
                <a16:creationId xmlns:a16="http://schemas.microsoft.com/office/drawing/2014/main" id="{BA04B108-5467-8D74-AB52-72A98C5975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434606" y="2465125"/>
            <a:ext cx="4784651" cy="3588488"/>
          </a:xfrm>
          <a:prstGeom prst="rect">
            <a:avLst/>
          </a:prstGeom>
        </p:spPr>
      </p:pic>
      <p:pic>
        <p:nvPicPr>
          <p:cNvPr id="6" name="Picture 5" descr="A picture containing indoor&#10;&#10;Description automatically generated">
            <a:extLst>
              <a:ext uri="{FF2B5EF4-FFF2-40B4-BE49-F238E27FC236}">
                <a16:creationId xmlns:a16="http://schemas.microsoft.com/office/drawing/2014/main" id="{E96AF61B-A7DA-9DDB-5E31-22216C0545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842632" y="1657128"/>
            <a:ext cx="5199321" cy="389949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66DFB90-7153-A07F-2BEF-03A14A82E3EB}"/>
              </a:ext>
            </a:extLst>
          </p:cNvPr>
          <p:cNvSpPr txBox="1"/>
          <p:nvPr/>
        </p:nvSpPr>
        <p:spPr>
          <a:xfrm>
            <a:off x="1701595" y="1118887"/>
            <a:ext cx="348139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b="1" i="0">
                <a:solidFill>
                  <a:srgbClr val="FF0000"/>
                </a:solidFill>
                <a:effectLst/>
              </a:rPr>
              <a:t>First stage </a:t>
            </a:r>
          </a:p>
          <a:p>
            <a:r>
              <a:rPr lang="en-US" b="1" i="0">
                <a:effectLst/>
              </a:rPr>
              <a:t>dedicated only to </a:t>
            </a:r>
            <a:r>
              <a:rPr lang="en-US" b="1" i="0">
                <a:solidFill>
                  <a:srgbClr val="FF0000"/>
                </a:solidFill>
                <a:effectLst/>
              </a:rPr>
              <a:t>SDD cooling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AB3C937-AEC8-7720-DCCD-C72A8AC5FD70}"/>
              </a:ext>
            </a:extLst>
          </p:cNvPr>
          <p:cNvSpPr txBox="1"/>
          <p:nvPr/>
        </p:nvSpPr>
        <p:spPr>
          <a:xfrm>
            <a:off x="238125" y="27362"/>
            <a:ext cx="7826084" cy="61089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Optimization of SIDDHARTA-2 setup</a:t>
            </a:r>
          </a:p>
        </p:txBody>
      </p:sp>
      <p:pic>
        <p:nvPicPr>
          <p:cNvPr id="5" name="Picture 4" descr="A picture containing person, engine&#10;&#10;Description automatically generated">
            <a:extLst>
              <a:ext uri="{FF2B5EF4-FFF2-40B4-BE49-F238E27FC236}">
                <a16:creationId xmlns:a16="http://schemas.microsoft.com/office/drawing/2014/main" id="{6CB42F1C-9942-F7C4-4CAD-BDC9B5F1AF4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1157"/>
          <a:stretch/>
        </p:blipFill>
        <p:spPr>
          <a:xfrm rot="5400000">
            <a:off x="3452842" y="852520"/>
            <a:ext cx="4612975" cy="438809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AE4E7EE-156A-0CFF-80DF-7C1F20CE6B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4344231" y="2111184"/>
            <a:ext cx="5353053" cy="4014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7656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indoor, dirty, tiled&#10;&#10;Description automatically generated">
            <a:extLst>
              <a:ext uri="{FF2B5EF4-FFF2-40B4-BE49-F238E27FC236}">
                <a16:creationId xmlns:a16="http://schemas.microsoft.com/office/drawing/2014/main" id="{B85EF48C-5272-3E1F-7DA8-E4D0A09F99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317" r="14355"/>
          <a:stretch/>
        </p:blipFill>
        <p:spPr>
          <a:xfrm rot="5400000">
            <a:off x="4205628" y="3957151"/>
            <a:ext cx="2891194" cy="2804191"/>
          </a:xfrm>
          <a:prstGeom prst="rect">
            <a:avLst/>
          </a:prstGeom>
          <a:ln w="38100">
            <a:solidFill>
              <a:srgbClr val="08E4A0"/>
            </a:solidFill>
          </a:ln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6211560-651F-F0BE-3980-6604E529715A}"/>
              </a:ext>
            </a:extLst>
          </p:cNvPr>
          <p:cNvSpPr txBox="1"/>
          <p:nvPr/>
        </p:nvSpPr>
        <p:spPr>
          <a:xfrm>
            <a:off x="3045643" y="1977665"/>
            <a:ext cx="5018566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Successful tests done </a:t>
            </a:r>
          </a:p>
          <a:p>
            <a:r>
              <a:rPr lang="en-US" b="1" dirty="0"/>
              <a:t>in laboratory in Vienna</a:t>
            </a:r>
          </a:p>
          <a:p>
            <a:endParaRPr lang="en-US" b="1" dirty="0"/>
          </a:p>
          <a:p>
            <a:r>
              <a:rPr lang="en-US" b="1" dirty="0"/>
              <a:t>Installation and test in Dafne</a:t>
            </a:r>
          </a:p>
          <a:p>
            <a:r>
              <a:rPr lang="en-US" b="1" dirty="0"/>
              <a:t> … after two weeks failure </a:t>
            </a:r>
          </a:p>
          <a:p>
            <a:r>
              <a:rPr lang="en-US" b="1" dirty="0"/>
              <a:t>in the material composition </a:t>
            </a:r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0BA2CD3-00D8-ECE4-911E-EFC4951C0062}"/>
              </a:ext>
            </a:extLst>
          </p:cNvPr>
          <p:cNvGrpSpPr/>
          <p:nvPr/>
        </p:nvGrpSpPr>
        <p:grpSpPr>
          <a:xfrm>
            <a:off x="6409414" y="824033"/>
            <a:ext cx="2619820" cy="2417141"/>
            <a:chOff x="6199864" y="671633"/>
            <a:chExt cx="2619820" cy="2417141"/>
          </a:xfrm>
        </p:grpSpPr>
        <p:pic>
          <p:nvPicPr>
            <p:cNvPr id="15" name="Picture 2" descr="D:\Experiments\Siddharta2\2023_preventivi\meeting_referee\target.jpg">
              <a:extLst>
                <a:ext uri="{FF2B5EF4-FFF2-40B4-BE49-F238E27FC236}">
                  <a16:creationId xmlns:a16="http://schemas.microsoft.com/office/drawing/2014/main" id="{9797D4C0-A7E5-AD0D-14C9-DD7E83FF213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5400000">
              <a:off x="6301203" y="570294"/>
              <a:ext cx="2417141" cy="261982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pic>
        <p:pic>
          <p:nvPicPr>
            <p:cNvPr id="17" name="Picture 2" descr="Logo of the Stefan Meyer Institute for Subatomic Physics">
              <a:extLst>
                <a:ext uri="{FF2B5EF4-FFF2-40B4-BE49-F238E27FC236}">
                  <a16:creationId xmlns:a16="http://schemas.microsoft.com/office/drawing/2014/main" id="{6D0463D9-540F-2FDB-4921-CB87CDD25F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08021" y="2442443"/>
              <a:ext cx="539797" cy="5397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B18CEBBF-4A93-11A6-DD14-DA40F4895157}"/>
              </a:ext>
            </a:extLst>
          </p:cNvPr>
          <p:cNvSpPr/>
          <p:nvPr/>
        </p:nvSpPr>
        <p:spPr>
          <a:xfrm>
            <a:off x="111035" y="984271"/>
            <a:ext cx="69628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b="1" dirty="0">
                <a:solidFill>
                  <a:srgbClr val="FF0000"/>
                </a:solidFill>
              </a:rPr>
              <a:t>UHMWPE – new entrance windows  material </a:t>
            </a:r>
          </a:p>
          <a:p>
            <a:r>
              <a:rPr lang="en-US" b="1" dirty="0"/>
              <a:t>	for target super-strong form of polyethylene, </a:t>
            </a:r>
          </a:p>
          <a:p>
            <a:r>
              <a:rPr lang="en-US" b="1" dirty="0"/>
              <a:t>would eliminate both Nitrogen and Oxygen </a:t>
            </a:r>
          </a:p>
          <a:p>
            <a:r>
              <a:rPr lang="en-US" b="1" dirty="0"/>
              <a:t>contamination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08F6B29-3314-9133-024E-DCC9486DC4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6371452" y="3742414"/>
            <a:ext cx="3010925" cy="2258194"/>
          </a:xfrm>
          <a:prstGeom prst="rect">
            <a:avLst/>
          </a:prstGeom>
        </p:spPr>
      </p:pic>
      <p:pic>
        <p:nvPicPr>
          <p:cNvPr id="26" name="Picture 25" descr="A close-up of a fish&#10;&#10;Description automatically generated with low confidence">
            <a:extLst>
              <a:ext uri="{FF2B5EF4-FFF2-40B4-BE49-F238E27FC236}">
                <a16:creationId xmlns:a16="http://schemas.microsoft.com/office/drawing/2014/main" id="{4830D455-8BF7-CBA6-A929-5CBC0589FEE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0800000">
            <a:off x="2231598" y="4487846"/>
            <a:ext cx="2258196" cy="1693647"/>
          </a:xfrm>
          <a:prstGeom prst="rect">
            <a:avLst/>
          </a:prstGeom>
          <a:ln w="38100">
            <a:solidFill>
              <a:srgbClr val="08E4A0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C5AAB96-93C8-8D8E-428D-9481C76E6F2D}"/>
              </a:ext>
            </a:extLst>
          </p:cNvPr>
          <p:cNvSpPr txBox="1"/>
          <p:nvPr/>
        </p:nvSpPr>
        <p:spPr>
          <a:xfrm>
            <a:off x="238125" y="50656"/>
            <a:ext cx="7826084" cy="61089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Optimization of SIDDHARTA-2 setup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1AB1093-9EAA-90D8-F5F7-57B684E33B53}"/>
              </a:ext>
            </a:extLst>
          </p:cNvPr>
          <p:cNvSpPr txBox="1"/>
          <p:nvPr/>
        </p:nvSpPr>
        <p:spPr>
          <a:xfrm>
            <a:off x="442843" y="6194335"/>
            <a:ext cx="29273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Replace with the back-up Mylar window </a:t>
            </a:r>
          </a:p>
        </p:txBody>
      </p:sp>
      <p:pic>
        <p:nvPicPr>
          <p:cNvPr id="6" name="Picture 5" descr="A close up of a machine&#10;&#10;Description automatically generated with low confidence">
            <a:extLst>
              <a:ext uri="{FF2B5EF4-FFF2-40B4-BE49-F238E27FC236}">
                <a16:creationId xmlns:a16="http://schemas.microsoft.com/office/drawing/2014/main" id="{98C49392-0897-90F9-7711-A310D680EC5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>
            <a:off x="-156028" y="2744971"/>
            <a:ext cx="3344015" cy="2508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5683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and green machine&#10;&#10;Description automatically generated with low confidence">
            <a:extLst>
              <a:ext uri="{FF2B5EF4-FFF2-40B4-BE49-F238E27FC236}">
                <a16:creationId xmlns:a16="http://schemas.microsoft.com/office/drawing/2014/main" id="{85540F1C-52DB-CFF5-1826-75AE34516F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71" y="758983"/>
            <a:ext cx="4773913" cy="342785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A4B3EC2-190E-C5B9-3813-8B875189DEE1}"/>
              </a:ext>
            </a:extLst>
          </p:cNvPr>
          <p:cNvSpPr txBox="1"/>
          <p:nvPr/>
        </p:nvSpPr>
        <p:spPr>
          <a:xfrm>
            <a:off x="4696410" y="639840"/>
            <a:ext cx="428819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Improve the lateral shielding  around the vacuum chamber after adding VETO3 detector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Redesign and complete the bottom shielding near to interaction point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FEF922E-F594-D4C6-E54F-46A74F9F3097}"/>
              </a:ext>
            </a:extLst>
          </p:cNvPr>
          <p:cNvSpPr txBox="1"/>
          <p:nvPr/>
        </p:nvSpPr>
        <p:spPr>
          <a:xfrm>
            <a:off x="4073957" y="5283936"/>
            <a:ext cx="1989638" cy="1077218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 collaboration with DA</a:t>
            </a:r>
            <a:r>
              <a:rPr lang="el-G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Φ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 team to fill gaps in compensator magnets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F81BD05-E623-D18E-527B-8CE56332C97A}"/>
              </a:ext>
            </a:extLst>
          </p:cNvPr>
          <p:cNvSpPr txBox="1"/>
          <p:nvPr/>
        </p:nvSpPr>
        <p:spPr>
          <a:xfrm>
            <a:off x="542925" y="-10081"/>
            <a:ext cx="7826084" cy="61089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Optimization of SIDDHARTA-2 setup</a:t>
            </a:r>
          </a:p>
        </p:txBody>
      </p:sp>
      <p:pic>
        <p:nvPicPr>
          <p:cNvPr id="9" name="Picture 8" descr="A picture containing person, indoor, pan, helmet&#10;&#10;Description automatically generated">
            <a:extLst>
              <a:ext uri="{FF2B5EF4-FFF2-40B4-BE49-F238E27FC236}">
                <a16:creationId xmlns:a16="http://schemas.microsoft.com/office/drawing/2014/main" id="{7DB2D319-F1CC-0BAD-1201-C63BFB3102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281264" y="4038973"/>
            <a:ext cx="2215804" cy="3013116"/>
          </a:xfrm>
          <a:prstGeom prst="rect">
            <a:avLst/>
          </a:prstGeom>
        </p:spPr>
      </p:pic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F2DC8BE0-DDC7-56E2-1415-072CBEC5ABD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444" r="16163" b="-6"/>
          <a:stretch/>
        </p:blipFill>
        <p:spPr>
          <a:xfrm>
            <a:off x="4097862" y="2051765"/>
            <a:ext cx="4288192" cy="3143314"/>
          </a:xfrm>
          <a:custGeom>
            <a:avLst/>
            <a:gdLst/>
            <a:ahLst/>
            <a:cxnLst/>
            <a:rect l="l" t="t" r="r" b="b"/>
            <a:pathLst>
              <a:path w="3038117" h="2618834">
                <a:moveTo>
                  <a:pt x="389438" y="0"/>
                </a:moveTo>
                <a:lnTo>
                  <a:pt x="3038117" y="0"/>
                </a:lnTo>
                <a:lnTo>
                  <a:pt x="2639865" y="2618834"/>
                </a:lnTo>
                <a:lnTo>
                  <a:pt x="0" y="2618834"/>
                </a:lnTo>
                <a:close/>
              </a:path>
            </a:pathLst>
          </a:cu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EE3E93E-66FC-AD77-53F0-B0FC0D6B945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491"/>
          <a:stretch/>
        </p:blipFill>
        <p:spPr>
          <a:xfrm rot="5400000">
            <a:off x="7037780" y="4884750"/>
            <a:ext cx="2062876" cy="1830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3733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erson working on a machine&#10;&#10;Description automatically generated">
            <a:extLst>
              <a:ext uri="{FF2B5EF4-FFF2-40B4-BE49-F238E27FC236}">
                <a16:creationId xmlns:a16="http://schemas.microsoft.com/office/drawing/2014/main" id="{7B2EC9E6-350D-12EA-948B-ED724AEAB1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178" r="2930" b="-1"/>
          <a:stretch/>
        </p:blipFill>
        <p:spPr>
          <a:xfrm rot="5400000">
            <a:off x="142000" y="481881"/>
            <a:ext cx="2748958" cy="242866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E3B4FF89-C45F-4E24-B963-61E855708F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17753" y="0"/>
            <a:ext cx="54864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magine 5" descr="Immagine che contiene oggetti in metallo, catena, padella&#10;&#10;Descrizione generata automaticamente">
            <a:extLst>
              <a:ext uri="{FF2B5EF4-FFF2-40B4-BE49-F238E27FC236}">
                <a16:creationId xmlns:a16="http://schemas.microsoft.com/office/drawing/2014/main" id="{D4927241-33F7-957D-AFE7-E3B4CA2DFA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050" r="21399" b="4"/>
          <a:stretch/>
        </p:blipFill>
        <p:spPr>
          <a:xfrm>
            <a:off x="3352312" y="321734"/>
            <a:ext cx="2439376" cy="2748958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14F25C03-EF67-4344-8AEA-7B3FA0DED0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80877" y="0"/>
            <a:ext cx="54864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clothing, person, indoor, text&#10;&#10;Description automatically generated">
            <a:extLst>
              <a:ext uri="{FF2B5EF4-FFF2-40B4-BE49-F238E27FC236}">
                <a16:creationId xmlns:a16="http://schemas.microsoft.com/office/drawing/2014/main" id="{92533AA1-2878-53A0-A9F0-F39BA6273AC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5713" b="-1"/>
          <a:stretch/>
        </p:blipFill>
        <p:spPr>
          <a:xfrm rot="5400000" flipV="1">
            <a:off x="6268446" y="473351"/>
            <a:ext cx="2752344" cy="2449107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F74793DE-3651-410B-B243-8F0B1468E6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535424" y="-1141857"/>
            <a:ext cx="73152" cy="914171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close up of a machine&#10;&#10;Description automatically generated with low confidence">
            <a:extLst>
              <a:ext uri="{FF2B5EF4-FFF2-40B4-BE49-F238E27FC236}">
                <a16:creationId xmlns:a16="http://schemas.microsoft.com/office/drawing/2014/main" id="{92CA5987-F97B-656C-7922-D537ABC0F22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5713" b="-1"/>
          <a:stretch/>
        </p:blipFill>
        <p:spPr>
          <a:xfrm rot="5400000">
            <a:off x="172465" y="3935541"/>
            <a:ext cx="2752344" cy="2449107"/>
          </a:xfrm>
          <a:prstGeom prst="rect">
            <a:avLst/>
          </a:prstGeom>
        </p:spPr>
      </p:pic>
      <p:pic>
        <p:nvPicPr>
          <p:cNvPr id="4" name="Picture 3" descr="A picture containing engineering, machine, indoor&#10;&#10;Description automatically generated">
            <a:extLst>
              <a:ext uri="{FF2B5EF4-FFF2-40B4-BE49-F238E27FC236}">
                <a16:creationId xmlns:a16="http://schemas.microsoft.com/office/drawing/2014/main" id="{FF0C09F2-F8C7-4342-EA8B-1BC0FF350A6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5345" b="4"/>
          <a:stretch/>
        </p:blipFill>
        <p:spPr>
          <a:xfrm rot="5400000">
            <a:off x="3220487" y="3940926"/>
            <a:ext cx="2752344" cy="2438338"/>
          </a:xfrm>
          <a:prstGeom prst="rect">
            <a:avLst/>
          </a:prstGeom>
        </p:spPr>
      </p:pic>
      <p:pic>
        <p:nvPicPr>
          <p:cNvPr id="15" name="Picture 14" descr="A person working on a machine&#10;&#10;Description automatically generated with medium confidence">
            <a:extLst>
              <a:ext uri="{FF2B5EF4-FFF2-40B4-BE49-F238E27FC236}">
                <a16:creationId xmlns:a16="http://schemas.microsoft.com/office/drawing/2014/main" id="{04ED3E2A-EF13-47A1-EE34-E7604408D5D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15345" b="4"/>
          <a:stretch/>
        </p:blipFill>
        <p:spPr>
          <a:xfrm rot="5400000">
            <a:off x="6268509" y="3940926"/>
            <a:ext cx="2752344" cy="2438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0881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hart&#10;&#10;Description automatically generated">
            <a:extLst>
              <a:ext uri="{FF2B5EF4-FFF2-40B4-BE49-F238E27FC236}">
                <a16:creationId xmlns:a16="http://schemas.microsoft.com/office/drawing/2014/main" id="{84707629-1BC1-9996-42F8-A61457B0E3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9680" y="955257"/>
            <a:ext cx="6072477" cy="587481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8959ACC-1451-3B6B-BB4A-2038CDBB3F43}"/>
              </a:ext>
            </a:extLst>
          </p:cNvPr>
          <p:cNvSpPr txBox="1"/>
          <p:nvPr/>
        </p:nvSpPr>
        <p:spPr>
          <a:xfrm>
            <a:off x="7784804" y="917195"/>
            <a:ext cx="135919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Online monitoring tools for fast feedback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487B77-8818-3B1B-1222-23F9FD6D3166}"/>
              </a:ext>
            </a:extLst>
          </p:cNvPr>
          <p:cNvSpPr txBox="1"/>
          <p:nvPr/>
        </p:nvSpPr>
        <p:spPr>
          <a:xfrm>
            <a:off x="451259" y="613848"/>
            <a:ext cx="71020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Reduce background and improve KAON/SDD ratio – online tools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D31E66A-2282-9B23-B7C6-13FBEF28A1BB}"/>
              </a:ext>
            </a:extLst>
          </p:cNvPr>
          <p:cNvSpPr txBox="1"/>
          <p:nvPr/>
        </p:nvSpPr>
        <p:spPr>
          <a:xfrm>
            <a:off x="244678" y="5476302"/>
            <a:ext cx="1365407" cy="646331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luminosity estimation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F9EBDF9-D2C6-8412-8799-63E7AA3D52A1}"/>
              </a:ext>
            </a:extLst>
          </p:cNvPr>
          <p:cNvSpPr txBox="1"/>
          <p:nvPr/>
        </p:nvSpPr>
        <p:spPr>
          <a:xfrm>
            <a:off x="196882" y="20986"/>
            <a:ext cx="7826084" cy="61089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Optimization of SIDDHARTA-2 setup - results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6E145DA-0DD3-9EAE-6CF2-40A036E86898}"/>
              </a:ext>
            </a:extLst>
          </p:cNvPr>
          <p:cNvSpPr txBox="1"/>
          <p:nvPr/>
        </p:nvSpPr>
        <p:spPr>
          <a:xfrm>
            <a:off x="244679" y="2487446"/>
            <a:ext cx="1365406" cy="646331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Dafne </a:t>
            </a:r>
          </a:p>
          <a:p>
            <a:r>
              <a:rPr lang="en-US" dirty="0"/>
              <a:t>currents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57EDE02-27FE-0D47-1445-7A42E9A43F14}"/>
              </a:ext>
            </a:extLst>
          </p:cNvPr>
          <p:cNvSpPr/>
          <p:nvPr/>
        </p:nvSpPr>
        <p:spPr>
          <a:xfrm>
            <a:off x="1695449" y="2265998"/>
            <a:ext cx="6003991" cy="1477327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9E937DC-DB77-0201-8F2A-90C21E7E5550}"/>
              </a:ext>
            </a:extLst>
          </p:cNvPr>
          <p:cNvSpPr txBox="1"/>
          <p:nvPr/>
        </p:nvSpPr>
        <p:spPr>
          <a:xfrm>
            <a:off x="244680" y="4047388"/>
            <a:ext cx="1365406" cy="646331"/>
          </a:xfrm>
          <a:prstGeom prst="rect">
            <a:avLst/>
          </a:prstGeom>
          <a:noFill/>
          <a:ln w="38100">
            <a:solidFill>
              <a:srgbClr val="004AFF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Background estimation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4140232-155D-9FC8-6478-9D8EBFB47FE7}"/>
              </a:ext>
            </a:extLst>
          </p:cNvPr>
          <p:cNvSpPr/>
          <p:nvPr/>
        </p:nvSpPr>
        <p:spPr>
          <a:xfrm>
            <a:off x="1719680" y="3781387"/>
            <a:ext cx="6003991" cy="1447837"/>
          </a:xfrm>
          <a:prstGeom prst="rect">
            <a:avLst/>
          </a:prstGeom>
          <a:noFill/>
          <a:ln w="38100">
            <a:solidFill>
              <a:srgbClr val="004A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BD0D0EA-84F9-3712-8A0D-B29D855DF084}"/>
              </a:ext>
            </a:extLst>
          </p:cNvPr>
          <p:cNvSpPr/>
          <p:nvPr/>
        </p:nvSpPr>
        <p:spPr>
          <a:xfrm>
            <a:off x="1719680" y="5314948"/>
            <a:ext cx="6003991" cy="1522066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7171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A9A3DDC7-DAD9-52F3-179F-3C63CC8DD974}"/>
              </a:ext>
            </a:extLst>
          </p:cNvPr>
          <p:cNvSpPr/>
          <p:nvPr/>
        </p:nvSpPr>
        <p:spPr>
          <a:xfrm>
            <a:off x="0" y="6641045"/>
            <a:ext cx="9146320" cy="22158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43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Segnaposto numero diapositiva 3">
            <a:extLst>
              <a:ext uri="{FF2B5EF4-FFF2-40B4-BE49-F238E27FC236}">
                <a16:creationId xmlns:a16="http://schemas.microsoft.com/office/drawing/2014/main" id="{C9D27A8F-7EEA-E181-11D4-28C212E13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100435" y="6569993"/>
            <a:ext cx="2057400" cy="365125"/>
          </a:xfrm>
        </p:spPr>
        <p:txBody>
          <a:bodyPr/>
          <a:lstStyle/>
          <a:p>
            <a:fld id="{5642362C-7A86-BD4E-AA05-8285307524FD}" type="slidenum">
              <a:rPr lang="it-IT" smtClean="0">
                <a:solidFill>
                  <a:schemeClr val="tx1"/>
                </a:solidFill>
              </a:rPr>
              <a:t>17</a:t>
            </a:fld>
            <a:endParaRPr lang="it-IT" dirty="0">
              <a:solidFill>
                <a:schemeClr val="tx1"/>
              </a:solidFill>
            </a:endParaRPr>
          </a:p>
        </p:txBody>
      </p:sp>
      <p:grpSp>
        <p:nvGrpSpPr>
          <p:cNvPr id="3" name="Gruppo 2">
            <a:extLst>
              <a:ext uri="{FF2B5EF4-FFF2-40B4-BE49-F238E27FC236}">
                <a16:creationId xmlns:a16="http://schemas.microsoft.com/office/drawing/2014/main" id="{EF0D5C55-5A4E-ED9F-5B49-2BE85B46FBC5}"/>
              </a:ext>
            </a:extLst>
          </p:cNvPr>
          <p:cNvGrpSpPr/>
          <p:nvPr/>
        </p:nvGrpSpPr>
        <p:grpSpPr>
          <a:xfrm>
            <a:off x="209639" y="1939311"/>
            <a:ext cx="8597842" cy="4430312"/>
            <a:chOff x="16768" y="1097773"/>
            <a:chExt cx="9127231" cy="4848590"/>
          </a:xfrm>
        </p:grpSpPr>
        <p:pic>
          <p:nvPicPr>
            <p:cNvPr id="8" name="Immagine 7">
              <a:extLst>
                <a:ext uri="{FF2B5EF4-FFF2-40B4-BE49-F238E27FC236}">
                  <a16:creationId xmlns:a16="http://schemas.microsoft.com/office/drawing/2014/main" id="{600016F0-DD97-253D-B09F-0B9ECC83BFE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768" y="1097773"/>
              <a:ext cx="9127231" cy="4848590"/>
            </a:xfrm>
            <a:prstGeom prst="rect">
              <a:avLst/>
            </a:prstGeom>
          </p:spPr>
        </p:pic>
        <p:sp>
          <p:nvSpPr>
            <p:cNvPr id="9" name="object 14">
              <a:extLst>
                <a:ext uri="{FF2B5EF4-FFF2-40B4-BE49-F238E27FC236}">
                  <a16:creationId xmlns:a16="http://schemas.microsoft.com/office/drawing/2014/main" id="{BF76ECFD-761F-B691-B269-386D71ADCC2C}"/>
                </a:ext>
              </a:extLst>
            </p:cNvPr>
            <p:cNvSpPr txBox="1"/>
            <p:nvPr/>
          </p:nvSpPr>
          <p:spPr>
            <a:xfrm>
              <a:off x="4301006" y="3629029"/>
              <a:ext cx="638149" cy="222297"/>
            </a:xfrm>
            <a:prstGeom prst="rect">
              <a:avLst/>
            </a:prstGeom>
          </p:spPr>
          <p:txBody>
            <a:bodyPr vert="horz" wrap="square" lIns="0" tIns="6787" rIns="0" bIns="0" rtlCol="0">
              <a:spAutoFit/>
            </a:bodyPr>
            <a:lstStyle/>
            <a:p>
              <a:pPr marL="7144" marR="2858" lvl="0" indent="0" algn="ctr" defTabSz="457200" rtl="0" eaLnBrk="1" fontAlgn="auto" latinLnBrk="0" hangingPunct="1">
                <a:lnSpc>
                  <a:spcPct val="100000"/>
                </a:lnSpc>
                <a:spcBef>
                  <a:spcPts val="53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400" b="0" i="0" u="none" strike="noStrike" kern="1200" cap="none" spc="-11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KC</a:t>
              </a:r>
              <a:r>
                <a:rPr kumimoji="0" lang="it-IT" sz="1400" b="0" i="0" u="none" strike="noStrike" kern="1200" cap="none" spc="-11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 </a:t>
              </a:r>
              <a:r>
                <a:rPr kumimoji="0" sz="1400" b="0" i="0" u="none" strike="noStrike" kern="1200" cap="none" spc="-11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5-&gt;4</a:t>
              </a:r>
              <a:endPara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10" name="Rettangolo 9">
              <a:extLst>
                <a:ext uri="{FF2B5EF4-FFF2-40B4-BE49-F238E27FC236}">
                  <a16:creationId xmlns:a16="http://schemas.microsoft.com/office/drawing/2014/main" id="{6F882CEC-0DDB-234C-0E1D-B685A7D2834C}"/>
                </a:ext>
              </a:extLst>
            </p:cNvPr>
            <p:cNvSpPr/>
            <p:nvPr/>
          </p:nvSpPr>
          <p:spPr>
            <a:xfrm>
              <a:off x="3632150" y="3219557"/>
              <a:ext cx="1142742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400" b="0" i="0" u="none" strike="noStrike" kern="1200" cap="none" spc="-42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/>
                </a:rPr>
                <a:t>K</a:t>
              </a:r>
              <a:r>
                <a:rPr kumimoji="0" lang="it-IT" sz="1400" b="0" i="0" u="none" strike="noStrike" kern="1200" cap="none" spc="-3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/>
                </a:rPr>
                <a:t>O </a:t>
              </a:r>
              <a:r>
                <a:rPr kumimoji="0" lang="it-IT" sz="1400" b="0" i="0" u="none" strike="noStrike" kern="1200" cap="none" spc="-8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/>
                </a:rPr>
                <a:t>6</a:t>
              </a:r>
              <a:r>
                <a:rPr kumimoji="0" lang="it-IT" sz="1400" b="0" i="0" u="none" strike="noStrike" kern="1200" cap="none" spc="-3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/>
                </a:rPr>
                <a:t>-</a:t>
              </a:r>
              <a:r>
                <a:rPr kumimoji="0" lang="it-IT" sz="1400" b="0" i="0" u="none" strike="noStrike" kern="1200" cap="none" spc="-6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/>
                </a:rPr>
                <a:t>&gt;5</a:t>
              </a:r>
            </a:p>
          </p:txBody>
        </p:sp>
        <p:sp>
          <p:nvSpPr>
            <p:cNvPr id="11" name="Rettangolo 10">
              <a:extLst>
                <a:ext uri="{FF2B5EF4-FFF2-40B4-BE49-F238E27FC236}">
                  <a16:creationId xmlns:a16="http://schemas.microsoft.com/office/drawing/2014/main" id="{8475DC19-5317-2C29-2575-C687BF4F5098}"/>
                </a:ext>
              </a:extLst>
            </p:cNvPr>
            <p:cNvSpPr/>
            <p:nvPr/>
          </p:nvSpPr>
          <p:spPr>
            <a:xfrm>
              <a:off x="8227667" y="4534664"/>
              <a:ext cx="788440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400" b="0" i="0" u="none" strike="noStrike" kern="1200" cap="none" spc="-3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/>
                </a:rPr>
                <a:t>KAl </a:t>
              </a:r>
              <a:r>
                <a:rPr kumimoji="0" lang="it-IT" sz="1400" b="0" i="0" u="none" strike="noStrike" kern="1200" cap="none" spc="-6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/>
                </a:rPr>
                <a:t>7</a:t>
              </a:r>
              <a:r>
                <a:rPr kumimoji="0" lang="it-IT" sz="1400" b="0" i="0" u="none" strike="noStrike" kern="1200" cap="none" spc="-3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/>
                </a:rPr>
                <a:t>-</a:t>
              </a:r>
              <a:r>
                <a:rPr kumimoji="0" lang="it-IT" sz="1400" b="0" i="0" u="none" strike="noStrike" kern="1200" cap="none" spc="-6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/>
                </a:rPr>
                <a:t>&gt;6</a:t>
              </a:r>
            </a:p>
          </p:txBody>
        </p:sp>
        <p:sp>
          <p:nvSpPr>
            <p:cNvPr id="12" name="Rettangolo 11">
              <a:extLst>
                <a:ext uri="{FF2B5EF4-FFF2-40B4-BE49-F238E27FC236}">
                  <a16:creationId xmlns:a16="http://schemas.microsoft.com/office/drawing/2014/main" id="{642D1623-A023-10F1-DC94-B613D4DB815E}"/>
                </a:ext>
              </a:extLst>
            </p:cNvPr>
            <p:cNvSpPr/>
            <p:nvPr/>
          </p:nvSpPr>
          <p:spPr>
            <a:xfrm>
              <a:off x="7602690" y="4752127"/>
              <a:ext cx="769840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400" b="0" i="0" u="none" strike="noStrike" kern="1200" cap="none" spc="-11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/>
                </a:rPr>
                <a:t>KC 6-&gt;4</a:t>
              </a: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object 12">
              <a:extLst>
                <a:ext uri="{FF2B5EF4-FFF2-40B4-BE49-F238E27FC236}">
                  <a16:creationId xmlns:a16="http://schemas.microsoft.com/office/drawing/2014/main" id="{5DE151E9-E88C-CC6B-F1E8-287F5E9030CB}"/>
                </a:ext>
              </a:extLst>
            </p:cNvPr>
            <p:cNvSpPr txBox="1"/>
            <p:nvPr/>
          </p:nvSpPr>
          <p:spPr>
            <a:xfrm>
              <a:off x="6608420" y="4718373"/>
              <a:ext cx="815213" cy="222297"/>
            </a:xfrm>
            <a:prstGeom prst="rect">
              <a:avLst/>
            </a:prstGeom>
          </p:spPr>
          <p:txBody>
            <a:bodyPr vert="horz" wrap="square" lIns="0" tIns="6787" rIns="0" bIns="0" rtlCol="0">
              <a:spAutoFit/>
            </a:bodyPr>
            <a:lstStyle/>
            <a:p>
              <a:pPr marL="7144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53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400" b="0" i="0" u="none" strike="noStrike" kern="1200" cap="none" spc="-6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KN</a:t>
              </a:r>
              <a:r>
                <a:rPr kumimoji="0" lang="it-IT" sz="1400" b="0" i="0" u="none" strike="noStrike" kern="1200" cap="none" spc="-6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 </a:t>
              </a:r>
              <a:r>
                <a:rPr kumimoji="0" sz="1400" b="0" i="0" u="none" strike="noStrike" kern="1200" cap="none" spc="-6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5-&gt;4</a:t>
              </a:r>
              <a:endParaRPr kumimoji="0" lang="it-IT" sz="1400" b="0" i="0" u="none" strike="noStrike" kern="1200" cap="none" spc="-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14" name="Rettangolo 13">
              <a:extLst>
                <a:ext uri="{FF2B5EF4-FFF2-40B4-BE49-F238E27FC236}">
                  <a16:creationId xmlns:a16="http://schemas.microsoft.com/office/drawing/2014/main" id="{AFA94AF1-4AE9-2474-9610-D69BF1BB0C17}"/>
                </a:ext>
              </a:extLst>
            </p:cNvPr>
            <p:cNvSpPr/>
            <p:nvPr/>
          </p:nvSpPr>
          <p:spPr>
            <a:xfrm>
              <a:off x="2965588" y="4002292"/>
              <a:ext cx="998184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400" b="0" i="0" u="none" strike="noStrike" kern="1200" cap="none" spc="-42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/>
                </a:rPr>
                <a:t>K</a:t>
              </a:r>
              <a:r>
                <a:rPr kumimoji="0" lang="it-IT" sz="1400" b="0" i="0" u="none" strike="noStrike" kern="1200" cap="none" spc="-3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/>
                </a:rPr>
                <a:t>C </a:t>
              </a:r>
              <a:r>
                <a:rPr kumimoji="0" lang="it-IT" sz="1400" b="0" i="0" u="none" strike="noStrike" kern="1200" cap="none" spc="-8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/>
                </a:rPr>
                <a:t>7</a:t>
              </a:r>
              <a:r>
                <a:rPr kumimoji="0" lang="it-IT" sz="1400" b="0" i="0" u="none" strike="noStrike" kern="1200" cap="none" spc="-3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/>
                </a:rPr>
                <a:t>-</a:t>
              </a:r>
              <a:r>
                <a:rPr kumimoji="0" lang="it-IT" sz="1400" b="0" i="0" u="none" strike="noStrike" kern="1200" cap="none" spc="-6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/>
                </a:rPr>
                <a:t>&gt;5</a:t>
              </a:r>
            </a:p>
          </p:txBody>
        </p:sp>
        <p:cxnSp>
          <p:nvCxnSpPr>
            <p:cNvPr id="15" name="Connettore 2 14">
              <a:extLst>
                <a:ext uri="{FF2B5EF4-FFF2-40B4-BE49-F238E27FC236}">
                  <a16:creationId xmlns:a16="http://schemas.microsoft.com/office/drawing/2014/main" id="{EA514698-70F2-555D-0E41-76E0481675C9}"/>
                </a:ext>
              </a:extLst>
            </p:cNvPr>
            <p:cNvCxnSpPr>
              <a:cxnSpLocks/>
            </p:cNvCxnSpPr>
            <p:nvPr/>
          </p:nvCxnSpPr>
          <p:spPr>
            <a:xfrm>
              <a:off x="3469800" y="4199459"/>
              <a:ext cx="0" cy="881663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ttangolo 15">
              <a:extLst>
                <a:ext uri="{FF2B5EF4-FFF2-40B4-BE49-F238E27FC236}">
                  <a16:creationId xmlns:a16="http://schemas.microsoft.com/office/drawing/2014/main" id="{58D3EB5B-F011-100F-1161-41DBC4B7AEB8}"/>
                </a:ext>
              </a:extLst>
            </p:cNvPr>
            <p:cNvSpPr/>
            <p:nvPr/>
          </p:nvSpPr>
          <p:spPr>
            <a:xfrm>
              <a:off x="1028613" y="4362821"/>
              <a:ext cx="1087745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400" b="0" i="0" u="none" strike="noStrike" kern="1200" cap="none" spc="-42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/>
                </a:rPr>
                <a:t>K</a:t>
              </a:r>
              <a:r>
                <a:rPr kumimoji="0" lang="it-IT" sz="1400" b="0" i="0" u="none" strike="noStrike" kern="1200" cap="none" spc="-3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/>
                </a:rPr>
                <a:t>O </a:t>
              </a:r>
              <a:r>
                <a:rPr kumimoji="0" lang="it-IT" sz="1400" b="0" i="0" u="none" strike="noStrike" kern="1200" cap="none" spc="-8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/>
                </a:rPr>
                <a:t>7</a:t>
              </a:r>
              <a:r>
                <a:rPr kumimoji="0" lang="it-IT" sz="1400" b="0" i="0" u="none" strike="noStrike" kern="1200" cap="none" spc="-3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/>
                </a:rPr>
                <a:t>-</a:t>
              </a:r>
              <a:r>
                <a:rPr kumimoji="0" lang="it-IT" sz="1400" b="0" i="0" u="none" strike="noStrike" kern="1200" cap="none" spc="-6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/>
                </a:rPr>
                <a:t>&gt;6</a:t>
              </a:r>
            </a:p>
          </p:txBody>
        </p:sp>
        <p:cxnSp>
          <p:nvCxnSpPr>
            <p:cNvPr id="17" name="Connettore 2 16">
              <a:extLst>
                <a:ext uri="{FF2B5EF4-FFF2-40B4-BE49-F238E27FC236}">
                  <a16:creationId xmlns:a16="http://schemas.microsoft.com/office/drawing/2014/main" id="{812B91B1-CC6E-8DA8-78CA-EB7AF10997FF}"/>
                </a:ext>
              </a:extLst>
            </p:cNvPr>
            <p:cNvCxnSpPr>
              <a:cxnSpLocks/>
            </p:cNvCxnSpPr>
            <p:nvPr/>
          </p:nvCxnSpPr>
          <p:spPr>
            <a:xfrm>
              <a:off x="1466053" y="4612743"/>
              <a:ext cx="0" cy="527093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object 14">
              <a:extLst>
                <a:ext uri="{FF2B5EF4-FFF2-40B4-BE49-F238E27FC236}">
                  <a16:creationId xmlns:a16="http://schemas.microsoft.com/office/drawing/2014/main" id="{3F6DB2A5-324C-CDEE-414F-FA72E4563732}"/>
                </a:ext>
              </a:extLst>
            </p:cNvPr>
            <p:cNvSpPr txBox="1"/>
            <p:nvPr/>
          </p:nvSpPr>
          <p:spPr>
            <a:xfrm>
              <a:off x="837782" y="4695192"/>
              <a:ext cx="638149" cy="222297"/>
            </a:xfrm>
            <a:prstGeom prst="rect">
              <a:avLst/>
            </a:prstGeom>
          </p:spPr>
          <p:txBody>
            <a:bodyPr vert="horz" wrap="square" lIns="0" tIns="6787" rIns="0" bIns="0" rtlCol="0">
              <a:spAutoFit/>
            </a:bodyPr>
            <a:lstStyle/>
            <a:p>
              <a:pPr marL="7144" marR="2858" lvl="0" indent="0" algn="ctr" defTabSz="457200" rtl="0" eaLnBrk="1" fontAlgn="auto" latinLnBrk="0" hangingPunct="1">
                <a:lnSpc>
                  <a:spcPct val="100000"/>
                </a:lnSpc>
                <a:spcBef>
                  <a:spcPts val="53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400" b="0" i="0" u="none" strike="noStrike" kern="1200" cap="none" spc="-11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KC</a:t>
              </a:r>
              <a:r>
                <a:rPr kumimoji="0" lang="it-IT" sz="1400" b="0" i="0" u="none" strike="noStrike" kern="1200" cap="none" spc="-11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 6</a:t>
              </a:r>
              <a:r>
                <a:rPr kumimoji="0" sz="1400" b="0" i="0" u="none" strike="noStrike" kern="1200" cap="none" spc="-11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-&gt;</a:t>
              </a:r>
              <a:r>
                <a:rPr kumimoji="0" lang="it-IT" sz="1400" b="0" i="0" u="none" strike="noStrike" kern="1200" cap="none" spc="-11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5</a:t>
              </a:r>
              <a:endPara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19" name="object 12">
              <a:extLst>
                <a:ext uri="{FF2B5EF4-FFF2-40B4-BE49-F238E27FC236}">
                  <a16:creationId xmlns:a16="http://schemas.microsoft.com/office/drawing/2014/main" id="{4093B375-41FA-FD83-70E3-7441F718843D}"/>
                </a:ext>
              </a:extLst>
            </p:cNvPr>
            <p:cNvSpPr txBox="1"/>
            <p:nvPr/>
          </p:nvSpPr>
          <p:spPr>
            <a:xfrm>
              <a:off x="2131847" y="4923794"/>
              <a:ext cx="815213" cy="222297"/>
            </a:xfrm>
            <a:prstGeom prst="rect">
              <a:avLst/>
            </a:prstGeom>
          </p:spPr>
          <p:txBody>
            <a:bodyPr vert="horz" wrap="square" lIns="0" tIns="6787" rIns="0" bIns="0" rtlCol="0">
              <a:spAutoFit/>
            </a:bodyPr>
            <a:lstStyle/>
            <a:p>
              <a:pPr marL="7144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53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400" b="0" i="0" u="none" strike="noStrike" kern="1200" cap="none" spc="-6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KN</a:t>
              </a:r>
              <a:r>
                <a:rPr kumimoji="0" lang="it-IT" sz="1400" b="0" i="0" u="none" strike="noStrike" kern="1200" cap="none" spc="-6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 6</a:t>
              </a:r>
              <a:r>
                <a:rPr kumimoji="0" sz="1400" b="0" i="0" u="none" strike="noStrike" kern="1200" cap="none" spc="-6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-&gt;</a:t>
              </a:r>
              <a:r>
                <a:rPr kumimoji="0" lang="it-IT" sz="1400" b="0" i="0" u="none" strike="noStrike" kern="1200" cap="none" spc="-6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5</a:t>
              </a:r>
            </a:p>
          </p:txBody>
        </p:sp>
        <p:sp>
          <p:nvSpPr>
            <p:cNvPr id="20" name="Rettangolo 19">
              <a:extLst>
                <a:ext uri="{FF2B5EF4-FFF2-40B4-BE49-F238E27FC236}">
                  <a16:creationId xmlns:a16="http://schemas.microsoft.com/office/drawing/2014/main" id="{764EF8FE-E338-9CE6-4308-F9FA91001EC6}"/>
                </a:ext>
              </a:extLst>
            </p:cNvPr>
            <p:cNvSpPr/>
            <p:nvPr/>
          </p:nvSpPr>
          <p:spPr>
            <a:xfrm>
              <a:off x="4150715" y="2978575"/>
              <a:ext cx="788440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400" b="0" i="0" u="none" strike="noStrike" kern="1200" cap="none" spc="-3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/>
                </a:rPr>
                <a:t>KAl </a:t>
              </a:r>
              <a:r>
                <a:rPr kumimoji="0" lang="it-IT" sz="1400" b="0" i="0" u="none" strike="noStrike" kern="1200" cap="none" spc="-6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/>
                </a:rPr>
                <a:t>8</a:t>
              </a:r>
              <a:r>
                <a:rPr kumimoji="0" lang="it-IT" sz="1400" b="0" i="0" u="none" strike="noStrike" kern="1200" cap="none" spc="-3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/>
                </a:rPr>
                <a:t>-</a:t>
              </a:r>
              <a:r>
                <a:rPr kumimoji="0" lang="it-IT" sz="1400" b="0" i="0" u="none" strike="noStrike" kern="1200" cap="none" spc="-6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/>
                </a:rPr>
                <a:t>&gt;7</a:t>
              </a:r>
            </a:p>
          </p:txBody>
        </p:sp>
        <p:sp>
          <p:nvSpPr>
            <p:cNvPr id="21" name="Rettangolo 20">
              <a:extLst>
                <a:ext uri="{FF2B5EF4-FFF2-40B4-BE49-F238E27FC236}">
                  <a16:creationId xmlns:a16="http://schemas.microsoft.com/office/drawing/2014/main" id="{B2E9742B-CFC4-07EE-8679-FD422F0726AC}"/>
                </a:ext>
              </a:extLst>
            </p:cNvPr>
            <p:cNvSpPr/>
            <p:nvPr/>
          </p:nvSpPr>
          <p:spPr>
            <a:xfrm>
              <a:off x="854572" y="1208274"/>
              <a:ext cx="1019730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</a:t>
              </a:r>
              <a:r>
                <a:rPr kumimoji="0" lang="en-GB" sz="14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 3-&gt;2</a:t>
              </a:r>
            </a:p>
          </p:txBody>
        </p:sp>
        <p:sp>
          <p:nvSpPr>
            <p:cNvPr id="22" name="Rettangolo 21">
              <a:extLst>
                <a:ext uri="{FF2B5EF4-FFF2-40B4-BE49-F238E27FC236}">
                  <a16:creationId xmlns:a16="http://schemas.microsoft.com/office/drawing/2014/main" id="{24E4C038-06BF-A3F8-69D8-F4C1CA530FCE}"/>
                </a:ext>
              </a:extLst>
            </p:cNvPr>
            <p:cNvSpPr/>
            <p:nvPr/>
          </p:nvSpPr>
          <p:spPr>
            <a:xfrm>
              <a:off x="2581652" y="4335022"/>
              <a:ext cx="944501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</a:t>
              </a:r>
              <a:r>
                <a:rPr kumimoji="0" lang="en-GB" sz="14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 4-&gt;2</a:t>
              </a:r>
              <a:endPara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ttangolo 22">
              <a:extLst>
                <a:ext uri="{FF2B5EF4-FFF2-40B4-BE49-F238E27FC236}">
                  <a16:creationId xmlns:a16="http://schemas.microsoft.com/office/drawing/2014/main" id="{08266F34-67FE-E68E-6D63-DA0D9520E855}"/>
                </a:ext>
              </a:extLst>
            </p:cNvPr>
            <p:cNvSpPr/>
            <p:nvPr/>
          </p:nvSpPr>
          <p:spPr>
            <a:xfrm>
              <a:off x="3386896" y="3596028"/>
              <a:ext cx="995783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</a:t>
              </a:r>
              <a:r>
                <a:rPr kumimoji="0" lang="en-GB" sz="14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 5-&gt;2</a:t>
              </a:r>
            </a:p>
          </p:txBody>
        </p:sp>
        <p:sp>
          <p:nvSpPr>
            <p:cNvPr id="24" name="Rettangolo 23">
              <a:extLst>
                <a:ext uri="{FF2B5EF4-FFF2-40B4-BE49-F238E27FC236}">
                  <a16:creationId xmlns:a16="http://schemas.microsoft.com/office/drawing/2014/main" id="{9B03F336-E747-A89C-B7B7-A65E80D33489}"/>
                </a:ext>
              </a:extLst>
            </p:cNvPr>
            <p:cNvSpPr/>
            <p:nvPr/>
          </p:nvSpPr>
          <p:spPr>
            <a:xfrm>
              <a:off x="4580383" y="4727165"/>
              <a:ext cx="1230656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</a:t>
              </a:r>
              <a:r>
                <a:rPr kumimoji="0" lang="en-GB" sz="14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 L-high</a:t>
              </a:r>
            </a:p>
          </p:txBody>
        </p:sp>
        <p:cxnSp>
          <p:nvCxnSpPr>
            <p:cNvPr id="25" name="Connettore 2 24">
              <a:extLst>
                <a:ext uri="{FF2B5EF4-FFF2-40B4-BE49-F238E27FC236}">
                  <a16:creationId xmlns:a16="http://schemas.microsoft.com/office/drawing/2014/main" id="{3E15A89B-AD56-86C9-3FDE-478732741912}"/>
                </a:ext>
              </a:extLst>
            </p:cNvPr>
            <p:cNvCxnSpPr>
              <a:cxnSpLocks/>
            </p:cNvCxnSpPr>
            <p:nvPr/>
          </p:nvCxnSpPr>
          <p:spPr>
            <a:xfrm>
              <a:off x="4204846" y="3475305"/>
              <a:ext cx="0" cy="1386751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ttore 2 25">
              <a:extLst>
                <a:ext uri="{FF2B5EF4-FFF2-40B4-BE49-F238E27FC236}">
                  <a16:creationId xmlns:a16="http://schemas.microsoft.com/office/drawing/2014/main" id="{8CEC4112-CACB-1625-B777-9DFF5BFFF1B4}"/>
                </a:ext>
              </a:extLst>
            </p:cNvPr>
            <p:cNvCxnSpPr>
              <a:cxnSpLocks/>
            </p:cNvCxnSpPr>
            <p:nvPr/>
          </p:nvCxnSpPr>
          <p:spPr>
            <a:xfrm>
              <a:off x="4058808" y="3829971"/>
              <a:ext cx="0" cy="1050175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nettore 2 26">
              <a:extLst>
                <a:ext uri="{FF2B5EF4-FFF2-40B4-BE49-F238E27FC236}">
                  <a16:creationId xmlns:a16="http://schemas.microsoft.com/office/drawing/2014/main" id="{B09D3D2E-AC45-CA97-775C-0587D86F23BC}"/>
                </a:ext>
              </a:extLst>
            </p:cNvPr>
            <p:cNvCxnSpPr>
              <a:cxnSpLocks/>
            </p:cNvCxnSpPr>
            <p:nvPr/>
          </p:nvCxnSpPr>
          <p:spPr>
            <a:xfrm>
              <a:off x="4544935" y="3219557"/>
              <a:ext cx="9014" cy="1645613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Rettangolo 27">
              <a:extLst>
                <a:ext uri="{FF2B5EF4-FFF2-40B4-BE49-F238E27FC236}">
                  <a16:creationId xmlns:a16="http://schemas.microsoft.com/office/drawing/2014/main" id="{F1EE91A3-8C7F-B24A-0299-7DB5174DACDE}"/>
                </a:ext>
              </a:extLst>
            </p:cNvPr>
            <p:cNvSpPr/>
            <p:nvPr/>
          </p:nvSpPr>
          <p:spPr>
            <a:xfrm>
              <a:off x="5918808" y="5145002"/>
              <a:ext cx="84194" cy="852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29" name="Connettore 1 28">
              <a:extLst>
                <a:ext uri="{FF2B5EF4-FFF2-40B4-BE49-F238E27FC236}">
                  <a16:creationId xmlns:a16="http://schemas.microsoft.com/office/drawing/2014/main" id="{9F4FF372-323A-1CD8-7187-B00930C836B9}"/>
                </a:ext>
              </a:extLst>
            </p:cNvPr>
            <p:cNvCxnSpPr>
              <a:cxnSpLocks/>
            </p:cNvCxnSpPr>
            <p:nvPr/>
          </p:nvCxnSpPr>
          <p:spPr>
            <a:xfrm>
              <a:off x="887572" y="5522614"/>
              <a:ext cx="8218678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0" name="Immagine 29">
            <a:extLst>
              <a:ext uri="{FF2B5EF4-FFF2-40B4-BE49-F238E27FC236}">
                <a16:creationId xmlns:a16="http://schemas.microsoft.com/office/drawing/2014/main" id="{BF921167-E42B-575A-C476-BFE1783B60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7976" y="1236556"/>
            <a:ext cx="3665560" cy="2479122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B8431BA1-9F6A-6C6C-D4BF-C6396C66069D}"/>
              </a:ext>
            </a:extLst>
          </p:cNvPr>
          <p:cNvSpPr txBox="1"/>
          <p:nvPr/>
        </p:nvSpPr>
        <p:spPr>
          <a:xfrm>
            <a:off x="0" y="102325"/>
            <a:ext cx="896352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SIDDHARTA-2 (2022)</a:t>
            </a:r>
          </a:p>
          <a:p>
            <a:r>
              <a:rPr lang="en-GB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Measurements of high-n transitions in intermediate mass kaonic atoms </a:t>
            </a:r>
          </a:p>
          <a:p>
            <a:br>
              <a:rPr lang="en-GB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GB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44AED846-9337-E462-12F7-E7E68F7BA2A5}"/>
              </a:ext>
            </a:extLst>
          </p:cNvPr>
          <p:cNvSpPr txBox="1"/>
          <p:nvPr/>
        </p:nvSpPr>
        <p:spPr>
          <a:xfrm>
            <a:off x="984498" y="6290590"/>
            <a:ext cx="3773626" cy="307777"/>
          </a:xfrm>
          <a:prstGeom prst="rect">
            <a:avLst/>
          </a:prstGeom>
          <a:noFill/>
          <a:ln w="15875">
            <a:solidFill>
              <a:srgbClr val="160DFF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Sgaramella, </a:t>
            </a:r>
            <a:r>
              <a:rPr lang="it-IT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it-IT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 </a:t>
            </a:r>
            <a:r>
              <a:rPr lang="it-IT" sz="1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al</a:t>
            </a:r>
            <a:r>
              <a:rPr lang="it-IT" sz="1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r>
              <a:rPr lang="it-IT" sz="1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Eur. </a:t>
            </a:r>
            <a:r>
              <a:rPr lang="it-IT" sz="14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Phys</a:t>
            </a:r>
            <a:r>
              <a:rPr lang="it-IT" sz="1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it-IT" sz="14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lang="it-IT" sz="1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A</a:t>
            </a:r>
            <a:r>
              <a:rPr lang="it-IT" sz="1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59, 56 (2023)</a:t>
            </a:r>
          </a:p>
        </p:txBody>
      </p:sp>
    </p:spTree>
    <p:extLst>
      <p:ext uri="{BB962C8B-B14F-4D97-AF65-F5344CB8AC3E}">
        <p14:creationId xmlns:p14="http://schemas.microsoft.com/office/powerpoint/2010/main" val="12585354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o 3">
            <a:extLst>
              <a:ext uri="{FF2B5EF4-FFF2-40B4-BE49-F238E27FC236}">
                <a16:creationId xmlns:a16="http://schemas.microsoft.com/office/drawing/2014/main" id="{E65BE3FB-EE19-428D-3B1D-84D5D0E1E396}"/>
              </a:ext>
            </a:extLst>
          </p:cNvPr>
          <p:cNvGrpSpPr/>
          <p:nvPr/>
        </p:nvGrpSpPr>
        <p:grpSpPr>
          <a:xfrm>
            <a:off x="0" y="1481569"/>
            <a:ext cx="9104174" cy="5110148"/>
            <a:chOff x="0" y="1730951"/>
            <a:chExt cx="9104174" cy="5110148"/>
          </a:xfrm>
        </p:grpSpPr>
        <p:pic>
          <p:nvPicPr>
            <p:cNvPr id="5" name="Immagine 4">
              <a:extLst>
                <a:ext uri="{FF2B5EF4-FFF2-40B4-BE49-F238E27FC236}">
                  <a16:creationId xmlns:a16="http://schemas.microsoft.com/office/drawing/2014/main" id="{743EB797-C91A-C5EF-976B-D2F8EEE022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2121452"/>
              <a:ext cx="9104174" cy="4719647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object 11">
                  <a:extLst>
                    <a:ext uri="{FF2B5EF4-FFF2-40B4-BE49-F238E27FC236}">
                      <a16:creationId xmlns:a16="http://schemas.microsoft.com/office/drawing/2014/main" id="{A696AE92-76F9-63ED-2F51-BC4B3FCF37C5}"/>
                    </a:ext>
                  </a:extLst>
                </p:cNvPr>
                <p:cNvSpPr txBox="1"/>
                <p:nvPr/>
              </p:nvSpPr>
              <p:spPr>
                <a:xfrm>
                  <a:off x="2037239" y="3918349"/>
                  <a:ext cx="927232" cy="378469"/>
                </a:xfrm>
                <a:prstGeom prst="rect">
                  <a:avLst/>
                </a:prstGeom>
              </p:spPr>
              <p:txBody>
                <a:bodyPr vert="horz" wrap="square" lIns="0" tIns="9049" rIns="0" bIns="0" rtlCol="0">
                  <a:spAutoFit/>
                </a:bodyPr>
                <a:lstStyle/>
                <a:p>
                  <a:pPr marL="9525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71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it-IT" sz="1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KHe 5-&gt;3</a:t>
                  </a:r>
                  <a:br>
                    <a:rPr kumimoji="0" lang="it-IT" sz="1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</a:br>
                  <a:r>
                    <a:rPr kumimoji="0" lang="it-IT" sz="1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 (M</a:t>
                  </a:r>
                  <a14:m>
                    <m:oMath xmlns:m="http://schemas.openxmlformats.org/officeDocument/2006/math">
                      <m:r>
                        <a:rPr kumimoji="0" lang="it-IT" sz="1200" b="1" i="1" u="none" strike="noStrike" kern="1200" cap="none" spc="0" normalizeH="0" baseline="-2500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𝜷</m:t>
                      </m:r>
                      <m:r>
                        <a:rPr kumimoji="0" lang="it-IT" sz="1200" b="1" i="0" u="none" strike="noStrike" kern="1200" cap="none" spc="0" normalizeH="0" baseline="-2500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</m:oMath>
                  </a14:m>
                  <a:r>
                    <a:rPr kumimoji="0" lang="it-IT" sz="1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)</a:t>
                  </a:r>
                  <a:endParaRPr kumimoji="0" lang="it-IT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5" name="object 11">
                  <a:extLst>
                    <a:ext uri="{FF2B5EF4-FFF2-40B4-BE49-F238E27FC236}">
                      <a16:creationId xmlns:a16="http://schemas.microsoft.com/office/drawing/2014/main" id="{A214897B-89A8-00D1-E61A-6006DA6D9C7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37239" y="3918349"/>
                  <a:ext cx="927232" cy="378469"/>
                </a:xfrm>
                <a:prstGeom prst="rect">
                  <a:avLst/>
                </a:prstGeom>
                <a:blipFill>
                  <a:blip r:embed="rId3"/>
                  <a:stretch>
                    <a:fillRect t="-9677" b="-22581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object 11">
                  <a:extLst>
                    <a:ext uri="{FF2B5EF4-FFF2-40B4-BE49-F238E27FC236}">
                      <a16:creationId xmlns:a16="http://schemas.microsoft.com/office/drawing/2014/main" id="{EB9D657D-4C77-668C-448D-D50655191714}"/>
                    </a:ext>
                  </a:extLst>
                </p:cNvPr>
                <p:cNvSpPr txBox="1"/>
                <p:nvPr/>
              </p:nvSpPr>
              <p:spPr>
                <a:xfrm>
                  <a:off x="3846240" y="1730951"/>
                  <a:ext cx="927232" cy="378469"/>
                </a:xfrm>
                <a:prstGeom prst="rect">
                  <a:avLst/>
                </a:prstGeom>
              </p:spPr>
              <p:txBody>
                <a:bodyPr vert="horz" wrap="square" lIns="0" tIns="9049" rIns="0" bIns="0" rtlCol="0">
                  <a:spAutoFit/>
                </a:bodyPr>
                <a:lstStyle/>
                <a:p>
                  <a:pPr marL="9525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71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it-IT" sz="1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KHe 6-&gt;3</a:t>
                  </a:r>
                  <a:br>
                    <a:rPr kumimoji="0" lang="it-IT" sz="1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</a:br>
                  <a:r>
                    <a:rPr kumimoji="0" lang="it-IT" sz="1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 (M</a:t>
                  </a:r>
                  <a14:m>
                    <m:oMath xmlns:m="http://schemas.openxmlformats.org/officeDocument/2006/math">
                      <m:r>
                        <a:rPr kumimoji="0" lang="it-IT" sz="1200" b="1" i="1" u="none" strike="noStrike" kern="1200" cap="none" spc="0" normalizeH="0" baseline="-2500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𝜸</m:t>
                      </m:r>
                      <m:r>
                        <a:rPr kumimoji="0" lang="it-IT" sz="1200" b="1" i="0" u="none" strike="noStrike" kern="1200" cap="none" spc="0" normalizeH="0" baseline="-2500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</m:oMath>
                  </a14:m>
                  <a:r>
                    <a:rPr kumimoji="0" lang="it-IT" sz="1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)</a:t>
                  </a:r>
                  <a:endParaRPr kumimoji="0" lang="it-IT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6" name="object 11">
                  <a:extLst>
                    <a:ext uri="{FF2B5EF4-FFF2-40B4-BE49-F238E27FC236}">
                      <a16:creationId xmlns:a16="http://schemas.microsoft.com/office/drawing/2014/main" id="{7CD4C115-9C1D-62F7-2243-369F74EA317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46240" y="1730951"/>
                  <a:ext cx="927232" cy="378469"/>
                </a:xfrm>
                <a:prstGeom prst="rect">
                  <a:avLst/>
                </a:prstGeom>
                <a:blipFill>
                  <a:blip r:embed="rId4"/>
                  <a:stretch>
                    <a:fillRect t="-9677" b="-22581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object 11">
                  <a:extLst>
                    <a:ext uri="{FF2B5EF4-FFF2-40B4-BE49-F238E27FC236}">
                      <a16:creationId xmlns:a16="http://schemas.microsoft.com/office/drawing/2014/main" id="{707C7668-7ED9-04F2-084E-F58C2FBB7CFA}"/>
                    </a:ext>
                  </a:extLst>
                </p:cNvPr>
                <p:cNvSpPr txBox="1"/>
                <p:nvPr/>
              </p:nvSpPr>
              <p:spPr>
                <a:xfrm>
                  <a:off x="5032662" y="1758866"/>
                  <a:ext cx="927232" cy="378469"/>
                </a:xfrm>
                <a:prstGeom prst="rect">
                  <a:avLst/>
                </a:prstGeom>
              </p:spPr>
              <p:txBody>
                <a:bodyPr vert="horz" wrap="square" lIns="0" tIns="9049" rIns="0" bIns="0" rtlCol="0">
                  <a:spAutoFit/>
                </a:bodyPr>
                <a:lstStyle/>
                <a:p>
                  <a:pPr marL="0" marR="0" lvl="0" indent="0" algn="ctr" defTabSz="457200" rtl="0" eaLnBrk="1" fontAlgn="b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it-IT" sz="1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 KHe 7-&gt;3</a:t>
                  </a:r>
                  <a:br>
                    <a:rPr kumimoji="0" lang="it-IT" sz="1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</a:br>
                  <a:r>
                    <a:rPr kumimoji="0" lang="it-IT" sz="1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 (M</a:t>
                  </a:r>
                  <a14:m>
                    <m:oMath xmlns:m="http://schemas.openxmlformats.org/officeDocument/2006/math">
                      <m:r>
                        <a:rPr kumimoji="0" lang="it-IT" sz="1200" b="1" i="1" u="none" strike="noStrike" kern="1200" cap="none" spc="0" normalizeH="0" baseline="-2500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𝜼</m:t>
                      </m:r>
                      <m:r>
                        <a:rPr kumimoji="0" lang="it-IT" sz="1200" b="1" i="0" u="none" strike="noStrike" kern="1200" cap="none" spc="0" normalizeH="0" baseline="-2500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</m:oMath>
                  </a14:m>
                  <a:r>
                    <a:rPr kumimoji="0" lang="it-IT" sz="1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)</a:t>
                  </a:r>
                </a:p>
              </p:txBody>
            </p:sp>
          </mc:Choice>
          <mc:Fallback xmlns="">
            <p:sp>
              <p:nvSpPr>
                <p:cNvPr id="7" name="object 11">
                  <a:extLst>
                    <a:ext uri="{FF2B5EF4-FFF2-40B4-BE49-F238E27FC236}">
                      <a16:creationId xmlns:a16="http://schemas.microsoft.com/office/drawing/2014/main" id="{8C96693D-2C7D-3114-345C-475E817935C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32662" y="1758866"/>
                  <a:ext cx="927232" cy="378469"/>
                </a:xfrm>
                <a:prstGeom prst="rect">
                  <a:avLst/>
                </a:prstGeom>
                <a:blipFill>
                  <a:blip r:embed="rId5"/>
                  <a:stretch>
                    <a:fillRect t="-9677" b="-22581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" name="object 11">
              <a:extLst>
                <a:ext uri="{FF2B5EF4-FFF2-40B4-BE49-F238E27FC236}">
                  <a16:creationId xmlns:a16="http://schemas.microsoft.com/office/drawing/2014/main" id="{6F4364A9-C8F4-3AA5-F390-065F9B626676}"/>
                </a:ext>
              </a:extLst>
            </p:cNvPr>
            <p:cNvSpPr txBox="1"/>
            <p:nvPr/>
          </p:nvSpPr>
          <p:spPr>
            <a:xfrm>
              <a:off x="5744145" y="1743651"/>
              <a:ext cx="927232" cy="378469"/>
            </a:xfrm>
            <a:prstGeom prst="rect">
              <a:avLst/>
            </a:prstGeom>
          </p:spPr>
          <p:txBody>
            <a:bodyPr vert="horz" wrap="square" lIns="0" tIns="9049" rIns="0" bIns="0" rtlCol="0">
              <a:spAutoFit/>
            </a:bodyPr>
            <a:lstStyle/>
            <a:p>
              <a:pPr marL="9525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71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1" i="0" u="none" strike="noStrike" kern="1200" cap="none" spc="-4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KHe</a:t>
              </a:r>
              <a:r>
                <a:rPr kumimoji="0" lang="it-IT" sz="1200" b="1" i="0" u="none" strike="noStrike" kern="1200" cap="none" spc="-8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8-&gt;3</a:t>
              </a:r>
              <a:br>
                <a:rPr kumimoji="0" lang="it-IT" sz="1200" b="1" i="0" u="none" strike="noStrike" kern="1200" cap="none" spc="-8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it-IT" sz="1200" b="1" i="0" u="none" strike="noStrike" kern="1200" cap="none" spc="-8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4435.4 eV</a:t>
              </a:r>
              <a:endPara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0" name="object 11">
              <a:extLst>
                <a:ext uri="{FF2B5EF4-FFF2-40B4-BE49-F238E27FC236}">
                  <a16:creationId xmlns:a16="http://schemas.microsoft.com/office/drawing/2014/main" id="{64247BDD-BD48-6CEB-8093-7C776DA6BC36}"/>
                </a:ext>
              </a:extLst>
            </p:cNvPr>
            <p:cNvSpPr txBox="1"/>
            <p:nvPr/>
          </p:nvSpPr>
          <p:spPr>
            <a:xfrm>
              <a:off x="6448634" y="1743651"/>
              <a:ext cx="927232" cy="378469"/>
            </a:xfrm>
            <a:prstGeom prst="rect">
              <a:avLst/>
            </a:prstGeom>
          </p:spPr>
          <p:txBody>
            <a:bodyPr vert="horz" wrap="square" lIns="0" tIns="9049" rIns="0" bIns="0" rtlCol="0">
              <a:spAutoFit/>
            </a:bodyPr>
            <a:lstStyle/>
            <a:p>
              <a:pPr marL="9525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71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1" i="0" u="none" strike="noStrike" kern="1200" cap="none" spc="-4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KHe</a:t>
              </a:r>
              <a:r>
                <a:rPr kumimoji="0" lang="it-IT" sz="1200" b="1" i="0" u="none" strike="noStrike" kern="1200" cap="none" spc="-8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9-&gt;3</a:t>
              </a:r>
              <a:br>
                <a:rPr kumimoji="0" lang="it-IT" sz="1200" b="1" i="0" u="none" strike="noStrike" kern="1200" cap="none" spc="-8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it-IT" sz="1200" b="1" i="0" u="none" strike="noStrike" kern="1200" cap="none" spc="-8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4587.3 eV</a:t>
              </a:r>
              <a:endPara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cxnSp>
          <p:nvCxnSpPr>
            <p:cNvPr id="11" name="Connettore 2 10">
              <a:extLst>
                <a:ext uri="{FF2B5EF4-FFF2-40B4-BE49-F238E27FC236}">
                  <a16:creationId xmlns:a16="http://schemas.microsoft.com/office/drawing/2014/main" id="{258EA8C9-D6E2-7FF6-CA17-FCF081DC0118}"/>
                </a:ext>
              </a:extLst>
            </p:cNvPr>
            <p:cNvCxnSpPr>
              <a:cxnSpLocks/>
            </p:cNvCxnSpPr>
            <p:nvPr/>
          </p:nvCxnSpPr>
          <p:spPr>
            <a:xfrm>
              <a:off x="2488100" y="4295884"/>
              <a:ext cx="0" cy="2127210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object 11">
              <a:extLst>
                <a:ext uri="{FF2B5EF4-FFF2-40B4-BE49-F238E27FC236}">
                  <a16:creationId xmlns:a16="http://schemas.microsoft.com/office/drawing/2014/main" id="{335BAAC3-FD61-132D-2AFD-7E1C2A518949}"/>
                </a:ext>
              </a:extLst>
            </p:cNvPr>
            <p:cNvSpPr txBox="1"/>
            <p:nvPr/>
          </p:nvSpPr>
          <p:spPr>
            <a:xfrm>
              <a:off x="6806452" y="2985809"/>
              <a:ext cx="927232" cy="378469"/>
            </a:xfrm>
            <a:prstGeom prst="rect">
              <a:avLst/>
            </a:prstGeom>
          </p:spPr>
          <p:txBody>
            <a:bodyPr vert="horz" wrap="square" lIns="0" tIns="9049" rIns="0" bIns="0" rtlCol="0">
              <a:spAutoFit/>
            </a:bodyPr>
            <a:lstStyle/>
            <a:p>
              <a:pPr marL="9525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71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1" i="0" u="none" strike="noStrike" kern="1200" cap="none" spc="-4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KHe</a:t>
              </a:r>
              <a:r>
                <a:rPr kumimoji="0" lang="it-IT" sz="1200" b="1" i="0" u="none" strike="noStrike" kern="1200" cap="none" spc="-8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10-&gt;3</a:t>
              </a:r>
              <a:br>
                <a:rPr kumimoji="0" lang="it-IT" sz="1200" b="1" i="0" u="none" strike="noStrike" kern="1200" cap="none" spc="-8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it-IT" sz="1200" b="1" i="0" u="none" strike="noStrike" kern="1200" cap="none" spc="-8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4696.6 eV</a:t>
              </a:r>
              <a:endPara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cxnSp>
          <p:nvCxnSpPr>
            <p:cNvPr id="13" name="Connettore 2 12">
              <a:extLst>
                <a:ext uri="{FF2B5EF4-FFF2-40B4-BE49-F238E27FC236}">
                  <a16:creationId xmlns:a16="http://schemas.microsoft.com/office/drawing/2014/main" id="{ADD08DB6-8637-CE3F-372E-32E728FB62CC}"/>
                </a:ext>
              </a:extLst>
            </p:cNvPr>
            <p:cNvCxnSpPr>
              <a:cxnSpLocks/>
            </p:cNvCxnSpPr>
            <p:nvPr/>
          </p:nvCxnSpPr>
          <p:spPr>
            <a:xfrm>
              <a:off x="5559681" y="2185355"/>
              <a:ext cx="0" cy="4269186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ttore 2 13">
              <a:extLst>
                <a:ext uri="{FF2B5EF4-FFF2-40B4-BE49-F238E27FC236}">
                  <a16:creationId xmlns:a16="http://schemas.microsoft.com/office/drawing/2014/main" id="{F6E158EF-08AF-A7D1-6AC3-338915C1FDA7}"/>
                </a:ext>
              </a:extLst>
            </p:cNvPr>
            <p:cNvCxnSpPr>
              <a:cxnSpLocks/>
            </p:cNvCxnSpPr>
            <p:nvPr/>
          </p:nvCxnSpPr>
          <p:spPr>
            <a:xfrm>
              <a:off x="4368073" y="2133376"/>
              <a:ext cx="0" cy="4278187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ttore 2 14">
              <a:extLst>
                <a:ext uri="{FF2B5EF4-FFF2-40B4-BE49-F238E27FC236}">
                  <a16:creationId xmlns:a16="http://schemas.microsoft.com/office/drawing/2014/main" id="{FF6A224A-448F-8C0F-58E5-9BE8C7C773C0}"/>
                </a:ext>
              </a:extLst>
            </p:cNvPr>
            <p:cNvCxnSpPr>
              <a:cxnSpLocks/>
            </p:cNvCxnSpPr>
            <p:nvPr/>
          </p:nvCxnSpPr>
          <p:spPr>
            <a:xfrm>
              <a:off x="6288123" y="2161291"/>
              <a:ext cx="0" cy="4269186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ttore 2 15">
              <a:extLst>
                <a:ext uri="{FF2B5EF4-FFF2-40B4-BE49-F238E27FC236}">
                  <a16:creationId xmlns:a16="http://schemas.microsoft.com/office/drawing/2014/main" id="{7D00D5C8-8D03-CA34-1C9F-2BB47F4A6DF9}"/>
                </a:ext>
              </a:extLst>
            </p:cNvPr>
            <p:cNvCxnSpPr>
              <a:cxnSpLocks/>
            </p:cNvCxnSpPr>
            <p:nvPr/>
          </p:nvCxnSpPr>
          <p:spPr>
            <a:xfrm>
              <a:off x="6950350" y="2122120"/>
              <a:ext cx="0" cy="4269186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ttore 2 16">
              <a:extLst>
                <a:ext uri="{FF2B5EF4-FFF2-40B4-BE49-F238E27FC236}">
                  <a16:creationId xmlns:a16="http://schemas.microsoft.com/office/drawing/2014/main" id="{B23E89D1-559F-9025-7125-5FC505507CE0}"/>
                </a:ext>
              </a:extLst>
            </p:cNvPr>
            <p:cNvCxnSpPr>
              <a:cxnSpLocks/>
            </p:cNvCxnSpPr>
            <p:nvPr/>
          </p:nvCxnSpPr>
          <p:spPr>
            <a:xfrm>
              <a:off x="7166250" y="3285767"/>
              <a:ext cx="0" cy="3143639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ttore 2 17">
              <a:extLst>
                <a:ext uri="{FF2B5EF4-FFF2-40B4-BE49-F238E27FC236}">
                  <a16:creationId xmlns:a16="http://schemas.microsoft.com/office/drawing/2014/main" id="{3098B48D-603E-9640-973F-5E332512A910}"/>
                </a:ext>
              </a:extLst>
            </p:cNvPr>
            <p:cNvCxnSpPr>
              <a:cxnSpLocks/>
            </p:cNvCxnSpPr>
            <p:nvPr/>
          </p:nvCxnSpPr>
          <p:spPr>
            <a:xfrm>
              <a:off x="7636150" y="2161291"/>
              <a:ext cx="0" cy="4269186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object 11">
              <a:extLst>
                <a:ext uri="{FF2B5EF4-FFF2-40B4-BE49-F238E27FC236}">
                  <a16:creationId xmlns:a16="http://schemas.microsoft.com/office/drawing/2014/main" id="{D98CA3C1-B8C2-E907-388E-F731B1009E8C}"/>
                </a:ext>
              </a:extLst>
            </p:cNvPr>
            <p:cNvSpPr txBox="1"/>
            <p:nvPr/>
          </p:nvSpPr>
          <p:spPr>
            <a:xfrm>
              <a:off x="7254564" y="1753711"/>
              <a:ext cx="927232" cy="378469"/>
            </a:xfrm>
            <a:prstGeom prst="rect">
              <a:avLst/>
            </a:prstGeom>
          </p:spPr>
          <p:txBody>
            <a:bodyPr vert="horz" wrap="square" lIns="0" tIns="9049" rIns="0" bIns="0" rtlCol="0">
              <a:spAutoFit/>
            </a:bodyPr>
            <a:lstStyle/>
            <a:p>
              <a:pPr marL="9525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71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1" i="0" u="none" strike="noStrike" kern="1200" cap="none" spc="-4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KHe</a:t>
              </a:r>
              <a:r>
                <a:rPr kumimoji="0" lang="it-IT" sz="1200" b="1" i="0" u="none" strike="noStrike" kern="1200" cap="none" spc="-8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11-&gt;3</a:t>
              </a:r>
              <a:br>
                <a:rPr kumimoji="0" lang="it-IT" sz="1200" b="1" i="0" u="none" strike="noStrike" kern="1200" cap="none" spc="-8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it-IT" sz="1200" b="1" i="0" u="none" strike="noStrike" kern="1200" cap="none" spc="-8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4696.6 eV</a:t>
              </a:r>
              <a:endPara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object 7">
                  <a:extLst>
                    <a:ext uri="{FF2B5EF4-FFF2-40B4-BE49-F238E27FC236}">
                      <a16:creationId xmlns:a16="http://schemas.microsoft.com/office/drawing/2014/main" id="{25EBE911-C47F-6C32-AD71-17E9F5280581}"/>
                    </a:ext>
                  </a:extLst>
                </p:cNvPr>
                <p:cNvSpPr txBox="1"/>
                <p:nvPr/>
              </p:nvSpPr>
              <p:spPr>
                <a:xfrm>
                  <a:off x="8103472" y="5660727"/>
                  <a:ext cx="739101" cy="224581"/>
                </a:xfrm>
                <a:prstGeom prst="rect">
                  <a:avLst/>
                </a:prstGeom>
              </p:spPr>
              <p:txBody>
                <a:bodyPr vert="horz" wrap="square" lIns="0" tIns="9049" rIns="0" bIns="0" rtlCol="0">
                  <a:spAutoFit/>
                </a:bodyPr>
                <a:lstStyle/>
                <a:p>
                  <a:pPr marL="9525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71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it-IT" sz="1400" b="0" i="0" u="none" strike="noStrike" kern="1200" cap="none" spc="-4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Calibri"/>
                    </a:rPr>
                    <a:t>Ti </a:t>
                  </a:r>
                  <a:r>
                    <a:rPr kumimoji="0" lang="it-IT" sz="1400" b="0" i="0" u="none" strike="noStrike" kern="1200" cap="none" spc="-23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Calibri"/>
                    </a:rPr>
                    <a:t>K</a:t>
                  </a:r>
                  <a14:m>
                    <m:oMath xmlns:m="http://schemas.openxmlformats.org/officeDocument/2006/math">
                      <m:r>
                        <a:rPr kumimoji="0" lang="it-IT" sz="1400" b="0" i="1" u="none" strike="noStrike" kern="1200" cap="none" spc="-23" normalizeH="0" baseline="-2500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</a:rPr>
                        <m:t>𝛽</m:t>
                      </m:r>
                    </m:oMath>
                  </a14:m>
                  <a:endParaRPr kumimoji="0" sz="1400" b="0" i="0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33" name="object 7">
                  <a:extLst>
                    <a:ext uri="{FF2B5EF4-FFF2-40B4-BE49-F238E27FC236}">
                      <a16:creationId xmlns:a16="http://schemas.microsoft.com/office/drawing/2014/main" id="{EC7C7B62-7B41-D04F-6707-6F5A0BABAE3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03472" y="5660727"/>
                  <a:ext cx="739101" cy="224581"/>
                </a:xfrm>
                <a:prstGeom prst="rect">
                  <a:avLst/>
                </a:prstGeom>
                <a:blipFill>
                  <a:blip r:embed="rId6"/>
                  <a:stretch>
                    <a:fillRect l="-11667" t="-15789" b="-47368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object 7">
                  <a:extLst>
                    <a:ext uri="{FF2B5EF4-FFF2-40B4-BE49-F238E27FC236}">
                      <a16:creationId xmlns:a16="http://schemas.microsoft.com/office/drawing/2014/main" id="{DF1907AC-DC08-9209-8C99-04A302664381}"/>
                    </a:ext>
                  </a:extLst>
                </p:cNvPr>
                <p:cNvSpPr txBox="1"/>
                <p:nvPr/>
              </p:nvSpPr>
              <p:spPr>
                <a:xfrm>
                  <a:off x="6352626" y="3298762"/>
                  <a:ext cx="739101" cy="224581"/>
                </a:xfrm>
                <a:prstGeom prst="rect">
                  <a:avLst/>
                </a:prstGeom>
              </p:spPr>
              <p:txBody>
                <a:bodyPr vert="horz" wrap="square" lIns="0" tIns="9049" rIns="0" bIns="0" rtlCol="0">
                  <a:spAutoFit/>
                </a:bodyPr>
                <a:lstStyle/>
                <a:p>
                  <a:pPr marL="9525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71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it-IT" sz="1400" b="0" i="0" u="none" strike="noStrike" kern="1200" cap="none" spc="-4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Calibri"/>
                    </a:rPr>
                    <a:t>Ti </a:t>
                  </a:r>
                  <a:r>
                    <a:rPr kumimoji="0" lang="it-IT" sz="1400" b="0" i="0" u="none" strike="noStrike" kern="1200" cap="none" spc="-23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Calibri"/>
                    </a:rPr>
                    <a:t>K</a:t>
                  </a:r>
                  <a14:m>
                    <m:oMath xmlns:m="http://schemas.openxmlformats.org/officeDocument/2006/math">
                      <m:r>
                        <a:rPr kumimoji="0" lang="it-IT" sz="1400" b="0" i="1" u="none" strike="noStrike" kern="1200" cap="none" spc="-23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</a:rPr>
                        <m:t>𝛼</m:t>
                      </m:r>
                    </m:oMath>
                  </a14:m>
                  <a:endParaRPr kumimoji="0" sz="1400" b="0" i="0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34" name="object 7">
                  <a:extLst>
                    <a:ext uri="{FF2B5EF4-FFF2-40B4-BE49-F238E27FC236}">
                      <a16:creationId xmlns:a16="http://schemas.microsoft.com/office/drawing/2014/main" id="{53808A95-458D-5036-C252-2867B0B7B1F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52626" y="3298762"/>
                  <a:ext cx="739101" cy="224581"/>
                </a:xfrm>
                <a:prstGeom prst="rect">
                  <a:avLst/>
                </a:prstGeom>
                <a:blipFill>
                  <a:blip r:embed="rId7"/>
                  <a:stretch>
                    <a:fillRect l="-13559" t="-21053" b="-47368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2" name="Tabella 21">
                <a:extLst>
                  <a:ext uri="{FF2B5EF4-FFF2-40B4-BE49-F238E27FC236}">
                    <a16:creationId xmlns:a16="http://schemas.microsoft.com/office/drawing/2014/main" id="{1A9A3E9E-DC0F-CA29-D089-044C9DC63B41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3099509" y="2335262"/>
              <a:ext cx="2373225" cy="1652815"/>
            </p:xfrm>
            <a:graphic>
              <a:graphicData uri="http://schemas.openxmlformats.org/drawingml/2006/table">
                <a:tbl>
                  <a:tblPr bandCol="1">
                    <a:tableStyleId>{5940675A-B579-460E-94D1-54222C63F5DA}</a:tableStyleId>
                  </a:tblPr>
                  <a:tblGrid>
                    <a:gridCol w="1206577">
                      <a:extLst>
                        <a:ext uri="{9D8B030D-6E8A-4147-A177-3AD203B41FA5}">
                          <a16:colId xmlns:a16="http://schemas.microsoft.com/office/drawing/2014/main" val="3044202014"/>
                        </a:ext>
                      </a:extLst>
                    </a:gridCol>
                    <a:gridCol w="1166648">
                      <a:extLst>
                        <a:ext uri="{9D8B030D-6E8A-4147-A177-3AD203B41FA5}">
                          <a16:colId xmlns:a16="http://schemas.microsoft.com/office/drawing/2014/main" val="2553090020"/>
                        </a:ext>
                      </a:extLst>
                    </a:gridCol>
                  </a:tblGrid>
                  <a:tr h="252458"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it-IT" sz="1250" b="0" u="none" strike="noStrike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it-IT" sz="1250" b="0" i="0" u="none" strike="noStrike" dirty="0">
                            <a:solidFill>
                              <a:sysClr val="windowText" lastClr="000000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it-IT" sz="1250" b="0" u="none" strike="noStrike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X-ray</a:t>
                          </a:r>
                          <a:br>
                            <a:rPr lang="it-IT" sz="1250" b="0" u="none" strike="noStrike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</a:br>
                          <a:r>
                            <a:rPr lang="it-IT" sz="1250" b="0" u="none" strike="noStrike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relative yield</a:t>
                          </a:r>
                          <a:endParaRPr lang="it-IT" sz="1250" b="0" i="0" u="none" strike="noStrike" dirty="0">
                            <a:solidFill>
                              <a:sysClr val="windowText" lastClr="000000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ctr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4342786"/>
                      </a:ext>
                    </a:extLst>
                  </a:tr>
                  <a:tr h="252458"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it-IT" sz="1250" b="1" u="none" strike="noStrike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M</a:t>
                          </a:r>
                          <a14:m>
                            <m:oMath xmlns:m="http://schemas.openxmlformats.org/officeDocument/2006/math">
                              <m:r>
                                <a:rPr lang="it-IT" sz="1250" b="1" i="1" u="none" strike="noStrike" baseline="-25000" smtClean="0">
                                  <a:solidFill>
                                    <a:sysClr val="windowText" lastClr="0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𝜸</m:t>
                              </m:r>
                              <m:r>
                                <a:rPr lang="it-IT" sz="1250" b="1" i="0" u="none" strike="noStrike" baseline="-25000" smtClean="0">
                                  <a:solidFill>
                                    <a:sysClr val="windowText" lastClr="0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</m:oMath>
                          </a14:m>
                          <a:r>
                            <a:rPr lang="it-IT" sz="1250" b="1" u="none" strike="noStrike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/ M</a:t>
                          </a:r>
                          <a14:m>
                            <m:oMath xmlns:m="http://schemas.openxmlformats.org/officeDocument/2006/math">
                              <m:r>
                                <a:rPr lang="it-IT" sz="1250" b="1" i="1" u="none" strike="noStrike" baseline="-25000" smtClean="0">
                                  <a:solidFill>
                                    <a:sysClr val="windowText" lastClr="0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𝜷</m:t>
                              </m:r>
                              <m:r>
                                <a:rPr lang="it-IT" sz="1250" b="1" i="0" u="none" strike="noStrike" baseline="-25000" smtClean="0">
                                  <a:solidFill>
                                    <a:sysClr val="windowText" lastClr="0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oMath>
                          </a14:m>
                          <a:endParaRPr lang="it-IT" sz="1250" b="1" i="0" u="none" strike="noStrike" dirty="0">
                            <a:solidFill>
                              <a:sysClr val="windowText" lastClr="000000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it-IT" sz="1250" b="0" i="0" u="none" strike="noStrike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0.48 </a:t>
                          </a:r>
                          <a14:m>
                            <m:oMath xmlns:m="http://schemas.openxmlformats.org/officeDocument/2006/math">
                              <m:r>
                                <a:rPr lang="it-IT" sz="1250" b="0" u="none" strike="noStrike" smtClean="0">
                                  <a:solidFill>
                                    <a:sysClr val="windowText" lastClr="0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it-IT" sz="1250" b="0" i="0" u="none" strike="noStrike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0.11</a:t>
                          </a:r>
                        </a:p>
                      </a:txBody>
                      <a:tcPr marL="9525" marR="9525" marT="9525" marB="0" anchor="ctr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859015055"/>
                      </a:ext>
                    </a:extLst>
                  </a:tr>
                  <a:tr h="252458"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it-IT" sz="1250" b="1" u="none" strike="noStrike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M</a:t>
                          </a:r>
                          <a14:m>
                            <m:oMath xmlns:m="http://schemas.openxmlformats.org/officeDocument/2006/math">
                              <m:r>
                                <a:rPr lang="it-IT" sz="1250" b="1" i="1" u="none" strike="noStrike" baseline="-25000" smtClean="0">
                                  <a:solidFill>
                                    <a:sysClr val="windowText" lastClr="0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𝜼</m:t>
                              </m:r>
                              <m:r>
                                <a:rPr lang="it-IT" sz="1250" b="1" i="0" u="none" strike="noStrike" baseline="-25000" smtClean="0">
                                  <a:solidFill>
                                    <a:sysClr val="windowText" lastClr="0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</m:oMath>
                          </a14:m>
                          <a:r>
                            <a:rPr lang="it-IT" sz="1250" b="1" u="none" strike="noStrike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/ M</a:t>
                          </a:r>
                          <a14:m>
                            <m:oMath xmlns:m="http://schemas.openxmlformats.org/officeDocument/2006/math">
                              <m:r>
                                <a:rPr lang="it-IT" sz="1250" b="1" i="1" u="none" strike="noStrike" baseline="-25000" smtClean="0">
                                  <a:solidFill>
                                    <a:sysClr val="windowText" lastClr="0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𝜷</m:t>
                              </m:r>
                              <m:r>
                                <a:rPr lang="it-IT" sz="1250" b="1" i="0" u="none" strike="noStrike" baseline="-25000" smtClean="0">
                                  <a:solidFill>
                                    <a:sysClr val="windowText" lastClr="0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oMath>
                          </a14:m>
                          <a:endParaRPr lang="it-IT" sz="1250" b="1" i="0" u="none" strike="noStrike" dirty="0">
                            <a:solidFill>
                              <a:sysClr val="windowText" lastClr="000000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it-IT" sz="1250" b="0" i="0" u="none" strike="noStrike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0.43 </a:t>
                          </a:r>
                          <a14:m>
                            <m:oMath xmlns:m="http://schemas.openxmlformats.org/officeDocument/2006/math">
                              <m:r>
                                <a:rPr lang="it-IT" sz="1250" b="0" u="none" strike="noStrike" smtClean="0">
                                  <a:solidFill>
                                    <a:sysClr val="windowText" lastClr="0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it-IT" sz="1250" b="0" i="0" u="none" strike="noStrike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0.12</a:t>
                          </a:r>
                        </a:p>
                      </a:txBody>
                      <a:tcPr marL="9525" marR="9525" marT="9525" marB="0" anchor="ctr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2875075"/>
                      </a:ext>
                    </a:extLst>
                  </a:tr>
                  <a:tr h="252458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1250" b="1" u="none" strike="noStrike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L</a:t>
                          </a:r>
                          <a14:m>
                            <m:oMath xmlns:m="http://schemas.openxmlformats.org/officeDocument/2006/math">
                              <m:r>
                                <a:rPr lang="it-IT" sz="1250" b="1" i="1" u="none" strike="noStrike" baseline="-25000" smtClean="0">
                                  <a:solidFill>
                                    <a:sysClr val="windowText" lastClr="0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𝜷</m:t>
                              </m:r>
                              <m:r>
                                <a:rPr lang="it-IT" sz="1250" b="1" i="0" u="none" strike="noStrike" baseline="-25000" smtClean="0">
                                  <a:solidFill>
                                    <a:sysClr val="windowText" lastClr="0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</m:oMath>
                          </a14:m>
                          <a:r>
                            <a:rPr lang="it-IT" sz="1250" b="1" u="none" strike="noStrike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/ M</a:t>
                          </a:r>
                          <a14:m>
                            <m:oMath xmlns:m="http://schemas.openxmlformats.org/officeDocument/2006/math">
                              <m:r>
                                <a:rPr lang="it-IT" sz="1250" b="1" i="1" u="none" strike="noStrike" baseline="-25000" smtClean="0">
                                  <a:solidFill>
                                    <a:sysClr val="windowText" lastClr="0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𝜷</m:t>
                              </m:r>
                              <m:r>
                                <a:rPr lang="it-IT" sz="1250" b="1" i="0" u="none" strike="noStrike" baseline="-25000" smtClean="0">
                                  <a:solidFill>
                                    <a:sysClr val="windowText" lastClr="0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oMath>
                          </a14:m>
                          <a:endParaRPr lang="it-IT" sz="1250" b="1" i="0" u="none" strike="noStrike" dirty="0">
                            <a:solidFill>
                              <a:sysClr val="windowText" lastClr="000000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it-IT" sz="1250" b="0" i="0" u="none" strike="noStrike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0.91 </a:t>
                          </a:r>
                          <a14:m>
                            <m:oMath xmlns:m="http://schemas.openxmlformats.org/officeDocument/2006/math">
                              <m:r>
                                <a:rPr lang="it-IT" sz="1250" b="0" u="none" strike="noStrike" smtClean="0">
                                  <a:solidFill>
                                    <a:sysClr val="windowText" lastClr="0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it-IT" sz="1250" b="0" i="0" u="none" strike="noStrike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0.14 </a:t>
                          </a:r>
                        </a:p>
                      </a:txBody>
                      <a:tcPr marL="9525" marR="9525" marT="9525" marB="0" anchor="ctr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71581955"/>
                      </a:ext>
                    </a:extLst>
                  </a:tr>
                  <a:tr h="252458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1250" b="1" u="none" strike="noStrike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L</a:t>
                          </a:r>
                          <a14:m>
                            <m:oMath xmlns:m="http://schemas.openxmlformats.org/officeDocument/2006/math">
                              <m:r>
                                <a:rPr lang="it-IT" sz="1250" b="1" i="1" u="none" strike="noStrike" baseline="-25000" smtClean="0">
                                  <a:solidFill>
                                    <a:sysClr val="windowText" lastClr="0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𝜷</m:t>
                              </m:r>
                              <m:r>
                                <a:rPr lang="it-IT" sz="1250" b="1" i="0" u="none" strike="noStrike" baseline="-25000" smtClean="0">
                                  <a:solidFill>
                                    <a:sysClr val="windowText" lastClr="0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</m:oMath>
                          </a14:m>
                          <a:r>
                            <a:rPr lang="it-IT" sz="1250" b="1" u="none" strike="noStrike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/ L</a:t>
                          </a:r>
                          <a14:m>
                            <m:oMath xmlns:m="http://schemas.openxmlformats.org/officeDocument/2006/math">
                              <m:r>
                                <a:rPr lang="it-IT" sz="1250" b="1" i="1" u="none" strike="noStrike" baseline="-25000" smtClean="0">
                                  <a:solidFill>
                                    <a:sysClr val="windowText" lastClr="000000"/>
                                  </a:solidFill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𝜶</m:t>
                              </m:r>
                              <m:r>
                                <a:rPr lang="it-IT" sz="1250" b="1" i="1" u="none" strike="noStrike" smtClean="0">
                                  <a:solidFill>
                                    <a:sysClr val="windowText" lastClr="000000"/>
                                  </a:solidFill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</m:oMath>
                          </a14:m>
                          <a:endParaRPr lang="it-IT" sz="1250" b="1" i="0" u="none" strike="noStrike" dirty="0">
                            <a:solidFill>
                              <a:sysClr val="windowText" lastClr="000000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it-IT" sz="1250" b="0" i="0" u="none" strike="noStrike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0.172 </a:t>
                          </a:r>
                          <a14:m>
                            <m:oMath xmlns:m="http://schemas.openxmlformats.org/officeDocument/2006/math">
                              <m:r>
                                <a:rPr lang="it-IT" sz="1250" b="0" u="none" strike="noStrike" smtClean="0">
                                  <a:solidFill>
                                    <a:sysClr val="windowText" lastClr="0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it-IT" sz="1250" b="0" i="0" u="none" strike="noStrike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0.008 </a:t>
                          </a:r>
                        </a:p>
                      </a:txBody>
                      <a:tcPr marL="9525" marR="9525" marT="9525" marB="0" anchor="ctr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09479317"/>
                      </a:ext>
                    </a:extLst>
                  </a:tr>
                  <a:tr h="252458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1250" b="1" u="none" strike="noStrike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L</a:t>
                          </a:r>
                          <a14:m>
                            <m:oMath xmlns:m="http://schemas.openxmlformats.org/officeDocument/2006/math">
                              <m:r>
                                <a:rPr lang="it-IT" sz="1250" b="1" i="1" u="none" strike="noStrike" baseline="-25000" smtClean="0">
                                  <a:solidFill>
                                    <a:sysClr val="windowText" lastClr="0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𝜸</m:t>
                              </m:r>
                              <m:r>
                                <a:rPr lang="it-IT" sz="1250" b="1" i="0" u="none" strike="noStrike" baseline="-25000" smtClean="0">
                                  <a:solidFill>
                                    <a:sysClr val="windowText" lastClr="0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oMath>
                          </a14:m>
                          <a:r>
                            <a:rPr lang="it-IT" sz="1250" b="1" u="none" strike="noStrike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/ L</a:t>
                          </a:r>
                          <a14:m>
                            <m:oMath xmlns:m="http://schemas.openxmlformats.org/officeDocument/2006/math">
                              <m:r>
                                <a:rPr lang="it-IT" sz="1250" b="1" i="1" u="none" strike="noStrike" baseline="-25000" smtClean="0">
                                  <a:solidFill>
                                    <a:sysClr val="windowText" lastClr="000000"/>
                                  </a:solidFill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𝜶</m:t>
                              </m:r>
                            </m:oMath>
                          </a14:m>
                          <a:endParaRPr lang="it-IT" sz="1250" b="1" i="0" u="none" strike="noStrike" dirty="0">
                            <a:solidFill>
                              <a:sysClr val="windowText" lastClr="000000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1250" b="0" i="0" u="none" strike="noStrike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0.012 </a:t>
                          </a:r>
                          <a14:m>
                            <m:oMath xmlns:m="http://schemas.openxmlformats.org/officeDocument/2006/math">
                              <m:r>
                                <a:rPr lang="it-IT" sz="1250" b="0" u="none" strike="noStrike" smtClean="0">
                                  <a:solidFill>
                                    <a:sysClr val="windowText" lastClr="0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it-IT" sz="1250" b="0" i="0" u="none" strike="noStrike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0.001 </a:t>
                          </a:r>
                        </a:p>
                      </a:txBody>
                      <a:tcPr marL="9525" marR="9525" marT="9525" marB="0" anchor="ctr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6027854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2" name="Tabella 21">
                <a:extLst>
                  <a:ext uri="{FF2B5EF4-FFF2-40B4-BE49-F238E27FC236}">
                    <a16:creationId xmlns:a16="http://schemas.microsoft.com/office/drawing/2014/main" id="{1A9A3E9E-DC0F-CA29-D089-044C9DC63B4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509465150"/>
                  </p:ext>
                </p:extLst>
              </p:nvPr>
            </p:nvGraphicFramePr>
            <p:xfrm>
              <a:off x="3099509" y="2335262"/>
              <a:ext cx="2373225" cy="1652815"/>
            </p:xfrm>
            <a:graphic>
              <a:graphicData uri="http://schemas.openxmlformats.org/drawingml/2006/table">
                <a:tbl>
                  <a:tblPr bandCol="1">
                    <a:tableStyleId>{5940675A-B579-460E-94D1-54222C63F5DA}</a:tableStyleId>
                  </a:tblPr>
                  <a:tblGrid>
                    <a:gridCol w="1206577">
                      <a:extLst>
                        <a:ext uri="{9D8B030D-6E8A-4147-A177-3AD203B41FA5}">
                          <a16:colId xmlns:a16="http://schemas.microsoft.com/office/drawing/2014/main" val="3044202014"/>
                        </a:ext>
                      </a:extLst>
                    </a:gridCol>
                    <a:gridCol w="1166648">
                      <a:extLst>
                        <a:ext uri="{9D8B030D-6E8A-4147-A177-3AD203B41FA5}">
                          <a16:colId xmlns:a16="http://schemas.microsoft.com/office/drawing/2014/main" val="2553090020"/>
                        </a:ext>
                      </a:extLst>
                    </a:gridCol>
                  </a:tblGrid>
                  <a:tr h="390525"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it-IT" sz="1250" b="0" u="none" strike="noStrike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it-IT" sz="1250" b="0" i="0" u="none" strike="noStrike" dirty="0">
                            <a:solidFill>
                              <a:sysClr val="windowText" lastClr="000000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it-IT" sz="1250" b="0" u="none" strike="noStrike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X-ray</a:t>
                          </a:r>
                          <a:br>
                            <a:rPr lang="it-IT" sz="1250" b="0" u="none" strike="noStrike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</a:br>
                          <a:r>
                            <a:rPr lang="it-IT" sz="1250" b="0" u="none" strike="noStrike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relative yield</a:t>
                          </a:r>
                          <a:endParaRPr lang="it-IT" sz="1250" b="0" i="0" u="none" strike="noStrike" dirty="0">
                            <a:solidFill>
                              <a:sysClr val="windowText" lastClr="000000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ctr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4342786"/>
                      </a:ext>
                    </a:extLst>
                  </a:tr>
                  <a:tr h="252458">
                    <a:tc>
                      <a:txBody>
                        <a:bodyPr/>
                        <a:lstStyle/>
                        <a:p>
                          <a:endParaRPr lang="it-GB"/>
                        </a:p>
                      </a:txBody>
                      <a:tcPr marL="9525" marR="9525" marT="9525" marB="0" anchor="ctr">
                        <a:blipFill>
                          <a:blip r:embed="rId8"/>
                          <a:stretch>
                            <a:fillRect l="-1053" t="-170000" r="-98947" b="-43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GB"/>
                        </a:p>
                      </a:txBody>
                      <a:tcPr marL="9525" marR="9525" marT="9525" marB="0" anchor="ctr">
                        <a:blipFill>
                          <a:blip r:embed="rId8"/>
                          <a:stretch>
                            <a:fillRect l="-104348" t="-170000" r="-2174" b="-435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859015055"/>
                      </a:ext>
                    </a:extLst>
                  </a:tr>
                  <a:tr h="252458">
                    <a:tc>
                      <a:txBody>
                        <a:bodyPr/>
                        <a:lstStyle/>
                        <a:p>
                          <a:endParaRPr lang="it-GB"/>
                        </a:p>
                      </a:txBody>
                      <a:tcPr marL="9525" marR="9525" marT="9525" marB="0" anchor="ctr">
                        <a:blipFill>
                          <a:blip r:embed="rId8"/>
                          <a:stretch>
                            <a:fillRect l="-1053" t="-257143" r="-98947" b="-3142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GB"/>
                        </a:p>
                      </a:txBody>
                      <a:tcPr marL="9525" marR="9525" marT="9525" marB="0" anchor="ctr">
                        <a:blipFill>
                          <a:blip r:embed="rId8"/>
                          <a:stretch>
                            <a:fillRect l="-104348" t="-257143" r="-2174" b="-31428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2875075"/>
                      </a:ext>
                    </a:extLst>
                  </a:tr>
                  <a:tr h="252458">
                    <a:tc>
                      <a:txBody>
                        <a:bodyPr/>
                        <a:lstStyle/>
                        <a:p>
                          <a:endParaRPr lang="it-GB"/>
                        </a:p>
                      </a:txBody>
                      <a:tcPr marL="9525" marR="9525" marT="9525" marB="0" anchor="ctr">
                        <a:blipFill>
                          <a:blip r:embed="rId8"/>
                          <a:stretch>
                            <a:fillRect l="-1053" t="-375000" r="-98947" b="-23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GB"/>
                        </a:p>
                      </a:txBody>
                      <a:tcPr marL="9525" marR="9525" marT="9525" marB="0" anchor="ctr">
                        <a:blipFill>
                          <a:blip r:embed="rId8"/>
                          <a:stretch>
                            <a:fillRect l="-104348" t="-375000" r="-2174" b="-23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671581955"/>
                      </a:ext>
                    </a:extLst>
                  </a:tr>
                  <a:tr h="252458">
                    <a:tc>
                      <a:txBody>
                        <a:bodyPr/>
                        <a:lstStyle/>
                        <a:p>
                          <a:endParaRPr lang="it-GB"/>
                        </a:p>
                      </a:txBody>
                      <a:tcPr marL="9525" marR="9525" marT="9525" marB="0" anchor="ctr">
                        <a:blipFill>
                          <a:blip r:embed="rId8"/>
                          <a:stretch>
                            <a:fillRect l="-1053" t="-475000" r="-98947" b="-13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GB"/>
                        </a:p>
                      </a:txBody>
                      <a:tcPr marL="9525" marR="9525" marT="9525" marB="0" anchor="ctr">
                        <a:blipFill>
                          <a:blip r:embed="rId8"/>
                          <a:stretch>
                            <a:fillRect l="-104348" t="-475000" r="-2174" b="-13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09479317"/>
                      </a:ext>
                    </a:extLst>
                  </a:tr>
                  <a:tr h="252458">
                    <a:tc>
                      <a:txBody>
                        <a:bodyPr/>
                        <a:lstStyle/>
                        <a:p>
                          <a:endParaRPr lang="it-GB"/>
                        </a:p>
                      </a:txBody>
                      <a:tcPr marL="9525" marR="9525" marT="9525" marB="0" anchor="ctr">
                        <a:blipFill>
                          <a:blip r:embed="rId8"/>
                          <a:stretch>
                            <a:fillRect l="-1053" t="-575000" r="-98947" b="-3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GB"/>
                        </a:p>
                      </a:txBody>
                      <a:tcPr marL="9525" marR="9525" marT="9525" marB="0" anchor="ctr">
                        <a:blipFill>
                          <a:blip r:embed="rId8"/>
                          <a:stretch>
                            <a:fillRect l="-104348" t="-575000" r="-2174" b="-3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60278544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3CF2D380-8D0F-8919-3B56-79A6D6EC0C4D}"/>
              </a:ext>
            </a:extLst>
          </p:cNvPr>
          <p:cNvSpPr txBox="1"/>
          <p:nvPr/>
        </p:nvSpPr>
        <p:spPr>
          <a:xfrm>
            <a:off x="144661" y="-50363"/>
            <a:ext cx="72312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SIDDHARTA-2 (2022)</a:t>
            </a:r>
            <a:br>
              <a:rPr lang="en-GB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Kaonic </a:t>
            </a:r>
            <a:r>
              <a:rPr lang="en-GB" sz="3600" b="1" baseline="30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GB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 – M-type transitions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6" name="Tabella 25">
                <a:extLst>
                  <a:ext uri="{FF2B5EF4-FFF2-40B4-BE49-F238E27FC236}">
                    <a16:creationId xmlns:a16="http://schemas.microsoft.com/office/drawing/2014/main" id="{34955FCB-115A-0CB5-9F01-CEF80105A1B1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645042" y="1247392"/>
              <a:ext cx="3071603" cy="1066516"/>
            </p:xfrm>
            <a:graphic>
              <a:graphicData uri="http://schemas.openxmlformats.org/drawingml/2006/table">
                <a:tbl>
                  <a:tblPr bandCol="1">
                    <a:tableStyleId>{5940675A-B579-460E-94D1-54222C63F5DA}</a:tableStyleId>
                  </a:tblPr>
                  <a:tblGrid>
                    <a:gridCol w="896634">
                      <a:extLst>
                        <a:ext uri="{9D8B030D-6E8A-4147-A177-3AD203B41FA5}">
                          <a16:colId xmlns:a16="http://schemas.microsoft.com/office/drawing/2014/main" val="3044202014"/>
                        </a:ext>
                      </a:extLst>
                    </a:gridCol>
                    <a:gridCol w="2174969">
                      <a:extLst>
                        <a:ext uri="{9D8B030D-6E8A-4147-A177-3AD203B41FA5}">
                          <a16:colId xmlns:a16="http://schemas.microsoft.com/office/drawing/2014/main" val="2553090020"/>
                        </a:ext>
                      </a:extLst>
                    </a:gridCol>
                  </a:tblGrid>
                  <a:tr h="266629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it-IT" sz="1250" b="0" u="none" strike="noStrike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Line  </a:t>
                          </a:r>
                          <a:endParaRPr lang="it-IT" sz="1250" b="0" i="0" u="none" strike="noStrike" dirty="0">
                            <a:solidFill>
                              <a:sysClr val="windowText" lastClr="000000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it-IT" sz="1250" b="0" i="0" u="none" strike="noStrike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Energy [eV]</a:t>
                          </a:r>
                        </a:p>
                      </a:txBody>
                      <a:tcPr marL="9525" marR="9525" marT="9525" marB="0" anchor="ctr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4342786"/>
                      </a:ext>
                    </a:extLst>
                  </a:tr>
                  <a:tr h="266629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1250" b="1" i="0" u="none" strike="noStrike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K-</a:t>
                          </a:r>
                          <a:r>
                            <a:rPr lang="it-IT" sz="1250" b="1" i="0" u="none" strike="noStrike" baseline="30000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</a:t>
                          </a:r>
                          <a:r>
                            <a:rPr lang="it-IT" sz="1250" b="1" i="0" u="none" strike="noStrike" baseline="0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He </a:t>
                          </a:r>
                          <a:r>
                            <a:rPr lang="it-IT" sz="1250" b="1" u="none" strike="noStrike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</a:t>
                          </a:r>
                          <a14:m>
                            <m:oMath xmlns:m="http://schemas.openxmlformats.org/officeDocument/2006/math">
                              <m:r>
                                <a:rPr lang="it-IT" sz="1250" b="1" i="1" u="none" strike="noStrike" baseline="-25000" smtClean="0">
                                  <a:solidFill>
                                    <a:sysClr val="windowText" lastClr="0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𝜷</m:t>
                              </m:r>
                              <m:r>
                                <a:rPr lang="it-IT" sz="1250" b="1" i="0" u="none" strike="noStrike" baseline="-25000" smtClean="0">
                                  <a:solidFill>
                                    <a:sysClr val="windowText" lastClr="0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oMath>
                          </a14:m>
                          <a:endParaRPr lang="it-IT" sz="1250" b="1" i="0" u="none" strike="noStrike" dirty="0">
                            <a:solidFill>
                              <a:sysClr val="windowText" lastClr="000000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1250" b="0" u="none" strike="noStrike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3300.8</a:t>
                          </a:r>
                          <a:r>
                            <a:rPr lang="it-IT" sz="1250" b="0" u="none" strike="noStrike" baseline="0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it-IT" sz="1250" b="0" u="none" strike="noStrike" smtClean="0">
                                  <a:solidFill>
                                    <a:sysClr val="windowText" lastClr="0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it-IT" sz="1250" b="0" i="0" u="none" strike="noStrike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13.2 (</a:t>
                          </a:r>
                          <a:r>
                            <a:rPr lang="it-IT" sz="1250" b="0" i="0" u="none" strike="noStrike" dirty="0" err="1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stat</a:t>
                          </a:r>
                          <a:r>
                            <a:rPr lang="it-IT" sz="1250" b="0" i="0" u="none" strike="noStrike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) </a:t>
                          </a:r>
                          <a14:m>
                            <m:oMath xmlns:m="http://schemas.openxmlformats.org/officeDocument/2006/math">
                              <m:r>
                                <a:rPr lang="it-IT" sz="1250" b="0" u="none" strike="noStrike" smtClean="0">
                                  <a:solidFill>
                                    <a:sysClr val="windowText" lastClr="0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it-IT" sz="1250" b="0" i="0" u="none" strike="noStrike" baseline="0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2.0 (</a:t>
                          </a:r>
                          <a:r>
                            <a:rPr lang="it-IT" sz="1250" b="0" i="0" u="none" strike="noStrike" baseline="0" dirty="0" err="1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sys</a:t>
                          </a:r>
                          <a:r>
                            <a:rPr lang="it-IT" sz="1250" b="0" i="0" u="none" strike="noStrike" baseline="0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)</a:t>
                          </a:r>
                          <a:endParaRPr lang="it-IT" sz="1250" b="0" i="0" u="none" strike="noStrike" dirty="0">
                            <a:solidFill>
                              <a:sysClr val="windowText" lastClr="000000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ctr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09479317"/>
                      </a:ext>
                    </a:extLst>
                  </a:tr>
                  <a:tr h="266629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1250" b="1" i="0" u="none" strike="noStrike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K-</a:t>
                          </a:r>
                          <a:r>
                            <a:rPr lang="it-IT" sz="1250" b="1" i="0" u="none" strike="noStrike" baseline="30000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</a:t>
                          </a:r>
                          <a:r>
                            <a:rPr lang="it-IT" sz="1250" b="1" i="0" u="none" strike="noStrike" baseline="0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He </a:t>
                          </a:r>
                          <a:r>
                            <a:rPr lang="it-IT" sz="1250" b="1" u="none" strike="noStrike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</a:t>
                          </a:r>
                          <a14:m>
                            <m:oMath xmlns:m="http://schemas.openxmlformats.org/officeDocument/2006/math">
                              <m:r>
                                <a:rPr lang="it-IT" sz="1250" b="1" i="1" u="none" strike="noStrike" baseline="-25000" smtClean="0">
                                  <a:solidFill>
                                    <a:sysClr val="windowText" lastClr="0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𝜸</m:t>
                              </m:r>
                            </m:oMath>
                          </a14:m>
                          <a:endParaRPr lang="it-IT" sz="1250" b="1" i="0" u="none" strike="noStrike" dirty="0">
                            <a:solidFill>
                              <a:sysClr val="windowText" lastClr="000000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it-IT" sz="1250" b="0" u="none" strike="noStrike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3860.4 </a:t>
                          </a:r>
                          <a14:m>
                            <m:oMath xmlns:m="http://schemas.openxmlformats.org/officeDocument/2006/math">
                              <m:r>
                                <a:rPr lang="it-IT" sz="1250" b="0" u="none" strike="noStrike" smtClean="0">
                                  <a:solidFill>
                                    <a:sysClr val="windowText" lastClr="0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it-IT" sz="1250" b="0" i="0" u="none" strike="noStrike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13.6 (</a:t>
                          </a:r>
                          <a:r>
                            <a:rPr lang="it-IT" sz="1250" b="0" i="0" u="none" strike="noStrike" dirty="0" err="1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stat</a:t>
                          </a:r>
                          <a:r>
                            <a:rPr lang="it-IT" sz="1250" b="0" i="0" u="none" strike="noStrike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) </a:t>
                          </a:r>
                          <a14:m>
                            <m:oMath xmlns:m="http://schemas.openxmlformats.org/officeDocument/2006/math">
                              <m:r>
                                <a:rPr lang="it-IT" sz="1250" b="0" u="none" strike="noStrike" smtClean="0">
                                  <a:solidFill>
                                    <a:sysClr val="windowText" lastClr="0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it-IT" sz="1250" b="0" i="0" u="none" strike="noStrike" baseline="0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2.2 (</a:t>
                          </a:r>
                          <a:r>
                            <a:rPr lang="it-IT" sz="1250" b="0" i="0" u="none" strike="noStrike" baseline="0" dirty="0" err="1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sys</a:t>
                          </a:r>
                          <a:r>
                            <a:rPr lang="it-IT" sz="1250" b="0" i="0" u="none" strike="noStrike" baseline="0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)</a:t>
                          </a:r>
                          <a:endParaRPr lang="it-IT" sz="1250" b="0" i="0" u="none" strike="noStrike" dirty="0">
                            <a:solidFill>
                              <a:sysClr val="windowText" lastClr="000000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ctr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60278544"/>
                      </a:ext>
                    </a:extLst>
                  </a:tr>
                  <a:tr h="266629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1250" b="1" i="0" u="none" strike="noStrike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K-</a:t>
                          </a:r>
                          <a:r>
                            <a:rPr lang="it-IT" sz="1250" b="1" i="0" u="none" strike="noStrike" baseline="30000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</a:t>
                          </a:r>
                          <a:r>
                            <a:rPr lang="it-IT" sz="1250" b="1" i="0" u="none" strike="noStrike" baseline="0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He </a:t>
                          </a:r>
                          <a:r>
                            <a:rPr lang="it-IT" sz="1250" b="1" u="none" strike="noStrike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</a:t>
                          </a:r>
                          <a14:m>
                            <m:oMath xmlns:m="http://schemas.openxmlformats.org/officeDocument/2006/math">
                              <m:r>
                                <a:rPr lang="it-IT" sz="1250" b="1" i="1" u="none" strike="noStrike" baseline="-25000" smtClean="0">
                                  <a:solidFill>
                                    <a:sysClr val="windowText" lastClr="0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𝜼</m:t>
                              </m:r>
                              <m:r>
                                <a:rPr lang="it-IT" sz="1250" b="1" i="0" u="none" strike="noStrike" baseline="-25000" smtClean="0">
                                  <a:solidFill>
                                    <a:sysClr val="windowText" lastClr="0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oMath>
                          </a14:m>
                          <a:endParaRPr lang="it-IT" sz="1250" b="1" i="0" u="none" strike="noStrike" dirty="0">
                            <a:solidFill>
                              <a:sysClr val="windowText" lastClr="000000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it-IT" sz="1250" b="0" u="none" strike="noStrike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4214.1 </a:t>
                          </a:r>
                          <a14:m>
                            <m:oMath xmlns:m="http://schemas.openxmlformats.org/officeDocument/2006/math">
                              <m:r>
                                <a:rPr lang="it-IT" sz="1250" b="0" u="none" strike="noStrike" smtClean="0">
                                  <a:solidFill>
                                    <a:sysClr val="windowText" lastClr="0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it-IT" sz="1250" b="0" i="0" u="none" strike="noStrike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19.6 (</a:t>
                          </a:r>
                          <a:r>
                            <a:rPr lang="it-IT" sz="1250" b="0" i="0" u="none" strike="noStrike" dirty="0" err="1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stat</a:t>
                          </a:r>
                          <a:r>
                            <a:rPr lang="it-IT" sz="1250" b="0" i="0" u="none" strike="noStrike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) </a:t>
                          </a:r>
                          <a14:m>
                            <m:oMath xmlns:m="http://schemas.openxmlformats.org/officeDocument/2006/math">
                              <m:r>
                                <a:rPr lang="it-IT" sz="1250" b="0" u="none" strike="noStrike" smtClean="0">
                                  <a:solidFill>
                                    <a:sysClr val="windowText" lastClr="0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it-IT" sz="1250" b="0" i="0" u="none" strike="noStrike" baseline="0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2.2 (</a:t>
                          </a:r>
                          <a:r>
                            <a:rPr lang="it-IT" sz="1250" b="0" i="0" u="none" strike="noStrike" baseline="0" dirty="0" err="1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sys</a:t>
                          </a:r>
                          <a:r>
                            <a:rPr lang="it-IT" sz="1250" b="0" i="0" u="none" strike="noStrike" baseline="0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)</a:t>
                          </a:r>
                          <a:endParaRPr lang="it-IT" sz="1250" b="0" i="0" u="none" strike="noStrike" dirty="0">
                            <a:solidFill>
                              <a:sysClr val="windowText" lastClr="000000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ctr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3250752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6" name="Tabella 25">
                <a:extLst>
                  <a:ext uri="{FF2B5EF4-FFF2-40B4-BE49-F238E27FC236}">
                    <a16:creationId xmlns:a16="http://schemas.microsoft.com/office/drawing/2014/main" id="{34955FCB-115A-0CB5-9F01-CEF80105A1B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06759546"/>
                  </p:ext>
                </p:extLst>
              </p:nvPr>
            </p:nvGraphicFramePr>
            <p:xfrm>
              <a:off x="645042" y="1247392"/>
              <a:ext cx="3071603" cy="1066516"/>
            </p:xfrm>
            <a:graphic>
              <a:graphicData uri="http://schemas.openxmlformats.org/drawingml/2006/table">
                <a:tbl>
                  <a:tblPr bandCol="1">
                    <a:tableStyleId>{5940675A-B579-460E-94D1-54222C63F5DA}</a:tableStyleId>
                  </a:tblPr>
                  <a:tblGrid>
                    <a:gridCol w="896634">
                      <a:extLst>
                        <a:ext uri="{9D8B030D-6E8A-4147-A177-3AD203B41FA5}">
                          <a16:colId xmlns:a16="http://schemas.microsoft.com/office/drawing/2014/main" val="3044202014"/>
                        </a:ext>
                      </a:extLst>
                    </a:gridCol>
                    <a:gridCol w="2174969">
                      <a:extLst>
                        <a:ext uri="{9D8B030D-6E8A-4147-A177-3AD203B41FA5}">
                          <a16:colId xmlns:a16="http://schemas.microsoft.com/office/drawing/2014/main" val="2553090020"/>
                        </a:ext>
                      </a:extLst>
                    </a:gridCol>
                  </a:tblGrid>
                  <a:tr h="266629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it-IT" sz="1250" b="0" u="none" strike="noStrike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Line  </a:t>
                          </a:r>
                          <a:endParaRPr lang="it-IT" sz="1250" b="0" i="0" u="none" strike="noStrike" dirty="0">
                            <a:solidFill>
                              <a:sysClr val="windowText" lastClr="000000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it-IT" sz="1250" b="0" i="0" u="none" strike="noStrike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Energy [eV]</a:t>
                          </a:r>
                        </a:p>
                      </a:txBody>
                      <a:tcPr marL="9525" marR="9525" marT="9525" marB="0" anchor="ctr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4342786"/>
                      </a:ext>
                    </a:extLst>
                  </a:tr>
                  <a:tr h="266629">
                    <a:tc>
                      <a:txBody>
                        <a:bodyPr/>
                        <a:lstStyle/>
                        <a:p>
                          <a:endParaRPr lang="it-GB"/>
                        </a:p>
                      </a:txBody>
                      <a:tcPr marL="9525" marR="9525" marT="9525" marB="0" anchor="ctr">
                        <a:blipFill>
                          <a:blip r:embed="rId9"/>
                          <a:stretch>
                            <a:fillRect l="-1408" t="-100000" r="-243662" b="-21363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GB"/>
                        </a:p>
                      </a:txBody>
                      <a:tcPr marL="9525" marR="9525" marT="9525" marB="0" anchor="ctr">
                        <a:blipFill>
                          <a:blip r:embed="rId9"/>
                          <a:stretch>
                            <a:fillRect l="-41860" t="-100000" r="-581" b="-21363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09479317"/>
                      </a:ext>
                    </a:extLst>
                  </a:tr>
                  <a:tr h="266629">
                    <a:tc>
                      <a:txBody>
                        <a:bodyPr/>
                        <a:lstStyle/>
                        <a:p>
                          <a:endParaRPr lang="it-GB"/>
                        </a:p>
                      </a:txBody>
                      <a:tcPr marL="9525" marR="9525" marT="9525" marB="0" anchor="ctr">
                        <a:blipFill>
                          <a:blip r:embed="rId9"/>
                          <a:stretch>
                            <a:fillRect l="-1408" t="-209524" r="-243662" b="-12381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GB"/>
                        </a:p>
                      </a:txBody>
                      <a:tcPr marL="9525" marR="9525" marT="9525" marB="0" anchor="ctr">
                        <a:blipFill>
                          <a:blip r:embed="rId9"/>
                          <a:stretch>
                            <a:fillRect l="-41860" t="-209524" r="-581" b="-12381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60278544"/>
                      </a:ext>
                    </a:extLst>
                  </a:tr>
                  <a:tr h="266629">
                    <a:tc>
                      <a:txBody>
                        <a:bodyPr/>
                        <a:lstStyle/>
                        <a:p>
                          <a:endParaRPr lang="it-GB"/>
                        </a:p>
                      </a:txBody>
                      <a:tcPr marL="9525" marR="9525" marT="9525" marB="0" anchor="ctr">
                        <a:blipFill>
                          <a:blip r:embed="rId9"/>
                          <a:stretch>
                            <a:fillRect l="-1408" t="-309524" r="-243662" b="-2381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GB"/>
                        </a:p>
                      </a:txBody>
                      <a:tcPr marL="9525" marR="9525" marT="9525" marB="0" anchor="ctr">
                        <a:blipFill>
                          <a:blip r:embed="rId9"/>
                          <a:stretch>
                            <a:fillRect l="-41860" t="-309524" r="-581" b="-2381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32507527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70D6F751-555A-1630-5AA1-8D0477F0B4D8}"/>
              </a:ext>
            </a:extLst>
          </p:cNvPr>
          <p:cNvSpPr txBox="1"/>
          <p:nvPr/>
        </p:nvSpPr>
        <p:spPr>
          <a:xfrm rot="20525021">
            <a:off x="806370" y="2879425"/>
            <a:ext cx="15842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Preliminary</a:t>
            </a:r>
          </a:p>
        </p:txBody>
      </p:sp>
    </p:spTree>
    <p:extLst>
      <p:ext uri="{BB962C8B-B14F-4D97-AF65-F5344CB8AC3E}">
        <p14:creationId xmlns:p14="http://schemas.microsoft.com/office/powerpoint/2010/main" val="6765610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D26219D9-9570-61D2-5437-B05E443C1B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784"/>
          <a:stretch/>
        </p:blipFill>
        <p:spPr>
          <a:xfrm>
            <a:off x="0" y="914400"/>
            <a:ext cx="9144000" cy="572069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1D3A08-34A1-7C15-259F-0FFF27B50816}"/>
              </a:ext>
            </a:extLst>
          </p:cNvPr>
          <p:cNvSpPr txBox="1"/>
          <p:nvPr/>
        </p:nvSpPr>
        <p:spPr>
          <a:xfrm>
            <a:off x="180753" y="0"/>
            <a:ext cx="8229822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400" b="1" i="0" u="none" strike="noStrike" baseline="0" dirty="0">
                <a:solidFill>
                  <a:srgbClr val="002060"/>
                </a:solidFill>
                <a:latin typeface="Calibri-Bold"/>
              </a:rPr>
              <a:t>SIDDHARTA-2 (2022)</a:t>
            </a:r>
          </a:p>
          <a:p>
            <a:pPr algn="l"/>
            <a:r>
              <a:rPr lang="en-US" sz="3400" b="1" i="0" u="none" strike="noStrike" baseline="0" dirty="0">
                <a:solidFill>
                  <a:srgbClr val="002060"/>
                </a:solidFill>
                <a:latin typeface="Calibri-Bold"/>
              </a:rPr>
              <a:t>Kaonic deuterium </a:t>
            </a:r>
            <a:r>
              <a:rPr lang="en-US" sz="3400" b="1" dirty="0">
                <a:solidFill>
                  <a:srgbClr val="002060"/>
                </a:solidFill>
                <a:latin typeface="Calibri-Bold"/>
              </a:rPr>
              <a:t>technical </a:t>
            </a:r>
            <a:r>
              <a:rPr lang="en-US" sz="3400" b="1" i="0" u="none" strike="noStrike" baseline="0" dirty="0">
                <a:solidFill>
                  <a:srgbClr val="002060"/>
                </a:solidFill>
                <a:latin typeface="Calibri-Bold"/>
              </a:rPr>
              <a:t>run</a:t>
            </a:r>
          </a:p>
        </p:txBody>
      </p:sp>
    </p:spTree>
    <p:extLst>
      <p:ext uri="{BB962C8B-B14F-4D97-AF65-F5344CB8AC3E}">
        <p14:creationId xmlns:p14="http://schemas.microsoft.com/office/powerpoint/2010/main" val="25152075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94BF7F7-3E04-E4F4-1D1F-90B721189B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9403" y="3360524"/>
            <a:ext cx="4627130" cy="3421743"/>
          </a:xfrm>
          <a:prstGeom prst="rect">
            <a:avLst/>
          </a:prstGeom>
        </p:spPr>
      </p:pic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97BC50C3-5BFF-16FA-B630-0AA4A8907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511925"/>
            <a:ext cx="20574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42362C-7A86-BD4E-AA05-8285307524FD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6FD6DB82-36F8-EEC4-8F2E-1AAD848EBB6F}"/>
                  </a:ext>
                </a:extLst>
              </p:cNvPr>
              <p:cNvSpPr txBox="1"/>
              <p:nvPr/>
            </p:nvSpPr>
            <p:spPr>
              <a:xfrm>
                <a:off x="148693" y="4791917"/>
                <a:ext cx="3842795" cy="16927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B33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Strong interaction induced</a:t>
                </a:r>
                <a:br>
                  <a:rPr kumimoji="0" lang="en-GB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B33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</a:br>
                <a:r>
                  <a:rPr kumimoji="0" lang="en-GB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B33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width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it-IT" sz="26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1B33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Γ</m:t>
                    </m:r>
                  </m:oMath>
                </a14:m>
                <a:r>
                  <a:rPr kumimoji="0" lang="en-GB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B33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and shift </a:t>
                </a:r>
                <a14:m>
                  <m:oMath xmlns:m="http://schemas.openxmlformats.org/officeDocument/2006/math">
                    <m:r>
                      <a:rPr kumimoji="0" lang="en-GB" sz="2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1B33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𝜀</m:t>
                    </m:r>
                  </m:oMath>
                </a14:m>
                <a:r>
                  <a:rPr kumimoji="0" lang="en-GB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B33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obtained by measuring the X-rays emitted</a:t>
                </a:r>
              </a:p>
            </p:txBody>
          </p:sp>
        </mc:Choice>
        <mc:Fallback xmlns="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6FD6DB82-36F8-EEC4-8F2E-1AAD848EBB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693" y="4791917"/>
                <a:ext cx="3842795" cy="1692771"/>
              </a:xfrm>
              <a:prstGeom prst="rect">
                <a:avLst/>
              </a:prstGeom>
              <a:blipFill>
                <a:blip r:embed="rId4"/>
                <a:stretch>
                  <a:fillRect l="-2853" t="-2878" r="-3011" b="-86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Anello 8">
            <a:extLst>
              <a:ext uri="{FF2B5EF4-FFF2-40B4-BE49-F238E27FC236}">
                <a16:creationId xmlns:a16="http://schemas.microsoft.com/office/drawing/2014/main" id="{E8798EE6-58FD-8B4B-3470-FE125A892819}"/>
              </a:ext>
            </a:extLst>
          </p:cNvPr>
          <p:cNvSpPr/>
          <p:nvPr/>
        </p:nvSpPr>
        <p:spPr>
          <a:xfrm>
            <a:off x="1028127" y="5224702"/>
            <a:ext cx="289367" cy="456637"/>
          </a:xfrm>
          <a:prstGeom prst="donut">
            <a:avLst>
              <a:gd name="adj" fmla="val 4795"/>
            </a:avLst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Anello 9">
            <a:extLst>
              <a:ext uri="{FF2B5EF4-FFF2-40B4-BE49-F238E27FC236}">
                <a16:creationId xmlns:a16="http://schemas.microsoft.com/office/drawing/2014/main" id="{679FD9C0-1A97-09E9-1BC1-C8E6D9232676}"/>
              </a:ext>
            </a:extLst>
          </p:cNvPr>
          <p:cNvSpPr/>
          <p:nvPr/>
        </p:nvSpPr>
        <p:spPr>
          <a:xfrm>
            <a:off x="2511104" y="5260795"/>
            <a:ext cx="289367" cy="456637"/>
          </a:xfrm>
          <a:prstGeom prst="donut">
            <a:avLst>
              <a:gd name="adj" fmla="val 4795"/>
            </a:avLst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42328C1-AEAF-F8C7-82C3-8C40EB418A7A}"/>
              </a:ext>
            </a:extLst>
          </p:cNvPr>
          <p:cNvSpPr txBox="1"/>
          <p:nvPr/>
        </p:nvSpPr>
        <p:spPr>
          <a:xfrm>
            <a:off x="6112049" y="502045"/>
            <a:ext cx="319043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i="0" u="none" strike="noStrike" baseline="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Kaonic atoms are formed </a:t>
            </a:r>
          </a:p>
          <a:p>
            <a:r>
              <a:rPr lang="en-US" sz="2000" b="1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by</a:t>
            </a:r>
            <a:r>
              <a:rPr lang="en-US" sz="2000" b="1" i="0" u="none" strike="noStrike" baseline="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stopping a </a:t>
            </a:r>
          </a:p>
          <a:p>
            <a:r>
              <a:rPr lang="en-US" sz="2000" b="1" i="1" u="none" strike="noStrike" baseline="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negatively charged kaon </a:t>
            </a:r>
          </a:p>
          <a:p>
            <a:r>
              <a:rPr lang="en-US" sz="2000" b="1" i="0" u="none" strike="noStrike" baseline="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in a target medium </a:t>
            </a:r>
          </a:p>
          <a:p>
            <a:r>
              <a:rPr lang="en-GB" sz="20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-Bold"/>
                <a:ea typeface="Calibri Light" panose="020F0302020204030204" pitchFamily="34" charset="0"/>
                <a:cs typeface="Calibri Light" panose="020F0302020204030204" pitchFamily="34" charset="0"/>
                <a:sym typeface="Calibri"/>
              </a:rPr>
              <a:t>H, He, D, N, … </a:t>
            </a:r>
          </a:p>
          <a:p>
            <a:r>
              <a:rPr lang="en-GB" sz="20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-Bold"/>
                <a:ea typeface="Calibri Light" panose="020F0302020204030204" pitchFamily="34" charset="0"/>
                <a:cs typeface="Calibri Light" panose="020F0302020204030204" pitchFamily="34" charset="0"/>
                <a:sym typeface="Calibri"/>
              </a:rPr>
              <a:t>Li, Be, C, Al, ...</a:t>
            </a:r>
            <a:endParaRPr lang="en-US" sz="2000" b="1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5082B78-2604-4ECA-652E-C8EC9DC3E9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69" y="546961"/>
            <a:ext cx="5763665" cy="3702456"/>
          </a:xfrm>
          <a:prstGeom prst="rect">
            <a:avLst/>
          </a:prstGeom>
        </p:spPr>
      </p:pic>
      <p:sp>
        <p:nvSpPr>
          <p:cNvPr id="15" name="Rettangolo 14">
            <a:extLst>
              <a:ext uri="{FF2B5EF4-FFF2-40B4-BE49-F238E27FC236}">
                <a16:creationId xmlns:a16="http://schemas.microsoft.com/office/drawing/2014/main" id="{8CE7201F-1A94-3C7D-92FB-A987C4D40B97}"/>
              </a:ext>
            </a:extLst>
          </p:cNvPr>
          <p:cNvSpPr/>
          <p:nvPr/>
        </p:nvSpPr>
        <p:spPr>
          <a:xfrm>
            <a:off x="172143" y="132353"/>
            <a:ext cx="88025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 hangingPunct="0">
              <a:defRPr/>
            </a:pPr>
            <a:r>
              <a:rPr lang="en-GB" sz="36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-Bold"/>
                <a:ea typeface="Calibri Light" panose="020F0302020204030204" pitchFamily="34" charset="0"/>
                <a:cs typeface="Calibri Light" panose="020F0302020204030204" pitchFamily="34" charset="0"/>
                <a:sym typeface="Calibri"/>
              </a:rPr>
              <a:t>Kaonic Atoms</a:t>
            </a:r>
          </a:p>
        </p:txBody>
      </p:sp>
    </p:spTree>
    <p:extLst>
      <p:ext uri="{BB962C8B-B14F-4D97-AF65-F5344CB8AC3E}">
        <p14:creationId xmlns:p14="http://schemas.microsoft.com/office/powerpoint/2010/main" val="6757626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, engineering drawing&#10;&#10;Description automatically generated">
            <a:extLst>
              <a:ext uri="{FF2B5EF4-FFF2-40B4-BE49-F238E27FC236}">
                <a16:creationId xmlns:a16="http://schemas.microsoft.com/office/drawing/2014/main" id="{14A3542F-1D01-6FA6-EC8B-A075A361E1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825" y="1504055"/>
            <a:ext cx="5843450" cy="442235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839DC0B-6DE3-51F9-D70C-F09D0FA7D29C}"/>
              </a:ext>
            </a:extLst>
          </p:cNvPr>
          <p:cNvSpPr txBox="1"/>
          <p:nvPr/>
        </p:nvSpPr>
        <p:spPr>
          <a:xfrm>
            <a:off x="302512" y="873284"/>
            <a:ext cx="2922723" cy="369332"/>
          </a:xfrm>
          <a:prstGeom prst="rect">
            <a:avLst/>
          </a:prstGeom>
          <a:ln w="38100">
            <a:solidFill>
              <a:schemeClr val="accent5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VETO system adds – VETO3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46B9D79-70D1-1C9B-E931-C902E5376379}"/>
              </a:ext>
            </a:extLst>
          </p:cNvPr>
          <p:cNvCxnSpPr>
            <a:cxnSpLocks/>
          </p:cNvCxnSpPr>
          <p:nvPr/>
        </p:nvCxnSpPr>
        <p:spPr>
          <a:xfrm>
            <a:off x="1770262" y="1242616"/>
            <a:ext cx="1698802" cy="1510011"/>
          </a:xfrm>
          <a:prstGeom prst="straightConnector1">
            <a:avLst/>
          </a:prstGeom>
          <a:ln w="38100">
            <a:solidFill>
              <a:schemeClr val="accent5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B996ED3-2279-D8C8-86C9-5C2C91194A5D}"/>
              </a:ext>
            </a:extLst>
          </p:cNvPr>
          <p:cNvCxnSpPr>
            <a:cxnSpLocks/>
            <a:stCxn id="7" idx="2"/>
          </p:cNvCxnSpPr>
          <p:nvPr/>
        </p:nvCxnSpPr>
        <p:spPr>
          <a:xfrm>
            <a:off x="1763874" y="1242616"/>
            <a:ext cx="517413" cy="1594852"/>
          </a:xfrm>
          <a:prstGeom prst="straightConnector1">
            <a:avLst/>
          </a:prstGeom>
          <a:ln w="38100">
            <a:solidFill>
              <a:schemeClr val="accent5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Rectangle 3">
            <a:extLst>
              <a:ext uri="{FF2B5EF4-FFF2-40B4-BE49-F238E27FC236}">
                <a16:creationId xmlns:a16="http://schemas.microsoft.com/office/drawing/2014/main" id="{E7A8AD2E-5A30-ADF6-5F52-994AD55700B4}"/>
              </a:ext>
            </a:extLst>
          </p:cNvPr>
          <p:cNvSpPr txBox="1"/>
          <p:nvPr/>
        </p:nvSpPr>
        <p:spPr>
          <a:xfrm>
            <a:off x="1649277" y="5645861"/>
            <a:ext cx="2922723" cy="11695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>
              <a:defRPr sz="1600">
                <a:latin typeface="+mj-lt"/>
                <a:ea typeface="+mj-ea"/>
                <a:cs typeface="+mj-cs"/>
                <a:sym typeface="Calibri"/>
              </a:defRPr>
            </a:pPr>
            <a:endParaRPr lang="en-US" sz="1400" dirty="0"/>
          </a:p>
          <a:p>
            <a:pPr>
              <a:defRPr sz="1600">
                <a:latin typeface="+mj-lt"/>
                <a:ea typeface="+mj-ea"/>
                <a:cs typeface="+mj-cs"/>
                <a:sym typeface="Calibri"/>
              </a:defRPr>
            </a:pPr>
            <a:r>
              <a:rPr lang="en-US" sz="1400" dirty="0"/>
              <a:t>● light-guides</a:t>
            </a:r>
          </a:p>
          <a:p>
            <a:pPr>
              <a:defRPr sz="1600">
                <a:latin typeface="+mj-lt"/>
                <a:ea typeface="+mj-ea"/>
                <a:cs typeface="+mj-cs"/>
                <a:sym typeface="Calibri"/>
              </a:defRPr>
            </a:pPr>
            <a:r>
              <a:rPr lang="en-US" sz="1400" dirty="0"/>
              <a:t>● Al tube + </a:t>
            </a:r>
            <a:r>
              <a:rPr lang="el-GR" sz="1400" dirty="0"/>
              <a:t>μ</a:t>
            </a:r>
            <a:r>
              <a:rPr lang="en-US" sz="1400" dirty="0"/>
              <a:t>Metal (0.1mm)</a:t>
            </a:r>
          </a:p>
          <a:p>
            <a:pPr>
              <a:defRPr sz="1600">
                <a:latin typeface="+mj-lt"/>
                <a:ea typeface="+mj-ea"/>
                <a:cs typeface="+mj-cs"/>
                <a:sym typeface="Calibri"/>
              </a:defRPr>
            </a:pPr>
            <a:r>
              <a:rPr sz="1400" dirty="0"/>
              <a:t>● reflective and light proof foil</a:t>
            </a:r>
          </a:p>
          <a:p>
            <a:pPr>
              <a:defRPr sz="1600">
                <a:latin typeface="+mj-lt"/>
                <a:ea typeface="+mj-ea"/>
                <a:cs typeface="+mj-cs"/>
                <a:sym typeface="Calibri"/>
              </a:defRPr>
            </a:pPr>
            <a:r>
              <a:rPr sz="1400" dirty="0"/>
              <a:t>● optical cement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C856205-E3FB-8530-EBDD-108BB158BD80}"/>
              </a:ext>
            </a:extLst>
          </p:cNvPr>
          <p:cNvSpPr txBox="1"/>
          <p:nvPr/>
        </p:nvSpPr>
        <p:spPr>
          <a:xfrm>
            <a:off x="542925" y="55404"/>
            <a:ext cx="7826084" cy="61089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Optimization of SIDDHARTA-2 setup</a:t>
            </a:r>
          </a:p>
        </p:txBody>
      </p:sp>
      <p:pic>
        <p:nvPicPr>
          <p:cNvPr id="6" name="Picture 5" descr="A picture containing indoor, engine, several&#10;&#10;Description automatically generated">
            <a:extLst>
              <a:ext uri="{FF2B5EF4-FFF2-40B4-BE49-F238E27FC236}">
                <a16:creationId xmlns:a16="http://schemas.microsoft.com/office/drawing/2014/main" id="{9B5574D6-E30E-2DF8-8BBC-36CEEA7A74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634416" y="2371958"/>
            <a:ext cx="5019675" cy="376475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CF46193-9F92-96F9-E600-62A1DC7F6BBD}"/>
              </a:ext>
            </a:extLst>
          </p:cNvPr>
          <p:cNvSpPr txBox="1"/>
          <p:nvPr/>
        </p:nvSpPr>
        <p:spPr>
          <a:xfrm>
            <a:off x="3625271" y="644620"/>
            <a:ext cx="465296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>
                <a:latin typeface="+mj-lt"/>
                <a:ea typeface="+mj-ea"/>
                <a:cs typeface="+mj-cs"/>
                <a:sym typeface="Calibri"/>
              </a:defRPr>
            </a:pPr>
            <a:r>
              <a:rPr lang="en-US" sz="1800" dirty="0"/>
              <a:t>● 2 pairs of scintillator</a:t>
            </a:r>
          </a:p>
          <a:p>
            <a:pPr>
              <a:defRPr sz="1600">
                <a:latin typeface="+mj-lt"/>
                <a:ea typeface="+mj-ea"/>
                <a:cs typeface="+mj-cs"/>
                <a:sym typeface="Calibri"/>
              </a:defRPr>
            </a:pPr>
            <a:r>
              <a:rPr lang="en-US" sz="1800" dirty="0"/>
              <a:t>640 x 130 x 10 mm</a:t>
            </a:r>
            <a:r>
              <a:rPr lang="en-US" sz="1800" baseline="30000" dirty="0"/>
              <a:t>3</a:t>
            </a:r>
            <a:r>
              <a:rPr lang="en-US" sz="1800" dirty="0"/>
              <a:t> </a:t>
            </a:r>
            <a:r>
              <a:rPr lang="en-US" sz="1800" dirty="0" err="1"/>
              <a:t>Scionix</a:t>
            </a:r>
            <a:r>
              <a:rPr lang="en-US" sz="1800" dirty="0"/>
              <a:t> EJ-200  </a:t>
            </a:r>
          </a:p>
          <a:p>
            <a:pPr>
              <a:defRPr sz="1600">
                <a:latin typeface="+mj-lt"/>
                <a:ea typeface="+mj-ea"/>
                <a:cs typeface="+mj-cs"/>
                <a:sym typeface="Calibri"/>
              </a:defRPr>
            </a:pPr>
            <a:r>
              <a:rPr lang="en-US" sz="1800" dirty="0"/>
              <a:t>● R10533 PMTs Hamamatsu</a:t>
            </a:r>
          </a:p>
        </p:txBody>
      </p:sp>
    </p:spTree>
    <p:extLst>
      <p:ext uri="{BB962C8B-B14F-4D97-AF65-F5344CB8AC3E}">
        <p14:creationId xmlns:p14="http://schemas.microsoft.com/office/powerpoint/2010/main" val="2709697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513E6B4-F8DE-0A36-498F-DF17299135D3}"/>
              </a:ext>
            </a:extLst>
          </p:cNvPr>
          <p:cNvSpPr txBox="1"/>
          <p:nvPr/>
        </p:nvSpPr>
        <p:spPr>
          <a:xfrm>
            <a:off x="180753" y="217146"/>
            <a:ext cx="502466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200" b="1" i="0" u="none" strike="noStrike" baseline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SIDDHARTA-2 (2023) </a:t>
            </a:r>
          </a:p>
          <a:p>
            <a:pPr algn="l"/>
            <a:r>
              <a:rPr lang="en-US" sz="3200" b="1" i="0" u="none" strike="noStrike" baseline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Kaonic Neon</a:t>
            </a:r>
          </a:p>
        </p:txBody>
      </p:sp>
      <p:sp>
        <p:nvSpPr>
          <p:cNvPr id="2" name="CasellaDiTesto 2">
            <a:extLst>
              <a:ext uri="{FF2B5EF4-FFF2-40B4-BE49-F238E27FC236}">
                <a16:creationId xmlns:a16="http://schemas.microsoft.com/office/drawing/2014/main" id="{906CC179-D490-1F6A-2C33-DA1E223F2C68}"/>
              </a:ext>
            </a:extLst>
          </p:cNvPr>
          <p:cNvSpPr txBox="1"/>
          <p:nvPr/>
        </p:nvSpPr>
        <p:spPr>
          <a:xfrm>
            <a:off x="322882" y="1374166"/>
            <a:ext cx="488253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kaonic Neon 6--&gt;5 transition = 15.6354 keV </a:t>
            </a:r>
          </a:p>
          <a:p>
            <a:r>
              <a:rPr lang="en-US" b="1" dirty="0">
                <a:solidFill>
                  <a:srgbClr val="FF0000"/>
                </a:solidFill>
              </a:rPr>
              <a:t>kaonic Neon 7--&gt;6 transition = 9.42765 keV</a:t>
            </a:r>
          </a:p>
          <a:p>
            <a:r>
              <a:rPr lang="en-US" b="1" dirty="0">
                <a:solidFill>
                  <a:srgbClr val="FF0000"/>
                </a:solidFill>
              </a:rPr>
              <a:t>kaonic Neon 8--&gt;7 transition = 6.11891 keV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D99238C-CE50-46CF-64CB-58E5075EE307}"/>
              </a:ext>
            </a:extLst>
          </p:cNvPr>
          <p:cNvSpPr txBox="1"/>
          <p:nvPr/>
        </p:nvSpPr>
        <p:spPr>
          <a:xfrm>
            <a:off x="657322" y="5853573"/>
            <a:ext cx="476525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kaonic Neon 9--&gt;8 transition = 4.1951 keV </a:t>
            </a:r>
          </a:p>
          <a:p>
            <a:r>
              <a:rPr lang="en-US" dirty="0"/>
              <a:t>kaonic Neon 10--&gt;9 transition = 3.00073 keV </a:t>
            </a:r>
          </a:p>
          <a:p>
            <a:r>
              <a:rPr lang="en-US" dirty="0"/>
              <a:t>kaonic Neon 11--&gt;10 transition = 2.2202 keV </a:t>
            </a:r>
          </a:p>
        </p:txBody>
      </p:sp>
      <p:pic>
        <p:nvPicPr>
          <p:cNvPr id="1026" name="Picture 2" descr="Illustration Element Neon Stock Vector (Royalty Free) 152410097 |  Shutterstock">
            <a:extLst>
              <a:ext uri="{FF2B5EF4-FFF2-40B4-BE49-F238E27FC236}">
                <a16:creationId xmlns:a16="http://schemas.microsoft.com/office/drawing/2014/main" id="{4D728D64-E1C5-4644-F601-0A27E37776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5700" y="129192"/>
            <a:ext cx="1315418" cy="1394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75F100CD-BD10-3C08-1CB4-D661C059DE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75" y="2657011"/>
            <a:ext cx="7118329" cy="317913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71CD8AF-F71C-6756-F70C-ECB10CB13F70}"/>
              </a:ext>
            </a:extLst>
          </p:cNvPr>
          <p:cNvSpPr txBox="1"/>
          <p:nvPr/>
        </p:nvSpPr>
        <p:spPr>
          <a:xfrm>
            <a:off x="7215336" y="3547022"/>
            <a:ext cx="189614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dirty="0"/>
              <a:t>Controlled parameters </a:t>
            </a:r>
          </a:p>
          <a:p>
            <a:r>
              <a:rPr lang="en-US" dirty="0"/>
              <a:t>of </a:t>
            </a:r>
            <a:r>
              <a:rPr lang="en-US" dirty="0">
                <a:solidFill>
                  <a:srgbClr val="FFFF00"/>
                </a:solidFill>
              </a:rPr>
              <a:t>target </a:t>
            </a:r>
            <a:r>
              <a:rPr lang="en-US" dirty="0"/>
              <a:t>and </a:t>
            </a:r>
          </a:p>
          <a:p>
            <a:r>
              <a:rPr lang="en-US" dirty="0">
                <a:solidFill>
                  <a:srgbClr val="FF0000"/>
                </a:solidFill>
              </a:rPr>
              <a:t>SDD detectors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D3B17A0-C273-9B68-64AA-045E0ECBF61A}"/>
              </a:ext>
            </a:extLst>
          </p:cNvPr>
          <p:cNvSpPr txBox="1"/>
          <p:nvPr/>
        </p:nvSpPr>
        <p:spPr>
          <a:xfrm>
            <a:off x="305125" y="1097167"/>
            <a:ext cx="46529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Kaonic Neon transitions energies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CE482C2-AFE1-34E0-2648-E436E8EFCDCC}"/>
              </a:ext>
            </a:extLst>
          </p:cNvPr>
          <p:cNvSpPr txBox="1"/>
          <p:nvPr/>
        </p:nvSpPr>
        <p:spPr>
          <a:xfrm>
            <a:off x="5205419" y="712306"/>
            <a:ext cx="185867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400" b="1" dirty="0">
                <a:solidFill>
                  <a:srgbClr val="EE7D31"/>
                </a:solidFill>
                <a:latin typeface="Calibri-Bold"/>
              </a:rPr>
              <a:t>Calibration</a:t>
            </a:r>
          </a:p>
          <a:p>
            <a:pPr algn="l"/>
            <a:r>
              <a:rPr lang="en-US" sz="2400" b="1" dirty="0">
                <a:solidFill>
                  <a:srgbClr val="EE7D31"/>
                </a:solidFill>
                <a:latin typeface="Calibri-Bold"/>
              </a:rPr>
              <a:t>technical run</a:t>
            </a:r>
            <a:endParaRPr lang="en-US" sz="2400" b="1" i="0" u="none" strike="noStrike" baseline="0" dirty="0">
              <a:solidFill>
                <a:srgbClr val="EE7D31"/>
              </a:solidFill>
              <a:latin typeface="Calibri-Bold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27B9993-22A0-5C48-5B48-6E5A43A44572}"/>
              </a:ext>
            </a:extLst>
          </p:cNvPr>
          <p:cNvSpPr txBox="1"/>
          <p:nvPr/>
        </p:nvSpPr>
        <p:spPr>
          <a:xfrm>
            <a:off x="5223176" y="1638492"/>
            <a:ext cx="3888306" cy="923330"/>
          </a:xfrm>
          <a:prstGeom prst="rect">
            <a:avLst/>
          </a:prstGeom>
          <a:noFill/>
          <a:ln w="38100">
            <a:solidFill>
              <a:srgbClr val="08E4A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Never measured – scientific goal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High yield from theoretical prediction</a:t>
            </a:r>
          </a:p>
        </p:txBody>
      </p:sp>
    </p:spTree>
    <p:extLst>
      <p:ext uri="{BB962C8B-B14F-4D97-AF65-F5344CB8AC3E}">
        <p14:creationId xmlns:p14="http://schemas.microsoft.com/office/powerpoint/2010/main" val="16459410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hart, bar chart&#10;&#10;Description automatically generated">
            <a:extLst>
              <a:ext uri="{FF2B5EF4-FFF2-40B4-BE49-F238E27FC236}">
                <a16:creationId xmlns:a16="http://schemas.microsoft.com/office/drawing/2014/main" id="{E31A5624-615C-3174-AE8C-F2E715054C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6461" y="339796"/>
            <a:ext cx="2638160" cy="288243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A6EB781-2D08-0153-7CC7-96090A65EB0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545372" y="6440456"/>
            <a:ext cx="512638" cy="365125"/>
          </a:xfrm>
        </p:spPr>
        <p:txBody>
          <a:bodyPr/>
          <a:lstStyle/>
          <a:p>
            <a:pPr>
              <a:defRPr/>
            </a:pPr>
            <a:fld id="{54A10BBA-6965-4BB0-9500-A21A015983EB}" type="slidenum">
              <a:rPr lang="en-US" altLang="en-US" smtClean="0"/>
              <a:pPr>
                <a:defRPr/>
              </a:pPr>
              <a:t>22</a:t>
            </a:fld>
            <a:endParaRPr lang="en-US" altLang="en-US" dirty="0"/>
          </a:p>
        </p:txBody>
      </p:sp>
      <p:sp>
        <p:nvSpPr>
          <p:cNvPr id="3" name="CasellaDiTesto 156">
            <a:extLst>
              <a:ext uri="{FF2B5EF4-FFF2-40B4-BE49-F238E27FC236}">
                <a16:creationId xmlns:a16="http://schemas.microsoft.com/office/drawing/2014/main" id="{C07779BA-2818-7DB1-39E4-3F3A274B9582}"/>
              </a:ext>
            </a:extLst>
          </p:cNvPr>
          <p:cNvSpPr txBox="1"/>
          <p:nvPr/>
        </p:nvSpPr>
        <p:spPr>
          <a:xfrm>
            <a:off x="1086453" y="498692"/>
            <a:ext cx="41443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Degrader optimization</a:t>
            </a:r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1708A76A-B1C9-463D-D4D3-D14A0F1A29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9575" y="3887093"/>
            <a:ext cx="4149550" cy="2937342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pic>
        <p:nvPicPr>
          <p:cNvPr id="5" name="Picture 4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FCFF7875-4A86-A980-704A-4ECE301430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875" y="933169"/>
            <a:ext cx="6710736" cy="2953924"/>
          </a:xfrm>
          <a:prstGeom prst="rect">
            <a:avLst/>
          </a:prstGeom>
          <a:ln w="38100">
            <a:solidFill>
              <a:srgbClr val="08E4A0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ECE31EE-C5E0-EC5D-EFE4-7D8F54FCAE36}"/>
              </a:ext>
            </a:extLst>
          </p:cNvPr>
          <p:cNvSpPr txBox="1"/>
          <p:nvPr/>
        </p:nvSpPr>
        <p:spPr>
          <a:xfrm>
            <a:off x="887474" y="1131358"/>
            <a:ext cx="18309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Sample data for</a:t>
            </a:r>
          </a:p>
          <a:p>
            <a:r>
              <a:rPr lang="en-US" dirty="0"/>
              <a:t>one degrader </a:t>
            </a:r>
          </a:p>
          <a:p>
            <a:r>
              <a:rPr lang="en-US" dirty="0"/>
              <a:t>thickness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7C8EF90-A90E-5715-FAB9-936782C199EC}"/>
              </a:ext>
            </a:extLst>
          </p:cNvPr>
          <p:cNvSpPr txBox="1"/>
          <p:nvPr/>
        </p:nvSpPr>
        <p:spPr>
          <a:xfrm>
            <a:off x="206091" y="-43088"/>
            <a:ext cx="502466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200" b="1" i="0" u="none" strike="noStrike" baseline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SIDDHARTA-2 Kaonic Neon</a:t>
            </a:r>
          </a:p>
        </p:txBody>
      </p:sp>
      <p:pic>
        <p:nvPicPr>
          <p:cNvPr id="10" name="Picture 9" descr="Chart, line chart&#10;&#10;Description automatically generated">
            <a:extLst>
              <a:ext uri="{FF2B5EF4-FFF2-40B4-BE49-F238E27FC236}">
                <a16:creationId xmlns:a16="http://schemas.microsoft.com/office/drawing/2014/main" id="{BA518226-04ED-83AF-906C-FE9A69AEC0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4202" y="3771704"/>
            <a:ext cx="3455200" cy="3027944"/>
          </a:xfrm>
          <a:prstGeom prst="rect">
            <a:avLst/>
          </a:prstGeom>
          <a:ln w="38100">
            <a:solidFill>
              <a:srgbClr val="080DE4"/>
            </a:solidFill>
          </a:ln>
        </p:spPr>
      </p:pic>
    </p:spTree>
    <p:extLst>
      <p:ext uri="{BB962C8B-B14F-4D97-AF65-F5344CB8AC3E}">
        <p14:creationId xmlns:p14="http://schemas.microsoft.com/office/powerpoint/2010/main" val="117666425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>
            <a:extLst>
              <a:ext uri="{FF2B5EF4-FFF2-40B4-BE49-F238E27FC236}">
                <a16:creationId xmlns:a16="http://schemas.microsoft.com/office/drawing/2014/main" id="{DD917F65-2501-D7AD-ADB0-89763B828D7D}"/>
              </a:ext>
            </a:extLst>
          </p:cNvPr>
          <p:cNvSpPr txBox="1"/>
          <p:nvPr/>
        </p:nvSpPr>
        <p:spPr>
          <a:xfrm>
            <a:off x="563141" y="12572"/>
            <a:ext cx="7737903" cy="1068882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3810" indent="-476">
              <a:spcBef>
                <a:spcPts val="75"/>
              </a:spcBef>
            </a:pPr>
            <a:r>
              <a:rPr lang="en-GB" sz="3400" b="1" spc="-4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SIDDHARTA-2 </a:t>
            </a:r>
          </a:p>
          <a:p>
            <a:pPr marL="9525" marR="3810" indent="-476">
              <a:spcBef>
                <a:spcPts val="75"/>
              </a:spcBef>
            </a:pPr>
            <a:r>
              <a:rPr lang="en-GB" sz="3400" b="1" spc="-4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Kaonic Neon (2023)</a:t>
            </a:r>
            <a:endParaRPr lang="en-GB" sz="3400" b="1" spc="-4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7C138540-9116-D89E-F321-D562EFEA27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09402"/>
            <a:ext cx="9109376" cy="468628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C7FD1FDB-47BD-7F79-C92D-5B128FDCEB17}"/>
                  </a:ext>
                </a:extLst>
              </p:cNvPr>
              <p:cNvSpPr txBox="1"/>
              <p:nvPr/>
            </p:nvSpPr>
            <p:spPr>
              <a:xfrm>
                <a:off x="2234138" y="3630236"/>
                <a:ext cx="974235" cy="27671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fontAlgn="b"/>
                <a:r>
                  <a:rPr lang="it-IT" sz="1200" b="1" i="0" u="none" strike="noStrike" dirty="0">
                    <a:solidFill>
                      <a:srgbClr val="1B3AFF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K-</a:t>
                </a:r>
                <a:r>
                  <a:rPr lang="it-IT" sz="1200" b="1" i="0" u="none" strike="noStrike" baseline="0" dirty="0">
                    <a:solidFill>
                      <a:srgbClr val="1B3AFF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Ne 8-&gt;7</a:t>
                </a:r>
                <a14:m>
                  <m:oMath xmlns:m="http://schemas.openxmlformats.org/officeDocument/2006/math">
                    <m:r>
                      <a:rPr lang="it-IT" sz="1200" b="1" i="1" u="none" strike="noStrike" smtClean="0">
                        <a:solidFill>
                          <a:srgbClr val="1B3AFF"/>
                        </a:solidFill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endParaRPr lang="it-IT" sz="1200" b="1" i="0" u="none" strike="noStrike" dirty="0">
                  <a:solidFill>
                    <a:srgbClr val="1B3AFF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C7FD1FDB-47BD-7F79-C92D-5B128FDCEB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4138" y="3630236"/>
                <a:ext cx="974235" cy="276719"/>
              </a:xfrm>
              <a:prstGeom prst="rect">
                <a:avLst/>
              </a:prstGeom>
              <a:blipFill>
                <a:blip r:embed="rId3"/>
                <a:stretch>
                  <a:fillRect t="-4545" b="-1363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52FC8736-3199-8684-4D6F-334C0FED0A17}"/>
                  </a:ext>
                </a:extLst>
              </p:cNvPr>
              <p:cNvSpPr txBox="1"/>
              <p:nvPr/>
            </p:nvSpPr>
            <p:spPr>
              <a:xfrm>
                <a:off x="4165803" y="1363037"/>
                <a:ext cx="974235" cy="27671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fontAlgn="b"/>
                <a:r>
                  <a:rPr lang="it-IT" sz="1200" b="1" i="0" u="none" strike="noStrike" dirty="0">
                    <a:solidFill>
                      <a:srgbClr val="1B3AFF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K-</a:t>
                </a:r>
                <a:r>
                  <a:rPr lang="it-IT" sz="1200" b="1" i="0" u="none" strike="noStrike" baseline="0" dirty="0">
                    <a:solidFill>
                      <a:srgbClr val="1B3AFF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Ne </a:t>
                </a:r>
                <a:r>
                  <a:rPr lang="it-IT" sz="1200" b="1" dirty="0">
                    <a:solidFill>
                      <a:srgbClr val="1B3A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7</a:t>
                </a:r>
                <a:r>
                  <a:rPr lang="it-IT" sz="1200" b="1" i="0" u="none" strike="noStrike" baseline="0" dirty="0">
                    <a:solidFill>
                      <a:srgbClr val="1B3AFF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-&gt;</a:t>
                </a:r>
                <a:r>
                  <a:rPr lang="it-IT" sz="1200" b="1" dirty="0">
                    <a:solidFill>
                      <a:srgbClr val="1B3A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</a:t>
                </a:r>
                <a14:m>
                  <m:oMath xmlns:m="http://schemas.openxmlformats.org/officeDocument/2006/math">
                    <m:r>
                      <a:rPr lang="it-IT" sz="1200" b="1" i="1" u="none" strike="noStrike" smtClean="0">
                        <a:solidFill>
                          <a:srgbClr val="1B3AFF"/>
                        </a:solidFill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endParaRPr lang="it-IT" sz="1200" b="1" i="0" u="none" strike="noStrike" dirty="0">
                  <a:solidFill>
                    <a:srgbClr val="1B3AFF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52FC8736-3199-8684-4D6F-334C0FED0A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5803" y="1363037"/>
                <a:ext cx="974235" cy="276719"/>
              </a:xfrm>
              <a:prstGeom prst="rect">
                <a:avLst/>
              </a:prstGeom>
              <a:blipFill>
                <a:blip r:embed="rId4"/>
                <a:stretch>
                  <a:fillRect b="-869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object 7">
            <a:extLst>
              <a:ext uri="{FF2B5EF4-FFF2-40B4-BE49-F238E27FC236}">
                <a16:creationId xmlns:a16="http://schemas.microsoft.com/office/drawing/2014/main" id="{8167979F-064F-665C-4D40-6C3EF7B2D281}"/>
              </a:ext>
            </a:extLst>
          </p:cNvPr>
          <p:cNvSpPr txBox="1"/>
          <p:nvPr/>
        </p:nvSpPr>
        <p:spPr>
          <a:xfrm>
            <a:off x="4572000" y="4526938"/>
            <a:ext cx="739101" cy="193803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>
              <a:spcBef>
                <a:spcPts val="71"/>
              </a:spcBef>
            </a:pPr>
            <a:r>
              <a:rPr lang="it-IT" sz="1200" spc="-4" dirty="0">
                <a:latin typeface="Calibri"/>
                <a:cs typeface="Calibri"/>
              </a:rPr>
              <a:t>KC 5-&gt;4</a:t>
            </a:r>
            <a:endParaRPr sz="1200" baseline="-25000" dirty="0">
              <a:latin typeface="Calibri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42C49150-14F6-511C-80F2-EDDE9D025002}"/>
                  </a:ext>
                </a:extLst>
              </p:cNvPr>
              <p:cNvSpPr txBox="1"/>
              <p:nvPr/>
            </p:nvSpPr>
            <p:spPr>
              <a:xfrm>
                <a:off x="6420094" y="1813837"/>
                <a:ext cx="974235" cy="27671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fontAlgn="b"/>
                <a:r>
                  <a:rPr lang="it-IT" sz="1200" b="1" i="0" u="none" strike="noStrike" dirty="0">
                    <a:solidFill>
                      <a:srgbClr val="1B3AFF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K-</a:t>
                </a:r>
                <a:r>
                  <a:rPr lang="it-IT" sz="1200" b="1" i="0" u="none" strike="noStrike" baseline="0" dirty="0">
                    <a:solidFill>
                      <a:srgbClr val="1B3AFF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Ne </a:t>
                </a:r>
                <a:r>
                  <a:rPr lang="it-IT" sz="1200" b="1" dirty="0">
                    <a:solidFill>
                      <a:srgbClr val="1B3A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</a:t>
                </a:r>
                <a:r>
                  <a:rPr lang="it-IT" sz="1200" b="1" i="0" u="none" strike="noStrike" baseline="0" dirty="0">
                    <a:solidFill>
                      <a:srgbClr val="1B3AFF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-&gt;</a:t>
                </a:r>
                <a:r>
                  <a:rPr lang="it-IT" sz="1200" b="1" dirty="0">
                    <a:solidFill>
                      <a:srgbClr val="1B3A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</a:t>
                </a:r>
                <a14:m>
                  <m:oMath xmlns:m="http://schemas.openxmlformats.org/officeDocument/2006/math">
                    <m:r>
                      <a:rPr lang="it-IT" sz="1200" b="1" i="1" u="none" strike="noStrike" smtClean="0">
                        <a:solidFill>
                          <a:srgbClr val="1B3AFF"/>
                        </a:solidFill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endParaRPr lang="it-IT" sz="1200" b="1" i="0" u="none" strike="noStrike" dirty="0">
                  <a:solidFill>
                    <a:srgbClr val="1B3AFF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42C49150-14F6-511C-80F2-EDDE9D0250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0094" y="1813837"/>
                <a:ext cx="974235" cy="276719"/>
              </a:xfrm>
              <a:prstGeom prst="rect">
                <a:avLst/>
              </a:prstGeom>
              <a:blipFill>
                <a:blip r:embed="rId5"/>
                <a:stretch>
                  <a:fillRect t="-4545" b="-1363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C45D6A48-07D4-F61C-30FE-831031705102}"/>
                  </a:ext>
                </a:extLst>
              </p:cNvPr>
              <p:cNvSpPr txBox="1"/>
              <p:nvPr/>
            </p:nvSpPr>
            <p:spPr>
              <a:xfrm>
                <a:off x="984992" y="4713658"/>
                <a:ext cx="974235" cy="27671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fontAlgn="b"/>
                <a:r>
                  <a:rPr lang="it-IT" sz="1200" b="1" i="0" u="none" strike="noStrike" dirty="0">
                    <a:solidFill>
                      <a:srgbClr val="1B3AFF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K-</a:t>
                </a:r>
                <a:r>
                  <a:rPr lang="it-IT" sz="1200" b="1" i="0" u="none" strike="noStrike" baseline="0" dirty="0">
                    <a:solidFill>
                      <a:srgbClr val="1B3AFF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Ne </a:t>
                </a:r>
                <a:r>
                  <a:rPr lang="it-IT" sz="1200" b="1" dirty="0">
                    <a:solidFill>
                      <a:srgbClr val="1B3A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9</a:t>
                </a:r>
                <a:r>
                  <a:rPr lang="it-IT" sz="1200" b="1" i="0" u="none" strike="noStrike" baseline="0" dirty="0">
                    <a:solidFill>
                      <a:srgbClr val="1B3AFF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-&gt;</a:t>
                </a:r>
                <a:r>
                  <a:rPr lang="it-IT" sz="1200" b="1" dirty="0">
                    <a:solidFill>
                      <a:srgbClr val="1B3A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8</a:t>
                </a:r>
                <a14:m>
                  <m:oMath xmlns:m="http://schemas.openxmlformats.org/officeDocument/2006/math">
                    <m:r>
                      <a:rPr lang="it-IT" sz="1200" b="1" i="1" u="none" strike="noStrike" smtClean="0">
                        <a:solidFill>
                          <a:srgbClr val="1B3AFF"/>
                        </a:solidFill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endParaRPr lang="it-IT" sz="1200" b="1" i="0" u="none" strike="noStrike" dirty="0">
                  <a:solidFill>
                    <a:srgbClr val="1B3AFF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C45D6A48-07D4-F61C-30FE-8310317051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4992" y="4713658"/>
                <a:ext cx="974235" cy="276719"/>
              </a:xfrm>
              <a:prstGeom prst="rect">
                <a:avLst/>
              </a:prstGeom>
              <a:blipFill>
                <a:blip r:embed="rId6"/>
                <a:stretch>
                  <a:fillRect b="-869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object 7">
            <a:extLst>
              <a:ext uri="{FF2B5EF4-FFF2-40B4-BE49-F238E27FC236}">
                <a16:creationId xmlns:a16="http://schemas.microsoft.com/office/drawing/2014/main" id="{090B4AD4-0E70-C5EA-A9AC-00ED8ABD5F00}"/>
              </a:ext>
            </a:extLst>
          </p:cNvPr>
          <p:cNvSpPr txBox="1"/>
          <p:nvPr/>
        </p:nvSpPr>
        <p:spPr>
          <a:xfrm>
            <a:off x="4717855" y="4951284"/>
            <a:ext cx="739101" cy="193803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>
              <a:spcBef>
                <a:spcPts val="71"/>
              </a:spcBef>
            </a:pPr>
            <a:r>
              <a:rPr lang="it-IT" sz="1200" spc="-4" dirty="0" err="1">
                <a:latin typeface="Calibri"/>
                <a:cs typeface="Calibri"/>
              </a:rPr>
              <a:t>KAl</a:t>
            </a:r>
            <a:r>
              <a:rPr lang="it-IT" sz="1200" spc="-4" dirty="0">
                <a:latin typeface="Calibri"/>
                <a:cs typeface="Calibri"/>
              </a:rPr>
              <a:t> 8-&gt;7</a:t>
            </a:r>
            <a:endParaRPr sz="1200" baseline="-25000" dirty="0">
              <a:latin typeface="Calibri"/>
              <a:cs typeface="Calibri"/>
            </a:endParaRPr>
          </a:p>
        </p:txBody>
      </p:sp>
      <p:sp>
        <p:nvSpPr>
          <p:cNvPr id="16" name="object 7">
            <a:extLst>
              <a:ext uri="{FF2B5EF4-FFF2-40B4-BE49-F238E27FC236}">
                <a16:creationId xmlns:a16="http://schemas.microsoft.com/office/drawing/2014/main" id="{18144197-0F99-9876-72FE-CAA12EA454E0}"/>
              </a:ext>
            </a:extLst>
          </p:cNvPr>
          <p:cNvSpPr txBox="1"/>
          <p:nvPr/>
        </p:nvSpPr>
        <p:spPr>
          <a:xfrm>
            <a:off x="7561943" y="4713658"/>
            <a:ext cx="739101" cy="378469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>
              <a:spcBef>
                <a:spcPts val="71"/>
              </a:spcBef>
            </a:pPr>
            <a:r>
              <a:rPr lang="it-IT" sz="1200" spc="-4" dirty="0" err="1">
                <a:latin typeface="Calibri"/>
                <a:cs typeface="Calibri"/>
              </a:rPr>
              <a:t>KAl</a:t>
            </a:r>
            <a:r>
              <a:rPr lang="it-IT" sz="1200" spc="-4" dirty="0">
                <a:latin typeface="Calibri"/>
                <a:cs typeface="Calibri"/>
              </a:rPr>
              <a:t> 7-&gt;6</a:t>
            </a:r>
            <a:br>
              <a:rPr lang="it-IT" sz="1200" spc="-4" dirty="0">
                <a:latin typeface="Calibri"/>
                <a:cs typeface="Calibri"/>
              </a:rPr>
            </a:br>
            <a:r>
              <a:rPr lang="it-IT" sz="1200" spc="-4" dirty="0">
                <a:latin typeface="Calibri"/>
                <a:cs typeface="Calibri"/>
              </a:rPr>
              <a:t>KC 6-&gt;4 </a:t>
            </a:r>
            <a:endParaRPr sz="1200" baseline="-25000" dirty="0">
              <a:latin typeface="Calibri"/>
              <a:cs typeface="Calibri"/>
            </a:endParaRPr>
          </a:p>
        </p:txBody>
      </p:sp>
      <p:sp>
        <p:nvSpPr>
          <p:cNvPr id="19" name="object 7">
            <a:extLst>
              <a:ext uri="{FF2B5EF4-FFF2-40B4-BE49-F238E27FC236}">
                <a16:creationId xmlns:a16="http://schemas.microsoft.com/office/drawing/2014/main" id="{95DD6B39-93E1-7BDD-593B-379A25DADCA5}"/>
              </a:ext>
            </a:extLst>
          </p:cNvPr>
          <p:cNvSpPr txBox="1"/>
          <p:nvPr/>
        </p:nvSpPr>
        <p:spPr>
          <a:xfrm>
            <a:off x="4283371" y="4288225"/>
            <a:ext cx="739101" cy="193803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>
              <a:spcBef>
                <a:spcPts val="71"/>
              </a:spcBef>
            </a:pPr>
            <a:r>
              <a:rPr lang="it-IT" sz="1200" spc="-4" dirty="0">
                <a:latin typeface="Calibri"/>
                <a:cs typeface="Calibri"/>
              </a:rPr>
              <a:t>KO 6-&gt;5</a:t>
            </a:r>
            <a:endParaRPr sz="1200" baseline="-25000" dirty="0">
              <a:latin typeface="Calibri"/>
              <a:cs typeface="Calibri"/>
            </a:endParaRPr>
          </a:p>
        </p:txBody>
      </p:sp>
      <p:cxnSp>
        <p:nvCxnSpPr>
          <p:cNvPr id="20" name="Connettore 1 19">
            <a:extLst>
              <a:ext uri="{FF2B5EF4-FFF2-40B4-BE49-F238E27FC236}">
                <a16:creationId xmlns:a16="http://schemas.microsoft.com/office/drawing/2014/main" id="{90EBBAF7-82EC-7AB4-B249-45E7907ECB94}"/>
              </a:ext>
            </a:extLst>
          </p:cNvPr>
          <p:cNvCxnSpPr>
            <a:cxnSpLocks/>
          </p:cNvCxnSpPr>
          <p:nvPr/>
        </p:nvCxnSpPr>
        <p:spPr>
          <a:xfrm flipV="1">
            <a:off x="4401572" y="4473673"/>
            <a:ext cx="0" cy="609229"/>
          </a:xfrm>
          <a:prstGeom prst="line">
            <a:avLst/>
          </a:prstGeom>
          <a:ln w="12700">
            <a:headEnd type="triangl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object 7">
            <a:extLst>
              <a:ext uri="{FF2B5EF4-FFF2-40B4-BE49-F238E27FC236}">
                <a16:creationId xmlns:a16="http://schemas.microsoft.com/office/drawing/2014/main" id="{996065B6-6BF1-AA1A-CEBD-36D5B87BA359}"/>
              </a:ext>
            </a:extLst>
          </p:cNvPr>
          <p:cNvSpPr txBox="1"/>
          <p:nvPr/>
        </p:nvSpPr>
        <p:spPr>
          <a:xfrm>
            <a:off x="8404890" y="4889099"/>
            <a:ext cx="739101" cy="193803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>
              <a:spcBef>
                <a:spcPts val="71"/>
              </a:spcBef>
            </a:pPr>
            <a:r>
              <a:rPr lang="it-IT" sz="1200" spc="-4" dirty="0">
                <a:latin typeface="Calibri"/>
                <a:cs typeface="Calibri"/>
              </a:rPr>
              <a:t>KO 5-&gt;4</a:t>
            </a:r>
            <a:endParaRPr sz="1200" baseline="-25000" dirty="0">
              <a:latin typeface="Calibri"/>
              <a:cs typeface="Calibri"/>
            </a:endParaRPr>
          </a:p>
        </p:txBody>
      </p:sp>
      <p:sp>
        <p:nvSpPr>
          <p:cNvPr id="22" name="object 7">
            <a:extLst>
              <a:ext uri="{FF2B5EF4-FFF2-40B4-BE49-F238E27FC236}">
                <a16:creationId xmlns:a16="http://schemas.microsoft.com/office/drawing/2014/main" id="{03FB7E36-7FDB-6BEA-3E5A-1581265FDB40}"/>
              </a:ext>
            </a:extLst>
          </p:cNvPr>
          <p:cNvSpPr txBox="1"/>
          <p:nvPr/>
        </p:nvSpPr>
        <p:spPr>
          <a:xfrm>
            <a:off x="3451063" y="4976802"/>
            <a:ext cx="739101" cy="193803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>
              <a:spcBef>
                <a:spcPts val="71"/>
              </a:spcBef>
            </a:pPr>
            <a:r>
              <a:rPr lang="it-IT" sz="1200" spc="-4" dirty="0">
                <a:latin typeface="Calibri"/>
                <a:cs typeface="Calibri"/>
              </a:rPr>
              <a:t>KC 7-&gt;5</a:t>
            </a:r>
            <a:endParaRPr sz="1200" baseline="-25000" dirty="0">
              <a:latin typeface="Calibri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5" name="Tabella 24">
                <a:extLst>
                  <a:ext uri="{FF2B5EF4-FFF2-40B4-BE49-F238E27FC236}">
                    <a16:creationId xmlns:a16="http://schemas.microsoft.com/office/drawing/2014/main" id="{80E4764A-6D13-5364-B0E2-6DFFEF36398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341441436"/>
                  </p:ext>
                </p:extLst>
              </p:nvPr>
            </p:nvGraphicFramePr>
            <p:xfrm>
              <a:off x="4323683" y="2483525"/>
              <a:ext cx="2814650" cy="1276869"/>
            </p:xfrm>
            <a:graphic>
              <a:graphicData uri="http://schemas.openxmlformats.org/drawingml/2006/table">
                <a:tbl>
                  <a:tblPr bandCol="1">
                    <a:tableStyleId>{5940675A-B579-460E-94D1-54222C63F5DA}</a:tableStyleId>
                  </a:tblPr>
                  <a:tblGrid>
                    <a:gridCol w="821627">
                      <a:extLst>
                        <a:ext uri="{9D8B030D-6E8A-4147-A177-3AD203B41FA5}">
                          <a16:colId xmlns:a16="http://schemas.microsoft.com/office/drawing/2014/main" val="3044202014"/>
                        </a:ext>
                      </a:extLst>
                    </a:gridCol>
                    <a:gridCol w="1993023">
                      <a:extLst>
                        <a:ext uri="{9D8B030D-6E8A-4147-A177-3AD203B41FA5}">
                          <a16:colId xmlns:a16="http://schemas.microsoft.com/office/drawing/2014/main" val="2553090020"/>
                        </a:ext>
                      </a:extLst>
                    </a:gridCol>
                  </a:tblGrid>
                  <a:tr h="248620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it-IT" sz="1250" b="0" u="none" strike="noStrike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Line  </a:t>
                          </a:r>
                          <a:endParaRPr lang="it-IT" sz="1250" b="0" i="0" u="none" strike="noStrike" dirty="0">
                            <a:solidFill>
                              <a:sysClr val="windowText" lastClr="000000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it-IT" sz="1250" b="0" i="0" u="none" strike="noStrike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Energy [eV]</a:t>
                          </a:r>
                        </a:p>
                      </a:txBody>
                      <a:tcPr marL="9525" marR="9525" marT="9525" marB="0" anchor="ctr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4342786"/>
                      </a:ext>
                    </a:extLst>
                  </a:tr>
                  <a:tr h="282389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it-IT" sz="1200" b="1" i="0" u="none" strike="noStrike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K-</a:t>
                          </a:r>
                          <a:r>
                            <a:rPr lang="it-IT" sz="1200" b="1" i="0" u="none" strike="noStrike" baseline="0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Ne 9</a:t>
                          </a:r>
                          <a14:m>
                            <m:oMath xmlns:m="http://schemas.openxmlformats.org/officeDocument/2006/math">
                              <m:r>
                                <a:rPr lang="it-IT" sz="1200" b="1" i="1" u="none" strike="noStrike" baseline="0" dirty="0" smtClean="0">
                                  <a:solidFill>
                                    <a:sysClr val="windowText" lastClr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⟶</m:t>
                              </m:r>
                            </m:oMath>
                          </a14:m>
                          <a:r>
                            <a:rPr lang="it-IT" sz="1200" b="1" i="0" u="none" strike="noStrike" baseline="0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8</a:t>
                          </a:r>
                          <a14:m>
                            <m:oMath xmlns:m="http://schemas.openxmlformats.org/officeDocument/2006/math">
                              <m:r>
                                <a:rPr lang="it-IT" sz="1200" b="1" i="1" u="none" strike="noStrike" smtClean="0">
                                  <a:solidFill>
                                    <a:sysClr val="windowText" lastClr="000000"/>
                                  </a:solidFill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</m:oMath>
                          </a14:m>
                          <a:endParaRPr lang="it-IT" sz="1200" b="1" i="0" u="none" strike="noStrike" dirty="0">
                            <a:solidFill>
                              <a:sysClr val="windowText" lastClr="000000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it-IT" sz="1400" b="0" u="none" strike="noStrike" dirty="0">
                              <a:solidFill>
                                <a:sysClr val="windowText" lastClr="000000"/>
                              </a:solidFill>
                              <a:effectLst/>
                              <a:latin typeface="Calibri" panose="020F0502020204030204" pitchFamily="34" charset="0"/>
                              <a:ea typeface="Apple Symbols" panose="02000000000000000000" pitchFamily="2" charset="-79"/>
                              <a:cs typeface="Calibri" panose="020F0502020204030204" pitchFamily="34" charset="0"/>
                            </a:rPr>
                            <a:t>4218.96</a:t>
                          </a:r>
                          <a14:m>
                            <m:oMath xmlns:m="http://schemas.openxmlformats.org/officeDocument/2006/math">
                              <m:r>
                                <a:rPr lang="it-IT" sz="1400" b="0" i="0" u="none" strike="noStrike" smtClean="0">
                                  <a:solidFill>
                                    <a:sysClr val="windowText" lastClr="0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it-IT" sz="1400" b="0" u="none" strike="noStrike" smtClean="0">
                                  <a:solidFill>
                                    <a:sysClr val="windowText" lastClr="0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it-IT" sz="1400" b="0" i="0" u="none" strike="noStrike" dirty="0">
                              <a:solidFill>
                                <a:sysClr val="windowText" lastClr="000000"/>
                              </a:solidFill>
                              <a:effectLst/>
                              <a:latin typeface="Calibri" panose="020F0502020204030204" pitchFamily="34" charset="0"/>
                              <a:ea typeface="Apple Symbols" panose="02000000000000000000" pitchFamily="2" charset="-79"/>
                              <a:cs typeface="Calibri" panose="020F0502020204030204" pitchFamily="34" charset="0"/>
                            </a:rPr>
                            <a:t> 3.28 (</a:t>
                          </a:r>
                          <a:r>
                            <a:rPr lang="it-IT" sz="1400" b="0" i="0" u="none" strike="noStrike" dirty="0" err="1">
                              <a:solidFill>
                                <a:sysClr val="windowText" lastClr="000000"/>
                              </a:solidFill>
                              <a:effectLst/>
                              <a:latin typeface="Calibri" panose="020F0502020204030204" pitchFamily="34" charset="0"/>
                              <a:ea typeface="Apple Symbols" panose="02000000000000000000" pitchFamily="2" charset="-79"/>
                              <a:cs typeface="Calibri" panose="020F0502020204030204" pitchFamily="34" charset="0"/>
                            </a:rPr>
                            <a:t>stat</a:t>
                          </a:r>
                          <a:r>
                            <a:rPr lang="it-IT" sz="1400" b="0" i="0" u="none" strike="noStrike" dirty="0">
                              <a:solidFill>
                                <a:sysClr val="windowText" lastClr="000000"/>
                              </a:solidFill>
                              <a:effectLst/>
                              <a:latin typeface="Calibri" panose="020F0502020204030204" pitchFamily="34" charset="0"/>
                              <a:ea typeface="Apple Symbols" panose="02000000000000000000" pitchFamily="2" charset="-79"/>
                              <a:cs typeface="Calibri" panose="020F0502020204030204" pitchFamily="34" charset="0"/>
                            </a:rPr>
                            <a:t>)</a:t>
                          </a:r>
                        </a:p>
                      </a:txBody>
                      <a:tcPr marL="9525" marR="9525" marT="9525" marB="0" anchor="ctr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859015055"/>
                      </a:ext>
                    </a:extLst>
                  </a:tr>
                  <a:tr h="24862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1200" b="1" i="0" u="none" strike="noStrike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K-</a:t>
                          </a:r>
                          <a:r>
                            <a:rPr lang="it-IT" sz="1200" b="1" i="0" u="none" strike="noStrike" baseline="0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Ne 8</a:t>
                          </a:r>
                          <a14:m>
                            <m:oMath xmlns:m="http://schemas.openxmlformats.org/officeDocument/2006/math">
                              <m:r>
                                <a:rPr lang="it-IT" sz="1200" b="1" i="1" u="none" strike="noStrike" baseline="0" dirty="0" smtClean="0">
                                  <a:solidFill>
                                    <a:sysClr val="windowText" lastClr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⟶</m:t>
                              </m:r>
                              <m:r>
                                <a:rPr lang="it-IT" sz="1200" b="1" i="0" u="none" strike="noStrike" baseline="0" dirty="0" smtClean="0">
                                  <a:solidFill>
                                    <a:sysClr val="windowText" lastClr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𝟕</m:t>
                              </m:r>
                            </m:oMath>
                          </a14:m>
                          <a:endParaRPr lang="it-IT" sz="1200" b="1" i="0" u="none" strike="noStrike" dirty="0">
                            <a:solidFill>
                              <a:sysClr val="windowText" lastClr="000000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it-IT" sz="1400" b="0" i="0" u="none" strike="noStrike" dirty="0">
                              <a:solidFill>
                                <a:srgbClr val="160DFF"/>
                              </a:solidFill>
                              <a:effectLst/>
                              <a:latin typeface="Calibri" panose="020F0502020204030204" pitchFamily="34" charset="0"/>
                              <a:ea typeface="Apple Symbols" panose="02000000000000000000" pitchFamily="2" charset="-79"/>
                              <a:cs typeface="Calibri" panose="020F0502020204030204" pitchFamily="34" charset="0"/>
                            </a:rPr>
                            <a:t>6156.83 </a:t>
                          </a:r>
                          <a14:m>
                            <m:oMath xmlns:m="http://schemas.openxmlformats.org/officeDocument/2006/math">
                              <m:r>
                                <a:rPr lang="it-IT" sz="1400" b="0" u="none" strike="noStrike" smtClean="0">
                                  <a:solidFill>
                                    <a:srgbClr val="160DFF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it-IT" sz="1400" b="0" i="0" u="none" strike="noStrike" dirty="0">
                              <a:solidFill>
                                <a:srgbClr val="160DFF"/>
                              </a:solidFill>
                              <a:effectLst/>
                              <a:latin typeface="Calibri" panose="020F0502020204030204" pitchFamily="34" charset="0"/>
                              <a:ea typeface="Apple Symbols" panose="02000000000000000000" pitchFamily="2" charset="-79"/>
                              <a:cs typeface="Calibri" panose="020F0502020204030204" pitchFamily="34" charset="0"/>
                            </a:rPr>
                            <a:t> 0.84 (</a:t>
                          </a:r>
                          <a:r>
                            <a:rPr lang="it-IT" sz="1400" b="0" i="0" u="none" strike="noStrike" dirty="0" err="1">
                              <a:solidFill>
                                <a:srgbClr val="160DFF"/>
                              </a:solidFill>
                              <a:effectLst/>
                              <a:latin typeface="Calibri" panose="020F0502020204030204" pitchFamily="34" charset="0"/>
                              <a:ea typeface="Apple Symbols" panose="02000000000000000000" pitchFamily="2" charset="-79"/>
                              <a:cs typeface="Calibri" panose="020F0502020204030204" pitchFamily="34" charset="0"/>
                            </a:rPr>
                            <a:t>stat</a:t>
                          </a:r>
                          <a:r>
                            <a:rPr lang="it-IT" sz="1400" b="0" i="0" u="none" strike="noStrike" dirty="0">
                              <a:solidFill>
                                <a:srgbClr val="160DFF"/>
                              </a:solidFill>
                              <a:effectLst/>
                              <a:latin typeface="Calibri" panose="020F0502020204030204" pitchFamily="34" charset="0"/>
                              <a:ea typeface="Apple Symbols" panose="02000000000000000000" pitchFamily="2" charset="-79"/>
                              <a:cs typeface="Calibri" panose="020F0502020204030204" pitchFamily="34" charset="0"/>
                            </a:rPr>
                            <a:t>)</a:t>
                          </a:r>
                        </a:p>
                      </a:txBody>
                      <a:tcPr marL="9525" marR="9525" marT="9525" marB="0" anchor="ctr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2875075"/>
                      </a:ext>
                    </a:extLst>
                  </a:tr>
                  <a:tr h="24862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1200" b="1" i="0" u="none" strike="noStrike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K-</a:t>
                          </a:r>
                          <a:r>
                            <a:rPr lang="it-IT" sz="1200" b="1" i="0" u="none" strike="noStrike" baseline="0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Ne 7</a:t>
                          </a:r>
                          <a14:m>
                            <m:oMath xmlns:m="http://schemas.openxmlformats.org/officeDocument/2006/math">
                              <m:r>
                                <a:rPr lang="it-IT" sz="1200" b="1" i="1" u="none" strike="noStrike" baseline="0" dirty="0" smtClean="0">
                                  <a:solidFill>
                                    <a:sysClr val="windowText" lastClr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⟶</m:t>
                              </m:r>
                              <m:r>
                                <a:rPr lang="it-IT" sz="1200" b="1" i="0" u="none" strike="noStrike" baseline="0" dirty="0" smtClean="0">
                                  <a:solidFill>
                                    <a:sysClr val="windowText" lastClr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𝟔</m:t>
                              </m:r>
                            </m:oMath>
                          </a14:m>
                          <a:endParaRPr lang="it-IT" sz="1200" b="1" i="0" u="none" strike="noStrike" dirty="0">
                            <a:solidFill>
                              <a:sysClr val="windowText" lastClr="000000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1400" b="0" u="none" strike="noStrike" dirty="0">
                              <a:solidFill>
                                <a:srgbClr val="160DFF"/>
                              </a:solidFill>
                              <a:effectLst/>
                              <a:latin typeface="Calibri" panose="020F0502020204030204" pitchFamily="34" charset="0"/>
                              <a:ea typeface="Apple Symbols" panose="02000000000000000000" pitchFamily="2" charset="-79"/>
                              <a:cs typeface="Calibri" panose="020F0502020204030204" pitchFamily="34" charset="0"/>
                            </a:rPr>
                            <a:t>9450.76</a:t>
                          </a:r>
                          <a14:m>
                            <m:oMath xmlns:m="http://schemas.openxmlformats.org/officeDocument/2006/math">
                              <m:r>
                                <a:rPr lang="it-IT" sz="1400" b="0" i="0" u="none" strike="noStrike" smtClean="0">
                                  <a:solidFill>
                                    <a:srgbClr val="160DFF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it-IT" sz="1400" b="0" u="none" strike="noStrike" smtClean="0">
                                  <a:solidFill>
                                    <a:srgbClr val="160DFF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it-IT" sz="1400" b="0" i="0" u="none" strike="noStrike" dirty="0">
                              <a:solidFill>
                                <a:srgbClr val="160DFF"/>
                              </a:solidFill>
                              <a:effectLst/>
                              <a:latin typeface="Calibri" panose="020F0502020204030204" pitchFamily="34" charset="0"/>
                              <a:ea typeface="Apple Symbols" panose="02000000000000000000" pitchFamily="2" charset="-79"/>
                              <a:cs typeface="Calibri" panose="020F0502020204030204" pitchFamily="34" charset="0"/>
                            </a:rPr>
                            <a:t> 0.42 (</a:t>
                          </a:r>
                          <a:r>
                            <a:rPr lang="it-IT" sz="1400" b="0" i="0" u="none" strike="noStrike" dirty="0" err="1">
                              <a:solidFill>
                                <a:srgbClr val="160DFF"/>
                              </a:solidFill>
                              <a:effectLst/>
                              <a:latin typeface="Calibri" panose="020F0502020204030204" pitchFamily="34" charset="0"/>
                              <a:ea typeface="Apple Symbols" panose="02000000000000000000" pitchFamily="2" charset="-79"/>
                              <a:cs typeface="Calibri" panose="020F0502020204030204" pitchFamily="34" charset="0"/>
                            </a:rPr>
                            <a:t>stat</a:t>
                          </a:r>
                          <a:r>
                            <a:rPr lang="it-IT" sz="1400" b="0" i="0" u="none" strike="noStrike" dirty="0">
                              <a:solidFill>
                                <a:srgbClr val="160DFF"/>
                              </a:solidFill>
                              <a:effectLst/>
                              <a:latin typeface="Calibri" panose="020F0502020204030204" pitchFamily="34" charset="0"/>
                              <a:ea typeface="Apple Symbols" panose="02000000000000000000" pitchFamily="2" charset="-79"/>
                              <a:cs typeface="Calibri" panose="020F0502020204030204" pitchFamily="34" charset="0"/>
                            </a:rPr>
                            <a:t>)</a:t>
                          </a:r>
                        </a:p>
                      </a:txBody>
                      <a:tcPr marL="9525" marR="9525" marT="9525" marB="0" anchor="ctr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09479317"/>
                      </a:ext>
                    </a:extLst>
                  </a:tr>
                  <a:tr h="24862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1200" b="1" i="0" u="none" strike="noStrike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K-</a:t>
                          </a:r>
                          <a:r>
                            <a:rPr lang="it-IT" sz="1200" b="1" i="0" u="none" strike="noStrike" baseline="0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Ne 6</a:t>
                          </a:r>
                          <a14:m>
                            <m:oMath xmlns:m="http://schemas.openxmlformats.org/officeDocument/2006/math">
                              <m:r>
                                <a:rPr lang="it-IT" sz="1200" b="1" i="1" u="none" strike="noStrike" baseline="0" dirty="0" smtClean="0">
                                  <a:solidFill>
                                    <a:sysClr val="windowText" lastClr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⟶</m:t>
                              </m:r>
                              <m:r>
                                <a:rPr lang="it-IT" sz="1200" b="1" i="0" u="none" strike="noStrike" baseline="0" dirty="0" smtClean="0">
                                  <a:solidFill>
                                    <a:sysClr val="windowText" lastClr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𝟓</m:t>
                              </m:r>
                            </m:oMath>
                          </a14:m>
                          <a:endParaRPr lang="it-IT" sz="1200" b="1" i="0" u="none" strike="noStrike" dirty="0">
                            <a:solidFill>
                              <a:sysClr val="windowText" lastClr="000000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it-IT" sz="1400" b="0" u="none" strike="noStrike" dirty="0">
                              <a:solidFill>
                                <a:srgbClr val="160DFF"/>
                              </a:solidFill>
                              <a:effectLst/>
                              <a:latin typeface="Calibri" panose="020F0502020204030204" pitchFamily="34" charset="0"/>
                              <a:ea typeface="Apple Symbols" panose="02000000000000000000" pitchFamily="2" charset="-79"/>
                              <a:cs typeface="Calibri" panose="020F0502020204030204" pitchFamily="34" charset="0"/>
                            </a:rPr>
                            <a:t>15614.80 </a:t>
                          </a:r>
                          <a14:m>
                            <m:oMath xmlns:m="http://schemas.openxmlformats.org/officeDocument/2006/math">
                              <m:r>
                                <a:rPr lang="it-IT" sz="1400" b="0" u="none" strike="noStrike" smtClean="0">
                                  <a:solidFill>
                                    <a:srgbClr val="160DFF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it-IT" sz="1400" b="0" i="0" u="none" strike="noStrike" dirty="0">
                              <a:solidFill>
                                <a:srgbClr val="160DFF"/>
                              </a:solidFill>
                              <a:effectLst/>
                              <a:latin typeface="Calibri" panose="020F0502020204030204" pitchFamily="34" charset="0"/>
                              <a:ea typeface="Apple Symbols" panose="02000000000000000000" pitchFamily="2" charset="-79"/>
                              <a:cs typeface="Calibri" panose="020F0502020204030204" pitchFamily="34" charset="0"/>
                            </a:rPr>
                            <a:t> 0.70 (</a:t>
                          </a:r>
                          <a:r>
                            <a:rPr lang="it-IT" sz="1400" b="0" i="0" u="none" strike="noStrike" dirty="0" err="1">
                              <a:solidFill>
                                <a:srgbClr val="160DFF"/>
                              </a:solidFill>
                              <a:effectLst/>
                              <a:latin typeface="Calibri" panose="020F0502020204030204" pitchFamily="34" charset="0"/>
                              <a:ea typeface="Apple Symbols" panose="02000000000000000000" pitchFamily="2" charset="-79"/>
                              <a:cs typeface="Calibri" panose="020F0502020204030204" pitchFamily="34" charset="0"/>
                            </a:rPr>
                            <a:t>stat</a:t>
                          </a:r>
                          <a:r>
                            <a:rPr lang="it-IT" sz="1400" b="0" i="0" u="none" strike="noStrike" dirty="0">
                              <a:solidFill>
                                <a:srgbClr val="160DFF"/>
                              </a:solidFill>
                              <a:effectLst/>
                              <a:latin typeface="Calibri" panose="020F0502020204030204" pitchFamily="34" charset="0"/>
                              <a:ea typeface="Apple Symbols" panose="02000000000000000000" pitchFamily="2" charset="-79"/>
                              <a:cs typeface="Calibri" panose="020F0502020204030204" pitchFamily="34" charset="0"/>
                            </a:rPr>
                            <a:t>)</a:t>
                          </a:r>
                        </a:p>
                      </a:txBody>
                      <a:tcPr marL="9525" marR="9525" marT="9525" marB="0" anchor="ctr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6027854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5" name="Tabella 24">
                <a:extLst>
                  <a:ext uri="{FF2B5EF4-FFF2-40B4-BE49-F238E27FC236}">
                    <a16:creationId xmlns:a16="http://schemas.microsoft.com/office/drawing/2014/main" id="{80E4764A-6D13-5364-B0E2-6DFFEF36398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341441436"/>
                  </p:ext>
                </p:extLst>
              </p:nvPr>
            </p:nvGraphicFramePr>
            <p:xfrm>
              <a:off x="4323683" y="2483525"/>
              <a:ext cx="2814650" cy="1276869"/>
            </p:xfrm>
            <a:graphic>
              <a:graphicData uri="http://schemas.openxmlformats.org/drawingml/2006/table">
                <a:tbl>
                  <a:tblPr bandCol="1">
                    <a:tableStyleId>{5940675A-B579-460E-94D1-54222C63F5DA}</a:tableStyleId>
                  </a:tblPr>
                  <a:tblGrid>
                    <a:gridCol w="821627">
                      <a:extLst>
                        <a:ext uri="{9D8B030D-6E8A-4147-A177-3AD203B41FA5}">
                          <a16:colId xmlns:a16="http://schemas.microsoft.com/office/drawing/2014/main" val="3044202014"/>
                        </a:ext>
                      </a:extLst>
                    </a:gridCol>
                    <a:gridCol w="1993023">
                      <a:extLst>
                        <a:ext uri="{9D8B030D-6E8A-4147-A177-3AD203B41FA5}">
                          <a16:colId xmlns:a16="http://schemas.microsoft.com/office/drawing/2014/main" val="2553090020"/>
                        </a:ext>
                      </a:extLst>
                    </a:gridCol>
                  </a:tblGrid>
                  <a:tr h="248620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it-IT" sz="1250" b="0" u="none" strike="noStrike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Line  </a:t>
                          </a:r>
                          <a:endParaRPr lang="it-IT" sz="1250" b="0" i="0" u="none" strike="noStrike" dirty="0">
                            <a:solidFill>
                              <a:sysClr val="windowText" lastClr="000000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it-IT" sz="1250" b="0" i="0" u="none" strike="noStrike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Energy [eV]</a:t>
                          </a:r>
                        </a:p>
                      </a:txBody>
                      <a:tcPr marL="9525" marR="9525" marT="9525" marB="0" anchor="ctr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4342786"/>
                      </a:ext>
                    </a:extLst>
                  </a:tr>
                  <a:tr h="28238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9525" marR="9525" marT="9525" marB="0" anchor="ctr">
                        <a:blipFill>
                          <a:blip r:embed="rId7"/>
                          <a:stretch>
                            <a:fillRect l="-741" t="-93478" r="-244444" b="-30217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9525" marR="9525" marT="9525" marB="0" anchor="ctr">
                        <a:blipFill>
                          <a:blip r:embed="rId7"/>
                          <a:stretch>
                            <a:fillRect l="-41590" t="-93478" r="-917" b="-30217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859015055"/>
                      </a:ext>
                    </a:extLst>
                  </a:tr>
                  <a:tr h="24862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9525" marR="9525" marT="9525" marB="0" anchor="ctr">
                        <a:blipFill>
                          <a:blip r:embed="rId7"/>
                          <a:stretch>
                            <a:fillRect l="-741" t="-217073" r="-244444" b="-23902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9525" marR="9525" marT="9525" marB="0" anchor="ctr">
                        <a:blipFill>
                          <a:blip r:embed="rId7"/>
                          <a:stretch>
                            <a:fillRect l="-41590" t="-217073" r="-917" b="-23902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2875075"/>
                      </a:ext>
                    </a:extLst>
                  </a:tr>
                  <a:tr h="24862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9525" marR="9525" marT="9525" marB="0" anchor="ctr">
                        <a:blipFill>
                          <a:blip r:embed="rId7"/>
                          <a:stretch>
                            <a:fillRect l="-741" t="-317073" r="-244444" b="-13902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9525" marR="9525" marT="9525" marB="0" anchor="ctr">
                        <a:blipFill>
                          <a:blip r:embed="rId7"/>
                          <a:stretch>
                            <a:fillRect l="-41590" t="-317073" r="-917" b="-13902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09479317"/>
                      </a:ext>
                    </a:extLst>
                  </a:tr>
                  <a:tr h="24862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9525" marR="9525" marT="9525" marB="0" anchor="ctr">
                        <a:blipFill>
                          <a:blip r:embed="rId7"/>
                          <a:stretch>
                            <a:fillRect l="-741" t="-417073" r="-244444" b="-3902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9525" marR="9525" marT="9525" marB="0" anchor="ctr">
                        <a:blipFill>
                          <a:blip r:embed="rId7"/>
                          <a:stretch>
                            <a:fillRect l="-41590" t="-417073" r="-917" b="-3902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60278544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7" name="Rectangle 2">
            <a:extLst>
              <a:ext uri="{FF2B5EF4-FFF2-40B4-BE49-F238E27FC236}">
                <a16:creationId xmlns:a16="http://schemas.microsoft.com/office/drawing/2014/main" id="{49B47C08-5898-37C4-EBCA-FB49E8AB159D}"/>
              </a:ext>
            </a:extLst>
          </p:cNvPr>
          <p:cNvSpPr/>
          <p:nvPr/>
        </p:nvSpPr>
        <p:spPr>
          <a:xfrm>
            <a:off x="1613069" y="5868175"/>
            <a:ext cx="6464369" cy="67629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rgbClr val="160DFF"/>
                </a:solidFill>
              </a:rPr>
              <a:t>First K-Ne measurements </a:t>
            </a:r>
            <a:r>
              <a:rPr lang="en-GB" sz="2000" b="1" dirty="0">
                <a:solidFill>
                  <a:srgbClr val="0809E9"/>
                </a:solidFill>
              </a:rPr>
              <a:t>– possible </a:t>
            </a:r>
            <a:r>
              <a:rPr lang="en-GB" sz="2000" b="1" dirty="0">
                <a:solidFill>
                  <a:srgbClr val="0809E9"/>
                </a:solidFill>
                <a:cs typeface="Times New Roman" panose="02020603050405020304" pitchFamily="18" charset="0"/>
              </a:rPr>
              <a:t>implications on</a:t>
            </a:r>
            <a:br>
              <a:rPr lang="en-GB" sz="2000" b="1" dirty="0">
                <a:solidFill>
                  <a:srgbClr val="160DFF"/>
                </a:solidFill>
              </a:rPr>
            </a:br>
            <a:r>
              <a:rPr lang="en-GB" sz="2000" b="1" dirty="0">
                <a:solidFill>
                  <a:srgbClr val="160DFF"/>
                </a:solidFill>
              </a:rPr>
              <a:t>K- multinucleon interaction and kaon mass</a:t>
            </a:r>
          </a:p>
        </p:txBody>
      </p:sp>
      <p:sp>
        <p:nvSpPr>
          <p:cNvPr id="18" name="Segnaposto numero diapositiva 3">
            <a:extLst>
              <a:ext uri="{FF2B5EF4-FFF2-40B4-BE49-F238E27FC236}">
                <a16:creationId xmlns:a16="http://schemas.microsoft.com/office/drawing/2014/main" id="{4764F297-A542-F68E-B53B-384499BEEA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100435" y="6569993"/>
            <a:ext cx="2057400" cy="365125"/>
          </a:xfrm>
        </p:spPr>
        <p:txBody>
          <a:bodyPr/>
          <a:lstStyle/>
          <a:p>
            <a:fld id="{5642362C-7A86-BD4E-AA05-8285307524FD}" type="slidenum">
              <a:rPr lang="it-IT" smtClean="0">
                <a:solidFill>
                  <a:schemeClr val="tx1"/>
                </a:solidFill>
              </a:rPr>
              <a:t>23</a:t>
            </a:fld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79DF699B-0701-679E-E0BF-88B117A8F4B7}"/>
              </a:ext>
            </a:extLst>
          </p:cNvPr>
          <p:cNvSpPr txBox="1"/>
          <p:nvPr/>
        </p:nvSpPr>
        <p:spPr>
          <a:xfrm rot="19551372">
            <a:off x="1099572" y="2084044"/>
            <a:ext cx="22691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/>
              <a:t>Preliminary</a:t>
            </a:r>
          </a:p>
        </p:txBody>
      </p:sp>
    </p:spTree>
    <p:extLst>
      <p:ext uri="{BB962C8B-B14F-4D97-AF65-F5344CB8AC3E}">
        <p14:creationId xmlns:p14="http://schemas.microsoft.com/office/powerpoint/2010/main" val="24652193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icture 2">
            <a:extLst>
              <a:ext uri="{FF2B5EF4-FFF2-40B4-BE49-F238E27FC236}">
                <a16:creationId xmlns:a16="http://schemas.microsoft.com/office/drawing/2014/main" id="{D8310B51-8F94-1714-4AD9-8798C7E70FAB}"/>
              </a:ext>
            </a:extLst>
          </p:cNvPr>
          <p:cNvGrpSpPr>
            <a:grpSpLocks/>
          </p:cNvGrpSpPr>
          <p:nvPr/>
        </p:nvGrpSpPr>
        <p:grpSpPr bwMode="auto">
          <a:xfrm>
            <a:off x="4095750" y="1417139"/>
            <a:ext cx="4943475" cy="4467225"/>
            <a:chOff x="0" y="0"/>
            <a:chExt cx="4943596" cy="4467061"/>
          </a:xfrm>
        </p:grpSpPr>
        <p:pic>
          <p:nvPicPr>
            <p:cNvPr id="5" name="Picture 2" descr="Picture 2">
              <a:extLst>
                <a:ext uri="{FF2B5EF4-FFF2-40B4-BE49-F238E27FC236}">
                  <a16:creationId xmlns:a16="http://schemas.microsoft.com/office/drawing/2014/main" id="{397E1F94-7F75-28B6-4436-8003D709E4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599" y="101600"/>
              <a:ext cx="4727698" cy="41241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10" name="Picture 2" descr="Picture 2">
              <a:extLst>
                <a:ext uri="{FF2B5EF4-FFF2-40B4-BE49-F238E27FC236}">
                  <a16:creationId xmlns:a16="http://schemas.microsoft.com/office/drawing/2014/main" id="{6FA212A0-B054-19D3-3C67-3849432936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" y="-1"/>
              <a:ext cx="4943598" cy="4467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</p:grpSp>
      <p:sp>
        <p:nvSpPr>
          <p:cNvPr id="14" name="Rechteck 1">
            <a:extLst>
              <a:ext uri="{FF2B5EF4-FFF2-40B4-BE49-F238E27FC236}">
                <a16:creationId xmlns:a16="http://schemas.microsoft.com/office/drawing/2014/main" id="{393E0E67-FC7D-253D-616E-4C8F936CD575}"/>
              </a:ext>
            </a:extLst>
          </p:cNvPr>
          <p:cNvSpPr txBox="1"/>
          <p:nvPr/>
        </p:nvSpPr>
        <p:spPr>
          <a:xfrm>
            <a:off x="-42668" y="1116392"/>
            <a:ext cx="4189216" cy="4524311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i="1">
                <a:latin typeface="Arial"/>
                <a:ea typeface="Arial"/>
                <a:cs typeface="Arial"/>
                <a:sym typeface="Arial"/>
              </a:defRPr>
            </a:pPr>
            <a:r>
              <a:rPr kumimoji="0" lang="en-GB" sz="2400" b="1" i="1" u="none" strike="noStrike" kern="0" cap="none" spc="0" normalizeH="0" baseline="0" noProof="0" dirty="0">
                <a:ln>
                  <a:noFill/>
                </a:ln>
                <a:solidFill>
                  <a:srgbClr val="160DFF"/>
                </a:solidFill>
                <a:effectLst/>
                <a:uLnTx/>
                <a:uFillTx/>
                <a:latin typeface="Calibri"/>
                <a:ea typeface="Arial"/>
                <a:cs typeface="Arial"/>
                <a:sym typeface="Arial"/>
              </a:rPr>
              <a:t>Kaonic deuterium run ongoing </a:t>
            </a:r>
            <a:r>
              <a:rPr kumimoji="0" lang="en-GB" sz="2400" b="1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Arial"/>
                <a:cs typeface="Arial"/>
                <a:sym typeface="Arial"/>
              </a:rPr>
              <a:t>202</a:t>
            </a:r>
            <a:r>
              <a:rPr lang="en-GB" sz="2400" b="1" i="1" kern="0" dirty="0">
                <a:latin typeface="Calibri"/>
                <a:ea typeface="Arial"/>
                <a:cs typeface="Arial"/>
                <a:sym typeface="Arial"/>
              </a:rPr>
              <a:t>3/24</a:t>
            </a:r>
            <a:r>
              <a:rPr kumimoji="0" lang="en-GB" sz="2400" b="1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Arial"/>
                <a:cs typeface="Arial"/>
                <a:sym typeface="Arial"/>
              </a:rPr>
              <a:t> </a:t>
            </a:r>
          </a:p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i="1">
                <a:latin typeface="Arial"/>
                <a:ea typeface="Arial"/>
                <a:cs typeface="Arial"/>
                <a:sym typeface="Arial"/>
              </a:defRPr>
            </a:pPr>
            <a:r>
              <a:rPr kumimoji="0" lang="en-GB" sz="24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Arial"/>
                <a:cs typeface="Arial"/>
                <a:sym typeface="Arial"/>
              </a:rPr>
              <a:t>Monte Carlo for an integrated luminosity </a:t>
            </a:r>
          </a:p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i="1">
                <a:latin typeface="Arial"/>
                <a:ea typeface="Arial"/>
                <a:cs typeface="Arial"/>
                <a:sym typeface="Arial"/>
              </a:defRPr>
            </a:pPr>
            <a:r>
              <a:rPr kumimoji="0" lang="en-GB" sz="24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Arial"/>
                <a:cs typeface="Arial"/>
                <a:sym typeface="Arial"/>
              </a:rPr>
              <a:t>of </a:t>
            </a:r>
            <a:r>
              <a:rPr kumimoji="0" lang="en-GB" sz="2400" b="1" i="1" u="none" strike="noStrike" kern="0" cap="none" spc="0" normalizeH="0" baseline="0" noProof="0" dirty="0">
                <a:ln>
                  <a:noFill/>
                </a:ln>
                <a:solidFill>
                  <a:srgbClr val="160DFF"/>
                </a:solidFill>
                <a:effectLst/>
                <a:uLnTx/>
                <a:uFillTx/>
                <a:latin typeface="Calibri"/>
                <a:ea typeface="Arial"/>
                <a:cs typeface="Arial"/>
                <a:sym typeface="Arial"/>
              </a:rPr>
              <a:t>800 pb</a:t>
            </a:r>
            <a:r>
              <a:rPr kumimoji="0" lang="en-GB" sz="2400" b="1" i="1" u="none" strike="noStrike" kern="0" cap="none" spc="0" normalizeH="0" baseline="30000" noProof="0" dirty="0">
                <a:ln>
                  <a:noFill/>
                </a:ln>
                <a:solidFill>
                  <a:srgbClr val="160DFF"/>
                </a:solidFill>
                <a:effectLst/>
                <a:uLnTx/>
                <a:uFillTx/>
                <a:latin typeface="Calibri"/>
                <a:ea typeface="Arial"/>
                <a:cs typeface="Arial"/>
                <a:sym typeface="Arial"/>
              </a:rPr>
              <a:t>-1</a:t>
            </a:r>
            <a:r>
              <a:rPr kumimoji="0" lang="en-GB" sz="2400" b="1" i="1" u="none" strike="noStrike" kern="0" cap="none" spc="0" normalizeH="0" baseline="0" noProof="0" dirty="0">
                <a:ln>
                  <a:noFill/>
                </a:ln>
                <a:solidFill>
                  <a:srgbClr val="160DFF"/>
                </a:solidFill>
                <a:effectLst/>
                <a:uLnTx/>
                <a:uFillTx/>
                <a:latin typeface="Calibri"/>
                <a:ea typeface="Arial"/>
                <a:cs typeface="Arial"/>
                <a:sym typeface="Arial"/>
              </a:rPr>
              <a:t> </a:t>
            </a:r>
          </a:p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Arial"/>
                <a:cs typeface="Arial"/>
                <a:sym typeface="Arial"/>
              </a:rPr>
              <a:t>to perform the first measurement of the strong interaction  induced 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160DFF"/>
                </a:solidFill>
                <a:effectLst/>
                <a:uLnTx/>
                <a:uFillTx/>
                <a:latin typeface="Calibri"/>
                <a:ea typeface="Arial"/>
                <a:cs typeface="Arial"/>
                <a:sym typeface="Arial"/>
              </a:rPr>
              <a:t>energy  shift  and  width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Arial"/>
                <a:cs typeface="Arial"/>
                <a:sym typeface="Arial"/>
              </a:rPr>
              <a:t> 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Arial"/>
                <a:cs typeface="Arial"/>
                <a:sym typeface="Arial"/>
              </a:rPr>
              <a:t>of  the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Arial"/>
                <a:cs typeface="Arial"/>
                <a:sym typeface="Arial"/>
              </a:rPr>
              <a:t> 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160DFF"/>
                </a:solidFill>
                <a:effectLst/>
                <a:uLnTx/>
                <a:uFillTx/>
                <a:latin typeface="Calibri"/>
                <a:ea typeface="Arial"/>
                <a:cs typeface="Arial"/>
                <a:sym typeface="Arial"/>
              </a:rPr>
              <a:t>kaonic  deuterium 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Arial"/>
                <a:cs typeface="Arial"/>
                <a:sym typeface="Arial"/>
              </a:rPr>
              <a:t>ground  state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Arial"/>
                <a:cs typeface="Arial"/>
                <a:sym typeface="Arial"/>
              </a:rPr>
              <a:t> </a:t>
            </a:r>
            <a:endParaRPr kumimoji="0" lang="en-GB" sz="2400" b="1" i="1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160DFF"/>
                </a:solidFill>
                <a:effectLst/>
                <a:uLnTx/>
                <a:uFillTx/>
                <a:latin typeface="Calibri"/>
                <a:ea typeface="Arial"/>
                <a:cs typeface="Arial"/>
                <a:sym typeface="Arial"/>
              </a:rPr>
              <a:t>(similar precision as K-p) !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5040CFC9-BB73-ECD5-4D36-81F873CB6BBC}"/>
              </a:ext>
            </a:extLst>
          </p:cNvPr>
          <p:cNvSpPr txBox="1"/>
          <p:nvPr/>
        </p:nvSpPr>
        <p:spPr>
          <a:xfrm>
            <a:off x="776815" y="5782648"/>
            <a:ext cx="6739466" cy="83099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Significant impact in the theory of strong interaction with strangeness 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4CF6D39A-DDBB-51A0-D32D-8E98B5EF1734}"/>
              </a:ext>
            </a:extLst>
          </p:cNvPr>
          <p:cNvSpPr txBox="1"/>
          <p:nvPr/>
        </p:nvSpPr>
        <p:spPr>
          <a:xfrm>
            <a:off x="240123" y="155638"/>
            <a:ext cx="70389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Kaonic deuterium data taking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24266326-7B15-4481-E01B-64716134E438}"/>
              </a:ext>
            </a:extLst>
          </p:cNvPr>
          <p:cNvSpPr txBox="1"/>
          <p:nvPr/>
        </p:nvSpPr>
        <p:spPr>
          <a:xfrm>
            <a:off x="7516281" y="2050299"/>
            <a:ext cx="8292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latin typeface="Calibri" panose="020F0502020204030204" pitchFamily="34" charset="0"/>
                <a:cs typeface="Calibri" panose="020F0502020204030204" pitchFamily="34" charset="0"/>
              </a:rPr>
              <a:t>Monte Carlo Simulation</a:t>
            </a:r>
          </a:p>
        </p:txBody>
      </p:sp>
      <p:sp>
        <p:nvSpPr>
          <p:cNvPr id="20" name="Segnaposto numero diapositiva 3">
            <a:extLst>
              <a:ext uri="{FF2B5EF4-FFF2-40B4-BE49-F238E27FC236}">
                <a16:creationId xmlns:a16="http://schemas.microsoft.com/office/drawing/2014/main" id="{0CA46DBD-8E3E-FCAC-8EAF-5FBB0BB36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100435" y="6569993"/>
            <a:ext cx="2057400" cy="365125"/>
          </a:xfrm>
        </p:spPr>
        <p:txBody>
          <a:bodyPr/>
          <a:lstStyle/>
          <a:p>
            <a:fld id="{5642362C-7A86-BD4E-AA05-8285307524FD}" type="slidenum">
              <a:rPr lang="it-IT" smtClean="0">
                <a:solidFill>
                  <a:schemeClr val="tx1"/>
                </a:solidFill>
              </a:rPr>
              <a:t>24</a:t>
            </a:fld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22" name="Ovale 21">
            <a:extLst>
              <a:ext uri="{FF2B5EF4-FFF2-40B4-BE49-F238E27FC236}">
                <a16:creationId xmlns:a16="http://schemas.microsoft.com/office/drawing/2014/main" id="{53374BBA-11B4-B484-E6B5-6D4A44C63F2C}"/>
              </a:ext>
            </a:extLst>
          </p:cNvPr>
          <p:cNvSpPr/>
          <p:nvPr/>
        </p:nvSpPr>
        <p:spPr>
          <a:xfrm>
            <a:off x="4934857" y="1770743"/>
            <a:ext cx="1626281" cy="66515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achievable precision">
            <a:extLst>
              <a:ext uri="{FF2B5EF4-FFF2-40B4-BE49-F238E27FC236}">
                <a16:creationId xmlns:a16="http://schemas.microsoft.com/office/drawing/2014/main" id="{DCFEF09F-E0BB-68E3-2BEC-BF9185F81B68}"/>
              </a:ext>
            </a:extLst>
          </p:cNvPr>
          <p:cNvSpPr txBox="1"/>
          <p:nvPr/>
        </p:nvSpPr>
        <p:spPr bwMode="auto">
          <a:xfrm>
            <a:off x="6237408" y="1481731"/>
            <a:ext cx="1209252" cy="52321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lIns="45718" tIns="45718" rIns="45718" bIns="45718">
            <a:spAutoFit/>
          </a:bodyPr>
          <a:lstStyle>
            <a:lvl1pPr algn="ctr">
              <a:defRPr sz="1800">
                <a:solidFill>
                  <a:srgbClr val="FF000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Palatino Linotype"/>
                <a:ea typeface="Palatino Linotype"/>
                <a:cs typeface="Palatino Linotype"/>
                <a:sym typeface="Palatino Linotype"/>
              </a:defRPr>
            </a:lvl1pPr>
          </a:lstStyle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alatino Linotype"/>
                <a:sym typeface="Palatino Linotype"/>
              </a:rPr>
              <a:t>achievable precision</a:t>
            </a:r>
          </a:p>
        </p:txBody>
      </p:sp>
    </p:spTree>
    <p:extLst>
      <p:ext uri="{BB962C8B-B14F-4D97-AF65-F5344CB8AC3E}">
        <p14:creationId xmlns:p14="http://schemas.microsoft.com/office/powerpoint/2010/main" val="17816573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>
            <a:extLst>
              <a:ext uri="{FF2B5EF4-FFF2-40B4-BE49-F238E27FC236}">
                <a16:creationId xmlns:a16="http://schemas.microsoft.com/office/drawing/2014/main" id="{A306740E-848E-1A3A-C493-C3A30F4971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952" y="1289505"/>
            <a:ext cx="7498993" cy="5321523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3DD73E1B-7F74-40A1-4927-FEFD0A38B73A}"/>
              </a:ext>
            </a:extLst>
          </p:cNvPr>
          <p:cNvSpPr/>
          <p:nvPr/>
        </p:nvSpPr>
        <p:spPr>
          <a:xfrm>
            <a:off x="0" y="6641045"/>
            <a:ext cx="9146320" cy="22158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43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9B90675B-AF55-8985-FDAF-8173DC14D7D8}"/>
              </a:ext>
            </a:extLst>
          </p:cNvPr>
          <p:cNvSpPr/>
          <p:nvPr/>
        </p:nvSpPr>
        <p:spPr>
          <a:xfrm>
            <a:off x="-7620" y="6601402"/>
            <a:ext cx="520792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Francesco Sgaramella</a:t>
            </a:r>
            <a:endParaRPr lang="en-GB" sz="1100" dirty="0"/>
          </a:p>
        </p:txBody>
      </p:sp>
      <p:sp>
        <p:nvSpPr>
          <p:cNvPr id="13" name="Segnaposto numero diapositiva 3">
            <a:extLst>
              <a:ext uri="{FF2B5EF4-FFF2-40B4-BE49-F238E27FC236}">
                <a16:creationId xmlns:a16="http://schemas.microsoft.com/office/drawing/2014/main" id="{6158E954-957A-A378-236C-F149EC2894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100435" y="6569993"/>
            <a:ext cx="2057400" cy="365125"/>
          </a:xfrm>
        </p:spPr>
        <p:txBody>
          <a:bodyPr/>
          <a:lstStyle/>
          <a:p>
            <a:fld id="{5642362C-7A86-BD4E-AA05-8285307524FD}" type="slidenum">
              <a:rPr lang="it-IT" smtClean="0">
                <a:solidFill>
                  <a:schemeClr val="tx1"/>
                </a:solidFill>
              </a:rPr>
              <a:t>25</a:t>
            </a:fld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1292A52C-AB9B-E2B7-ED2F-FC7C445B304D}"/>
              </a:ext>
            </a:extLst>
          </p:cNvPr>
          <p:cNvSpPr/>
          <p:nvPr/>
        </p:nvSpPr>
        <p:spPr>
          <a:xfrm>
            <a:off x="2194139" y="6621034"/>
            <a:ext cx="66832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 precision kaonic atoms X-ray spectroscopy with the SIDDHARTA-2 experiment at the DAFNE collider</a:t>
            </a:r>
          </a:p>
        </p:txBody>
      </p:sp>
      <p:cxnSp>
        <p:nvCxnSpPr>
          <p:cNvPr id="5" name="Straight Arrow Connector 13">
            <a:extLst>
              <a:ext uri="{FF2B5EF4-FFF2-40B4-BE49-F238E27FC236}">
                <a16:creationId xmlns:a16="http://schemas.microsoft.com/office/drawing/2014/main" id="{6F2A465E-DE6C-5518-E0CB-5B9F755BF56C}"/>
              </a:ext>
            </a:extLst>
          </p:cNvPr>
          <p:cNvCxnSpPr>
            <a:cxnSpLocks/>
          </p:cNvCxnSpPr>
          <p:nvPr/>
        </p:nvCxnSpPr>
        <p:spPr>
          <a:xfrm>
            <a:off x="3044966" y="3276923"/>
            <a:ext cx="1289795" cy="84185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feld 11">
            <a:extLst>
              <a:ext uri="{FF2B5EF4-FFF2-40B4-BE49-F238E27FC236}">
                <a16:creationId xmlns:a16="http://schemas.microsoft.com/office/drawing/2014/main" id="{CFC23E64-9BC2-8D97-1169-DD02AAB43193}"/>
              </a:ext>
            </a:extLst>
          </p:cNvPr>
          <p:cNvSpPr txBox="1"/>
          <p:nvPr/>
        </p:nvSpPr>
        <p:spPr>
          <a:xfrm flipH="1">
            <a:off x="1339232" y="2500394"/>
            <a:ext cx="3292373" cy="830993"/>
          </a:xfrm>
          <a:prstGeom prst="rect">
            <a:avLst/>
          </a:prstGeom>
          <a:ln w="38100">
            <a:solidFill>
              <a:schemeClr val="tx1"/>
            </a:solidFill>
            <a:miter lim="400000"/>
          </a:ln>
        </p:spPr>
        <p:txBody>
          <a:bodyPr wrap="square" lIns="45718" tIns="45718" rIns="45718" bIns="45718">
            <a:spAutoFit/>
          </a:bodyPr>
          <a:lstStyle>
            <a:lvl1pPr algn="ctr">
              <a:defRPr sz="3200" i="1">
                <a:solidFill>
                  <a:srgbClr val="535353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 defTabSz="914400" hangingPunct="0">
              <a:defRPr/>
            </a:pPr>
            <a:r>
              <a:rPr kumimoji="0" lang="en-GB" sz="2400" b="1" i="0" u="none" strike="noStrike" kern="0" cap="none" spc="0" normalizeH="0" baseline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alatino Linotype"/>
                <a:sym typeface="Palatino Linotype"/>
              </a:rPr>
              <a:t>SIDDHARTA-2</a:t>
            </a:r>
          </a:p>
          <a:p>
            <a:pPr defTabSz="914400" hangingPunct="0">
              <a:defRPr/>
            </a:pPr>
            <a:r>
              <a:rPr kumimoji="0" lang="en-GB" sz="2400" b="1" i="0" u="none" strike="noStrike" kern="0" cap="none" spc="0" normalizeH="0" baseline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alatino Linotype"/>
                <a:sym typeface="Palatino Linotype"/>
              </a:rPr>
              <a:t>achievable precision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454D54D8-EDFB-D4A3-2706-F9478BA6CC1E}"/>
              </a:ext>
            </a:extLst>
          </p:cNvPr>
          <p:cNvSpPr/>
          <p:nvPr/>
        </p:nvSpPr>
        <p:spPr>
          <a:xfrm>
            <a:off x="3455363" y="4853933"/>
            <a:ext cx="299138" cy="333979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it-IT" sz="1100"/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36E5EB80-ACCF-D5B1-CF66-A5BE063A22C1}"/>
              </a:ext>
            </a:extLst>
          </p:cNvPr>
          <p:cNvSpPr txBox="1"/>
          <p:nvPr/>
        </p:nvSpPr>
        <p:spPr>
          <a:xfrm>
            <a:off x="981098" y="4504278"/>
            <a:ext cx="13517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Oset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 2001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473916E2-CC15-5184-67A8-EDA3112BD1A8}"/>
              </a:ext>
            </a:extLst>
          </p:cNvPr>
          <p:cNvSpPr txBox="1"/>
          <p:nvPr/>
        </p:nvSpPr>
        <p:spPr>
          <a:xfrm>
            <a:off x="4334761" y="1714117"/>
            <a:ext cx="13517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Liu 2020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247AC831-31B7-7284-7F95-AEC972DED25D}"/>
              </a:ext>
            </a:extLst>
          </p:cNvPr>
          <p:cNvSpPr txBox="1"/>
          <p:nvPr/>
        </p:nvSpPr>
        <p:spPr>
          <a:xfrm>
            <a:off x="3044966" y="4577379"/>
            <a:ext cx="16218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Mizutani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 2013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6B4D2B5A-CE5F-7534-8D18-0A798CB4C7D0}"/>
              </a:ext>
            </a:extLst>
          </p:cNvPr>
          <p:cNvSpPr txBox="1"/>
          <p:nvPr/>
        </p:nvSpPr>
        <p:spPr>
          <a:xfrm>
            <a:off x="3066169" y="5623650"/>
            <a:ext cx="19514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Shevchenkov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 2012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EE48259C-39A0-EC14-3D77-04CBD79A2450}"/>
              </a:ext>
            </a:extLst>
          </p:cNvPr>
          <p:cNvSpPr txBox="1"/>
          <p:nvPr/>
        </p:nvSpPr>
        <p:spPr>
          <a:xfrm>
            <a:off x="4009687" y="5187912"/>
            <a:ext cx="13517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Gal 2007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2D40323F-C2E3-677B-9B70-38D370AB1399}"/>
              </a:ext>
            </a:extLst>
          </p:cNvPr>
          <p:cNvSpPr txBox="1"/>
          <p:nvPr/>
        </p:nvSpPr>
        <p:spPr>
          <a:xfrm>
            <a:off x="5070344" y="4723872"/>
            <a:ext cx="13517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Meißner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 2011</a:t>
            </a: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8B6F4D40-FF64-ACC6-F111-721A4A0E7CBE}"/>
              </a:ext>
            </a:extLst>
          </p:cNvPr>
          <p:cNvSpPr txBox="1"/>
          <p:nvPr/>
        </p:nvSpPr>
        <p:spPr>
          <a:xfrm>
            <a:off x="6294855" y="3967241"/>
            <a:ext cx="13517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Weise 2017</a:t>
            </a: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77A190AD-BBE1-71F5-CA4B-7BF3CE3A09A3}"/>
              </a:ext>
            </a:extLst>
          </p:cNvPr>
          <p:cNvSpPr txBox="1"/>
          <p:nvPr/>
        </p:nvSpPr>
        <p:spPr>
          <a:xfrm>
            <a:off x="325531" y="36248"/>
            <a:ext cx="472590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Kaonic deuterium shift and width</a:t>
            </a:r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9B19CBEF-18BE-FF1C-AD79-C5A84619363E}"/>
              </a:ext>
            </a:extLst>
          </p:cNvPr>
          <p:cNvSpPr/>
          <p:nvPr/>
        </p:nvSpPr>
        <p:spPr>
          <a:xfrm>
            <a:off x="4356199" y="4132098"/>
            <a:ext cx="299138" cy="333979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it-IT" sz="1100"/>
          </a:p>
        </p:txBody>
      </p:sp>
      <p:sp>
        <p:nvSpPr>
          <p:cNvPr id="26" name="Rettangolo 25">
            <a:extLst>
              <a:ext uri="{FF2B5EF4-FFF2-40B4-BE49-F238E27FC236}">
                <a16:creationId xmlns:a16="http://schemas.microsoft.com/office/drawing/2014/main" id="{36609011-4E74-B7D9-54D8-22F5C754F120}"/>
              </a:ext>
            </a:extLst>
          </p:cNvPr>
          <p:cNvSpPr/>
          <p:nvPr/>
        </p:nvSpPr>
        <p:spPr>
          <a:xfrm>
            <a:off x="1040094" y="4239884"/>
            <a:ext cx="299138" cy="333979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it-IT" sz="1100"/>
          </a:p>
        </p:txBody>
      </p:sp>
      <p:sp>
        <p:nvSpPr>
          <p:cNvPr id="27" name="Rettangolo 26">
            <a:extLst>
              <a:ext uri="{FF2B5EF4-FFF2-40B4-BE49-F238E27FC236}">
                <a16:creationId xmlns:a16="http://schemas.microsoft.com/office/drawing/2014/main" id="{468D35CA-16DE-37A6-6CD5-C9EA9D54A786}"/>
              </a:ext>
            </a:extLst>
          </p:cNvPr>
          <p:cNvSpPr/>
          <p:nvPr/>
        </p:nvSpPr>
        <p:spPr>
          <a:xfrm>
            <a:off x="4517235" y="1429870"/>
            <a:ext cx="299138" cy="333979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it-IT" sz="1100"/>
          </a:p>
        </p:txBody>
      </p:sp>
      <p:sp>
        <p:nvSpPr>
          <p:cNvPr id="28" name="Rettangolo 27">
            <a:extLst>
              <a:ext uri="{FF2B5EF4-FFF2-40B4-BE49-F238E27FC236}">
                <a16:creationId xmlns:a16="http://schemas.microsoft.com/office/drawing/2014/main" id="{F2FF816F-8C33-D9C1-E3C3-28DC5D45C564}"/>
              </a:ext>
            </a:extLst>
          </p:cNvPr>
          <p:cNvSpPr/>
          <p:nvPr/>
        </p:nvSpPr>
        <p:spPr>
          <a:xfrm>
            <a:off x="6186341" y="4278414"/>
            <a:ext cx="299138" cy="333979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it-IT" sz="1100"/>
          </a:p>
        </p:txBody>
      </p:sp>
      <p:sp>
        <p:nvSpPr>
          <p:cNvPr id="29" name="Rettangolo 28">
            <a:extLst>
              <a:ext uri="{FF2B5EF4-FFF2-40B4-BE49-F238E27FC236}">
                <a16:creationId xmlns:a16="http://schemas.microsoft.com/office/drawing/2014/main" id="{823E1F2D-01B8-FDFB-8441-B673B71E63A6}"/>
              </a:ext>
            </a:extLst>
          </p:cNvPr>
          <p:cNvSpPr/>
          <p:nvPr/>
        </p:nvSpPr>
        <p:spPr>
          <a:xfrm>
            <a:off x="4711484" y="5432711"/>
            <a:ext cx="299138" cy="333979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it-IT" sz="1100"/>
          </a:p>
        </p:txBody>
      </p:sp>
      <p:sp>
        <p:nvSpPr>
          <p:cNvPr id="30" name="Rettangolo 29">
            <a:extLst>
              <a:ext uri="{FF2B5EF4-FFF2-40B4-BE49-F238E27FC236}">
                <a16:creationId xmlns:a16="http://schemas.microsoft.com/office/drawing/2014/main" id="{EF702A58-5604-2E20-EAB9-3C65E35E2D7E}"/>
              </a:ext>
            </a:extLst>
          </p:cNvPr>
          <p:cNvSpPr/>
          <p:nvPr/>
        </p:nvSpPr>
        <p:spPr>
          <a:xfrm>
            <a:off x="4951724" y="5034985"/>
            <a:ext cx="299138" cy="333979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it-IT" sz="1100"/>
          </a:p>
        </p:txBody>
      </p:sp>
      <p:sp>
        <p:nvSpPr>
          <p:cNvPr id="31" name="Rettangolo 30">
            <a:extLst>
              <a:ext uri="{FF2B5EF4-FFF2-40B4-BE49-F238E27FC236}">
                <a16:creationId xmlns:a16="http://schemas.microsoft.com/office/drawing/2014/main" id="{2C4A82D3-8FFB-7D33-667F-620740EE594A}"/>
              </a:ext>
            </a:extLst>
          </p:cNvPr>
          <p:cNvSpPr/>
          <p:nvPr/>
        </p:nvSpPr>
        <p:spPr>
          <a:xfrm>
            <a:off x="4787759" y="5112676"/>
            <a:ext cx="299138" cy="333979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it-IT" sz="1100"/>
          </a:p>
        </p:txBody>
      </p:sp>
    </p:spTree>
    <p:extLst>
      <p:ext uri="{BB962C8B-B14F-4D97-AF65-F5344CB8AC3E}">
        <p14:creationId xmlns:p14="http://schemas.microsoft.com/office/powerpoint/2010/main" val="14238860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Stock exchange numbers">
            <a:extLst>
              <a:ext uri="{FF2B5EF4-FFF2-40B4-BE49-F238E27FC236}">
                <a16:creationId xmlns:a16="http://schemas.microsoft.com/office/drawing/2014/main" id="{4D85BB5A-3986-1044-AFE6-C91EE859C2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215" r="21953" b="-2"/>
          <a:stretch/>
        </p:blipFill>
        <p:spPr>
          <a:xfrm>
            <a:off x="3202390" y="-1"/>
            <a:ext cx="5941610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11" name="Textfeld 11">
            <a:extLst>
              <a:ext uri="{FF2B5EF4-FFF2-40B4-BE49-F238E27FC236}">
                <a16:creationId xmlns:a16="http://schemas.microsoft.com/office/drawing/2014/main" id="{4B03A6A4-6567-2FB8-1BE6-2585B4E98851}"/>
              </a:ext>
            </a:extLst>
          </p:cNvPr>
          <p:cNvSpPr txBox="1"/>
          <p:nvPr/>
        </p:nvSpPr>
        <p:spPr>
          <a:xfrm>
            <a:off x="465614" y="375781"/>
            <a:ext cx="5941609" cy="897207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t">
            <a:normAutofit/>
          </a:bodyPr>
          <a:lstStyle>
            <a:lvl1pPr algn="ctr">
              <a:defRPr sz="3200" i="1">
                <a:solidFill>
                  <a:srgbClr val="535353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 marL="0" marR="0" lvl="0" indent="0" algn="l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2500" b="1" i="0" u="none" strike="noStrike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sym typeface="Calibri"/>
              </a:rPr>
              <a:t>SIDDHARTA-2  </a:t>
            </a:r>
          </a:p>
          <a:p>
            <a:pPr marL="0" marR="0" lvl="0" indent="0" algn="l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2500" b="1" i="0" u="none" strike="noStrike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sym typeface="Calibri"/>
              </a:rPr>
              <a:t>Kaonic deuterium  measurement</a:t>
            </a:r>
            <a:r>
              <a:rPr lang="en-US" sz="2500" b="1" i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kumimoji="0" lang="en-US" sz="2500" b="1" i="0" u="none" strike="noStrike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sym typeface="Calibri"/>
              </a:rPr>
              <a:t>plan</a:t>
            </a:r>
          </a:p>
        </p:txBody>
      </p:sp>
      <p:sp>
        <p:nvSpPr>
          <p:cNvPr id="17" name="when DAΦNE operating condition…">
            <a:extLst>
              <a:ext uri="{FF2B5EF4-FFF2-40B4-BE49-F238E27FC236}">
                <a16:creationId xmlns:a16="http://schemas.microsoft.com/office/drawing/2014/main" id="{D4A1CA13-81E4-C94C-A1E4-1DA2D28A338E}"/>
              </a:ext>
            </a:extLst>
          </p:cNvPr>
          <p:cNvSpPr txBox="1"/>
          <p:nvPr/>
        </p:nvSpPr>
        <p:spPr bwMode="auto">
          <a:xfrm>
            <a:off x="792878" y="1733251"/>
            <a:ext cx="6726859" cy="1490554"/>
          </a:xfrm>
          <a:prstGeom prst="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/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First Kaonic deuterium run started in MAY</a:t>
            </a: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optimized setup for about 300 pb</a:t>
            </a:r>
            <a:r>
              <a:rPr lang="en-US" sz="2000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-1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integrated luminosity </a:t>
            </a: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(from May to July 2023)</a:t>
            </a: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</a:pP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4F2CBB4-B9BF-3E39-D473-36880E3ECD0C}"/>
              </a:ext>
            </a:extLst>
          </p:cNvPr>
          <p:cNvSpPr txBox="1"/>
          <p:nvPr/>
        </p:nvSpPr>
        <p:spPr>
          <a:xfrm>
            <a:off x="792877" y="3530403"/>
            <a:ext cx="5848555" cy="1723549"/>
          </a:xfrm>
          <a:prstGeom prst="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1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Second Kaonic deuterium run </a:t>
            </a: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with optimized shielding, readout, veto, add 1mm SDD bus and other necessary optimizations </a:t>
            </a: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(for remaining integrated luminosity, 400-500 pb</a:t>
            </a:r>
            <a:r>
              <a:rPr lang="en-US" sz="1800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-1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  </a:t>
            </a: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end 2023  - 2024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880638A-6824-6FCE-C983-5D012B8369D5}"/>
              </a:ext>
            </a:extLst>
          </p:cNvPr>
          <p:cNvSpPr txBox="1"/>
          <p:nvPr/>
        </p:nvSpPr>
        <p:spPr>
          <a:xfrm>
            <a:off x="792877" y="5531874"/>
            <a:ext cx="4416796" cy="719171"/>
          </a:xfrm>
          <a:prstGeom prst="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1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Calibration/technical runs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</a:pPr>
            <a:r>
              <a:rPr lang="en-US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KHe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Neon, solid targets Li, Be</a:t>
            </a:r>
          </a:p>
        </p:txBody>
      </p:sp>
    </p:spTree>
    <p:extLst>
      <p:ext uri="{BB962C8B-B14F-4D97-AF65-F5344CB8AC3E}">
        <p14:creationId xmlns:p14="http://schemas.microsoft.com/office/powerpoint/2010/main" val="18341257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B03381D-B447-8EB7-3F71-85C277EA2214}"/>
              </a:ext>
            </a:extLst>
          </p:cNvPr>
          <p:cNvSpPr txBox="1"/>
          <p:nvPr/>
        </p:nvSpPr>
        <p:spPr>
          <a:xfrm>
            <a:off x="6009084" y="1707091"/>
            <a:ext cx="255031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rgbClr val="0143EA"/>
                </a:solidFill>
              </a:rPr>
              <a:t>EX</a:t>
            </a:r>
            <a:r>
              <a:rPr lang="en-US" dirty="0" err="1"/>
              <a:t>tensive</a:t>
            </a:r>
            <a:r>
              <a:rPr lang="en-US" dirty="0"/>
              <a:t> </a:t>
            </a:r>
          </a:p>
          <a:p>
            <a:r>
              <a:rPr lang="en-US" b="1" dirty="0">
                <a:solidFill>
                  <a:srgbClr val="0143EA"/>
                </a:solidFill>
              </a:rPr>
              <a:t>K</a:t>
            </a:r>
            <a:r>
              <a:rPr lang="en-US" dirty="0"/>
              <a:t>aonic </a:t>
            </a:r>
          </a:p>
          <a:p>
            <a:r>
              <a:rPr lang="en-US" b="1" dirty="0">
                <a:solidFill>
                  <a:srgbClr val="0143EA"/>
                </a:solidFill>
              </a:rPr>
              <a:t>A</a:t>
            </a:r>
            <a:r>
              <a:rPr lang="en-US" dirty="0"/>
              <a:t>toms research: from </a:t>
            </a:r>
          </a:p>
          <a:p>
            <a:r>
              <a:rPr lang="en-US" b="1" dirty="0" err="1">
                <a:solidFill>
                  <a:srgbClr val="0143EA"/>
                </a:solidFill>
              </a:rPr>
              <a:t>LI</a:t>
            </a:r>
            <a:r>
              <a:rPr lang="en-US" dirty="0" err="1"/>
              <a:t>thium</a:t>
            </a:r>
            <a:r>
              <a:rPr lang="en-US" dirty="0"/>
              <a:t> and </a:t>
            </a:r>
          </a:p>
          <a:p>
            <a:r>
              <a:rPr lang="en-US" b="1" dirty="0">
                <a:solidFill>
                  <a:srgbClr val="0143EA"/>
                </a:solidFill>
              </a:rPr>
              <a:t>B</a:t>
            </a:r>
            <a:r>
              <a:rPr lang="en-US" dirty="0"/>
              <a:t>eryllium to </a:t>
            </a:r>
          </a:p>
          <a:p>
            <a:r>
              <a:rPr lang="en-US" b="1" dirty="0" err="1">
                <a:solidFill>
                  <a:srgbClr val="0143EA"/>
                </a:solidFill>
              </a:rPr>
              <a:t>UR</a:t>
            </a:r>
            <a:r>
              <a:rPr lang="en-US" dirty="0" err="1"/>
              <a:t>anium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947E373-4028-4B07-8068-F8AC9583D1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2044" y="3500092"/>
            <a:ext cx="1828800" cy="269859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839E089-329F-1C5F-D3DB-950549BFCA91}"/>
              </a:ext>
            </a:extLst>
          </p:cNvPr>
          <p:cNvSpPr txBox="1"/>
          <p:nvPr/>
        </p:nvSpPr>
        <p:spPr>
          <a:xfrm>
            <a:off x="6246018" y="6161615"/>
            <a:ext cx="18288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EXKALIBUR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BB08BA9-0D75-C4EB-037D-3996681D7CCB}"/>
              </a:ext>
            </a:extLst>
          </p:cNvPr>
          <p:cNvSpPr txBox="1"/>
          <p:nvPr/>
        </p:nvSpPr>
        <p:spPr>
          <a:xfrm>
            <a:off x="334565" y="903589"/>
            <a:ext cx="847486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proposal to perform fundamental physics at the strangeness frontier at DAFNE </a:t>
            </a:r>
          </a:p>
          <a:p>
            <a:r>
              <a:rPr lang="en-GB" sz="18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 a 3-years period (post-SIDDHARTA-2)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54492EA-F557-A922-C633-BD5D88BF5B89}"/>
              </a:ext>
            </a:extLst>
          </p:cNvPr>
          <p:cNvSpPr txBox="1"/>
          <p:nvPr/>
        </p:nvSpPr>
        <p:spPr>
          <a:xfrm>
            <a:off x="456307" y="5766001"/>
            <a:ext cx="578971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Dedicated runs with different types of detectors: </a:t>
            </a:r>
          </a:p>
          <a:p>
            <a:r>
              <a:rPr lang="en-US" sz="2000" b="1" spc="-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CZT detectors, </a:t>
            </a:r>
            <a:r>
              <a:rPr lang="en-US" sz="2000" b="1" spc="-1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HpGe</a:t>
            </a:r>
            <a:r>
              <a:rPr lang="en-US" sz="2000" b="1" spc="-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SDD 1mm, </a:t>
            </a:r>
            <a:r>
              <a:rPr lang="en-GB" sz="2000" b="1" kern="12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crystal HAPG spectrometer from VOXES project</a:t>
            </a:r>
            <a:endParaRPr lang="en-US" sz="20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91C73B6-7E11-95A7-EA24-FB7D68CF80FA}"/>
              </a:ext>
            </a:extLst>
          </p:cNvPr>
          <p:cNvSpPr txBox="1"/>
          <p:nvPr/>
        </p:nvSpPr>
        <p:spPr>
          <a:xfrm>
            <a:off x="334565" y="114094"/>
            <a:ext cx="465296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Future plans </a:t>
            </a:r>
          </a:p>
        </p:txBody>
      </p:sp>
      <p:graphicFrame>
        <p:nvGraphicFramePr>
          <p:cNvPr id="25" name="TextBox 16">
            <a:extLst>
              <a:ext uri="{FF2B5EF4-FFF2-40B4-BE49-F238E27FC236}">
                <a16:creationId xmlns:a16="http://schemas.microsoft.com/office/drawing/2014/main" id="{B38CF703-4F6D-EBD5-9DA3-1F9BA988D4B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86246036"/>
              </p:ext>
            </p:extLst>
          </p:nvPr>
        </p:nvGraphicFramePr>
        <p:xfrm>
          <a:off x="237708" y="1738577"/>
          <a:ext cx="5617369" cy="37052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4933564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-up of a robot&#10;&#10;Description automatically generated with medium confidence">
            <a:extLst>
              <a:ext uri="{FF2B5EF4-FFF2-40B4-BE49-F238E27FC236}">
                <a16:creationId xmlns:a16="http://schemas.microsoft.com/office/drawing/2014/main" id="{9F97F0EF-7AC3-B013-A180-3FE827366E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2288"/>
          <a:stretch/>
        </p:blipFill>
        <p:spPr>
          <a:xfrm flipH="1">
            <a:off x="887107" y="1769479"/>
            <a:ext cx="7918827" cy="463079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D43ABAA-493F-D5DF-64B7-6318083DA7C0}"/>
              </a:ext>
            </a:extLst>
          </p:cNvPr>
          <p:cNvSpPr txBox="1"/>
          <p:nvPr/>
        </p:nvSpPr>
        <p:spPr>
          <a:xfrm>
            <a:off x="553635" y="-39071"/>
            <a:ext cx="7134680" cy="109664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11516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Take advantage of</a:t>
            </a:r>
            <a:r>
              <a:rPr lang="en-US" sz="3200" b="1" spc="-36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“free space” in 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en-US" sz="3200" b="1" spc="5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AΦ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162B31-EA74-D2D0-072C-E594AA28B7CC}"/>
              </a:ext>
            </a:extLst>
          </p:cNvPr>
          <p:cNvSpPr/>
          <p:nvPr/>
        </p:nvSpPr>
        <p:spPr>
          <a:xfrm rot="6202867" flipV="1">
            <a:off x="2577819" y="3374896"/>
            <a:ext cx="466599" cy="264543"/>
          </a:xfrm>
          <a:prstGeom prst="rect">
            <a:avLst/>
          </a:prstGeom>
          <a:solidFill>
            <a:srgbClr val="FF0000"/>
          </a:solidFill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DE30A83-B334-03C8-FBF3-60F8FA4FC08C}"/>
              </a:ext>
            </a:extLst>
          </p:cNvPr>
          <p:cNvCxnSpPr>
            <a:cxnSpLocks/>
            <a:stCxn id="33" idx="3"/>
            <a:endCxn id="14" idx="0"/>
          </p:cNvCxnSpPr>
          <p:nvPr/>
        </p:nvCxnSpPr>
        <p:spPr>
          <a:xfrm>
            <a:off x="1777663" y="3186279"/>
            <a:ext cx="904775" cy="290278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6E9D2BB5-B38A-BABE-E196-C685056D878D}"/>
              </a:ext>
            </a:extLst>
          </p:cNvPr>
          <p:cNvSpPr txBox="1"/>
          <p:nvPr/>
        </p:nvSpPr>
        <p:spPr>
          <a:xfrm>
            <a:off x="66423" y="2863113"/>
            <a:ext cx="1711240" cy="646331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11516" marR="4607" indent="247026"/>
            <a:r>
              <a:rPr lang="en-US" sz="1800" dirty="0" err="1">
                <a:latin typeface="Times New Roman"/>
                <a:cs typeface="Times New Roman"/>
              </a:rPr>
              <a:t>CdZn</a:t>
            </a:r>
            <a:r>
              <a:rPr lang="en-US" sz="1800" spc="-131" dirty="0" err="1">
                <a:latin typeface="Times New Roman"/>
                <a:cs typeface="Times New Roman"/>
              </a:rPr>
              <a:t>T</a:t>
            </a:r>
            <a:r>
              <a:rPr lang="en-US" sz="1800" dirty="0" err="1">
                <a:latin typeface="Times New Roman"/>
                <a:cs typeface="Times New Roman"/>
              </a:rPr>
              <a:t>e</a:t>
            </a:r>
            <a:r>
              <a:rPr lang="en-US" sz="1800" dirty="0">
                <a:latin typeface="Times New Roman"/>
                <a:cs typeface="Times New Roman"/>
              </a:rPr>
              <a:t> </a:t>
            </a:r>
          </a:p>
          <a:p>
            <a:pPr marL="11516" marR="4607" indent="247026"/>
            <a:r>
              <a:rPr lang="en-US" sz="1800" dirty="0">
                <a:latin typeface="Times New Roman"/>
                <a:cs typeface="Times New Roman"/>
              </a:rPr>
              <a:t>(</a:t>
            </a:r>
            <a:r>
              <a:rPr lang="en-US" sz="1800" spc="5" dirty="0">
                <a:latin typeface="Times New Roman"/>
                <a:cs typeface="Times New Roman"/>
              </a:rPr>
              <a:t>30</a:t>
            </a:r>
            <a:r>
              <a:rPr lang="en-US" sz="1800" dirty="0">
                <a:latin typeface="Times New Roman"/>
                <a:cs typeface="Times New Roman"/>
              </a:rPr>
              <a:t>-3</a:t>
            </a:r>
            <a:r>
              <a:rPr lang="en-US" sz="1800" spc="-14" dirty="0">
                <a:latin typeface="Times New Roman"/>
                <a:cs typeface="Times New Roman"/>
              </a:rPr>
              <a:t>0</a:t>
            </a:r>
            <a:r>
              <a:rPr lang="en-US" sz="1800" dirty="0">
                <a:latin typeface="Times New Roman"/>
                <a:cs typeface="Times New Roman"/>
              </a:rPr>
              <a:t>0</a:t>
            </a:r>
            <a:r>
              <a:rPr lang="en-US" sz="1800" spc="-36" dirty="0">
                <a:latin typeface="Times New Roman"/>
                <a:cs typeface="Times New Roman"/>
              </a:rPr>
              <a:t> </a:t>
            </a:r>
            <a:r>
              <a:rPr lang="en-US" sz="1800" dirty="0">
                <a:latin typeface="Times New Roman"/>
                <a:cs typeface="Times New Roman"/>
              </a:rPr>
              <a:t>ke</a:t>
            </a:r>
            <a:r>
              <a:rPr lang="en-US" sz="1800" spc="5" dirty="0">
                <a:latin typeface="Times New Roman"/>
                <a:cs typeface="Times New Roman"/>
              </a:rPr>
              <a:t>V</a:t>
            </a:r>
            <a:r>
              <a:rPr lang="en-US" sz="1800" dirty="0">
                <a:latin typeface="Times New Roman"/>
                <a:cs typeface="Times New Roman"/>
              </a:rPr>
              <a:t>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75CC2-CD2D-7E01-461B-3AB2F985D66E}"/>
              </a:ext>
            </a:extLst>
          </p:cNvPr>
          <p:cNvSpPr txBox="1"/>
          <p:nvPr/>
        </p:nvSpPr>
        <p:spPr>
          <a:xfrm>
            <a:off x="6544971" y="2266940"/>
            <a:ext cx="268823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/>
              </a:rPr>
              <a:t>Inter</a:t>
            </a:r>
            <a:r>
              <a:rPr lang="en-US" sz="3200" b="1" spc="-18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/>
              </a:rPr>
              <a:t>m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/>
              </a:rPr>
              <a:t>ediate</a:t>
            </a:r>
            <a:r>
              <a:rPr lang="en-US" sz="3200" b="1" spc="-14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/>
              </a:rPr>
              <a:t> 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/>
              </a:rPr>
              <a:t>Ka</a:t>
            </a:r>
            <a:r>
              <a:rPr lang="en-US" sz="3200" b="1" spc="5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/>
              </a:rPr>
              <a:t>o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/>
              </a:rPr>
              <a:t>nic Ato</a:t>
            </a:r>
            <a:r>
              <a:rPr lang="en-US" sz="3200" b="1" spc="-18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/>
              </a:rPr>
              <a:t>m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/>
              </a:rPr>
              <a:t>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D30FEF0-038A-4DDA-4123-0067EB2AFAA3}"/>
              </a:ext>
            </a:extLst>
          </p:cNvPr>
          <p:cNvSpPr txBox="1"/>
          <p:nvPr/>
        </p:nvSpPr>
        <p:spPr>
          <a:xfrm>
            <a:off x="2253679" y="1854631"/>
            <a:ext cx="232842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0307" indent="325913" algn="ctr"/>
            <a:r>
              <a:rPr lang="en-US" sz="1800" b="1" spc="5" dirty="0">
                <a:solidFill>
                  <a:schemeClr val="bg1"/>
                </a:solidFill>
                <a:cs typeface="Times New Roman"/>
              </a:rPr>
              <a:t>DAΦ</a:t>
            </a:r>
            <a:r>
              <a:rPr lang="en-US" sz="1800" b="1" dirty="0">
                <a:solidFill>
                  <a:schemeClr val="bg1"/>
                </a:solidFill>
                <a:cs typeface="Times New Roman"/>
              </a:rPr>
              <a:t>NE</a:t>
            </a:r>
            <a:r>
              <a:rPr lang="en-US" sz="1800" b="1" spc="-27" dirty="0">
                <a:solidFill>
                  <a:schemeClr val="bg1"/>
                </a:solidFill>
                <a:cs typeface="Times New Roman"/>
              </a:rPr>
              <a:t> </a:t>
            </a:r>
            <a:r>
              <a:rPr lang="en-US" sz="1800" b="1" dirty="0">
                <a:solidFill>
                  <a:schemeClr val="bg1"/>
                </a:solidFill>
                <a:cs typeface="Times New Roman"/>
              </a:rPr>
              <a:t>delivers</a:t>
            </a:r>
            <a:r>
              <a:rPr lang="en-US" sz="1800" b="1" spc="-36" dirty="0">
                <a:solidFill>
                  <a:schemeClr val="bg1"/>
                </a:solidFill>
                <a:cs typeface="Times New Roman"/>
              </a:rPr>
              <a:t> </a:t>
            </a:r>
          </a:p>
          <a:p>
            <a:pPr marL="40307" indent="325913" algn="ctr"/>
            <a:r>
              <a:rPr lang="en-US" sz="1800" b="1" dirty="0">
                <a:solidFill>
                  <a:schemeClr val="bg1"/>
                </a:solidFill>
                <a:cs typeface="Times New Roman"/>
              </a:rPr>
              <a:t>a</a:t>
            </a:r>
            <a:r>
              <a:rPr lang="en-US" sz="1800" b="1" spc="-9" dirty="0">
                <a:solidFill>
                  <a:schemeClr val="bg1"/>
                </a:solidFill>
                <a:cs typeface="Times New Roman"/>
              </a:rPr>
              <a:t>l</a:t>
            </a:r>
            <a:r>
              <a:rPr lang="en-US" sz="1800" b="1" spc="-23" dirty="0">
                <a:solidFill>
                  <a:schemeClr val="bg1"/>
                </a:solidFill>
                <a:cs typeface="Times New Roman"/>
              </a:rPr>
              <a:t>m</a:t>
            </a:r>
            <a:r>
              <a:rPr lang="en-US" sz="1800" b="1" dirty="0">
                <a:solidFill>
                  <a:schemeClr val="bg1"/>
                </a:solidFill>
                <a:cs typeface="Times New Roman"/>
              </a:rPr>
              <a:t>ost</a:t>
            </a:r>
            <a:r>
              <a:rPr lang="en-US" sz="1800" b="1" spc="-14" dirty="0">
                <a:solidFill>
                  <a:schemeClr val="bg1"/>
                </a:solidFill>
                <a:cs typeface="Times New Roman"/>
              </a:rPr>
              <a:t> </a:t>
            </a:r>
            <a:r>
              <a:rPr lang="en-US" sz="1800" b="1" spc="5" dirty="0">
                <a:solidFill>
                  <a:schemeClr val="bg1"/>
                </a:solidFill>
                <a:cs typeface="Times New Roman"/>
              </a:rPr>
              <a:t>4</a:t>
            </a:r>
            <a:r>
              <a:rPr lang="el-GR" sz="1800" b="1" i="1" spc="1192" dirty="0">
                <a:solidFill>
                  <a:schemeClr val="bg1"/>
                </a:solidFill>
                <a:cs typeface="Symbol"/>
              </a:rPr>
              <a:t>π</a:t>
            </a:r>
            <a:r>
              <a:rPr lang="en-US" sz="1800" b="1" i="1" spc="-18" dirty="0">
                <a:solidFill>
                  <a:schemeClr val="bg1"/>
                </a:solidFill>
                <a:cs typeface="Times New Roman"/>
              </a:rPr>
              <a:t> </a:t>
            </a:r>
            <a:r>
              <a:rPr lang="en-US" sz="1800" b="1" spc="5" dirty="0">
                <a:solidFill>
                  <a:schemeClr val="bg1"/>
                </a:solidFill>
                <a:cs typeface="Times New Roman"/>
              </a:rPr>
              <a:t>Kaons</a:t>
            </a:r>
            <a:endParaRPr lang="en-US" sz="1600" b="1" baseline="27777" dirty="0">
              <a:solidFill>
                <a:schemeClr val="bg1"/>
              </a:solidFill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873249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B7611FF-1BBF-3A19-5633-5ADE6B9944CF}"/>
              </a:ext>
            </a:extLst>
          </p:cNvPr>
          <p:cNvSpPr/>
          <p:nvPr/>
        </p:nvSpPr>
        <p:spPr>
          <a:xfrm>
            <a:off x="5843108" y="193217"/>
            <a:ext cx="225318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SDD 1mm detector </a:t>
            </a:r>
          </a:p>
          <a:p>
            <a:r>
              <a:rPr 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development</a:t>
            </a:r>
          </a:p>
        </p:txBody>
      </p:sp>
      <p:pic>
        <p:nvPicPr>
          <p:cNvPr id="26" name="Picture 5">
            <a:extLst>
              <a:ext uri="{FF2B5EF4-FFF2-40B4-BE49-F238E27FC236}">
                <a16:creationId xmlns:a16="http://schemas.microsoft.com/office/drawing/2014/main" id="{2584FD63-26DE-71EB-01FC-09DD21CD43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8266" y="6037685"/>
            <a:ext cx="1348035" cy="685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4">
            <a:extLst>
              <a:ext uri="{FF2B5EF4-FFF2-40B4-BE49-F238E27FC236}">
                <a16:creationId xmlns:a16="http://schemas.microsoft.com/office/drawing/2014/main" id="{07898E32-24C2-997D-2A73-617CFDFD4D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018" y="5914075"/>
            <a:ext cx="2167939" cy="832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CasellaDiTesto 12">
            <a:extLst>
              <a:ext uri="{FF2B5EF4-FFF2-40B4-BE49-F238E27FC236}">
                <a16:creationId xmlns:a16="http://schemas.microsoft.com/office/drawing/2014/main" id="{B6BFF544-3ABF-E290-44B6-06DA6D465EF0}"/>
              </a:ext>
            </a:extLst>
          </p:cNvPr>
          <p:cNvSpPr txBox="1"/>
          <p:nvPr/>
        </p:nvSpPr>
        <p:spPr>
          <a:xfrm>
            <a:off x="1051643" y="731709"/>
            <a:ext cx="3578501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0400" indent="-23040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Thicker detectors are produced by FBK  with larger guard rings </a:t>
            </a:r>
          </a:p>
          <a:p>
            <a:pPr marL="230400" indent="-23040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Samples of detector under test in Milano</a:t>
            </a:r>
          </a:p>
          <a:p>
            <a:pPr marL="230400" indent="-23040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Same active area </a:t>
            </a:r>
          </a:p>
          <a:p>
            <a:pPr marL="230400" indent="-23040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New Focusing electrodes added</a:t>
            </a:r>
          </a:p>
        </p:txBody>
      </p:sp>
      <p:pic>
        <p:nvPicPr>
          <p:cNvPr id="4" name="Immagine 18">
            <a:extLst>
              <a:ext uri="{FF2B5EF4-FFF2-40B4-BE49-F238E27FC236}">
                <a16:creationId xmlns:a16="http://schemas.microsoft.com/office/drawing/2014/main" id="{129DC894-ABA1-C62B-488E-7725D9CA96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72593" y="1038692"/>
            <a:ext cx="2319764" cy="2252719"/>
          </a:xfrm>
          <a:prstGeom prst="rect">
            <a:avLst/>
          </a:prstGeom>
        </p:spPr>
      </p:pic>
      <p:pic>
        <p:nvPicPr>
          <p:cNvPr id="29" name="Picture 28" descr="A picture containing diagram&#10;&#10;Description automatically generated">
            <a:extLst>
              <a:ext uri="{FF2B5EF4-FFF2-40B4-BE49-F238E27FC236}">
                <a16:creationId xmlns:a16="http://schemas.microsoft.com/office/drawing/2014/main" id="{A34EB725-955D-08DA-24F4-9D8943F16A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8155" y="2049479"/>
            <a:ext cx="5202383" cy="3192371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F783397-D4AD-90D2-CF5B-13FB435A7096}"/>
              </a:ext>
            </a:extLst>
          </p:cNvPr>
          <p:cNvGrpSpPr/>
          <p:nvPr/>
        </p:nvGrpSpPr>
        <p:grpSpPr>
          <a:xfrm rot="16200000">
            <a:off x="5767984" y="2890470"/>
            <a:ext cx="2517962" cy="3595022"/>
            <a:chOff x="5209087" y="2048534"/>
            <a:chExt cx="2517962" cy="3595022"/>
          </a:xfrm>
        </p:grpSpPr>
        <p:grpSp>
          <p:nvGrpSpPr>
            <p:cNvPr id="7" name="Gruppo 20">
              <a:extLst>
                <a:ext uri="{FF2B5EF4-FFF2-40B4-BE49-F238E27FC236}">
                  <a16:creationId xmlns:a16="http://schemas.microsoft.com/office/drawing/2014/main" id="{E08D0834-5F5F-56D3-A06E-CCFE31B416DB}"/>
                </a:ext>
              </a:extLst>
            </p:cNvPr>
            <p:cNvGrpSpPr/>
            <p:nvPr/>
          </p:nvGrpSpPr>
          <p:grpSpPr>
            <a:xfrm>
              <a:off x="5209087" y="2048534"/>
              <a:ext cx="2517962" cy="3595022"/>
              <a:chOff x="6031123" y="699526"/>
              <a:chExt cx="3447854" cy="4922676"/>
            </a:xfrm>
          </p:grpSpPr>
          <p:pic>
            <p:nvPicPr>
              <p:cNvPr id="14" name="Immagine 21">
                <a:extLst>
                  <a:ext uri="{FF2B5EF4-FFF2-40B4-BE49-F238E27FC236}">
                    <a16:creationId xmlns:a16="http://schemas.microsoft.com/office/drawing/2014/main" id="{138EBD8D-FAAD-B928-4625-ADD34DF5BAC6}"/>
                  </a:ext>
                </a:extLst>
              </p:cNvPr>
              <p:cNvPicPr>
                <a:picLocks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5400000">
                <a:off x="5667852" y="2312260"/>
                <a:ext cx="4218645" cy="2306035"/>
              </a:xfrm>
              <a:prstGeom prst="rect">
                <a:avLst/>
              </a:prstGeom>
              <a:ln w="28575">
                <a:noFill/>
              </a:ln>
            </p:spPr>
          </p:pic>
          <p:pic>
            <p:nvPicPr>
              <p:cNvPr id="17" name="Immagine 22" descr="Immagine che contiene tavolo&#10;&#10;Descrizione generata automaticamente">
                <a:extLst>
                  <a:ext uri="{FF2B5EF4-FFF2-40B4-BE49-F238E27FC236}">
                    <a16:creationId xmlns:a16="http://schemas.microsoft.com/office/drawing/2014/main" id="{6B052A95-726F-1914-50E9-927D7A1EFC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rcRect/>
              <a:stretch>
                <a:fillRect/>
              </a:stretch>
            </p:blipFill>
            <p:spPr>
              <a:xfrm rot="5400000">
                <a:off x="5293712" y="1436937"/>
                <a:ext cx="4922676" cy="3447854"/>
              </a:xfrm>
              <a:custGeom>
                <a:avLst/>
                <a:gdLst>
                  <a:gd name="connsiteX0" fmla="*/ 840303 w 4922676"/>
                  <a:gd name="connsiteY0" fmla="*/ 2712686 h 3447854"/>
                  <a:gd name="connsiteX1" fmla="*/ 4660651 w 4922676"/>
                  <a:gd name="connsiteY1" fmla="*/ 2712686 h 3447854"/>
                  <a:gd name="connsiteX2" fmla="*/ 4660651 w 4922676"/>
                  <a:gd name="connsiteY2" fmla="*/ 721600 h 3447854"/>
                  <a:gd name="connsiteX3" fmla="*/ 840303 w 4922676"/>
                  <a:gd name="connsiteY3" fmla="*/ 721600 h 3447854"/>
                  <a:gd name="connsiteX4" fmla="*/ 0 w 4922676"/>
                  <a:gd name="connsiteY4" fmla="*/ 3447854 h 3447854"/>
                  <a:gd name="connsiteX5" fmla="*/ 0 w 4922676"/>
                  <a:gd name="connsiteY5" fmla="*/ 251261 h 3447854"/>
                  <a:gd name="connsiteX6" fmla="*/ 13264 w 4922676"/>
                  <a:gd name="connsiteY6" fmla="*/ 254605 h 3447854"/>
                  <a:gd name="connsiteX7" fmla="*/ 47474 w 4922676"/>
                  <a:gd name="connsiteY7" fmla="*/ 253294 h 3447854"/>
                  <a:gd name="connsiteX8" fmla="*/ 75102 w 4922676"/>
                  <a:gd name="connsiteY8" fmla="*/ 250495 h 3447854"/>
                  <a:gd name="connsiteX9" fmla="*/ 86226 w 4922676"/>
                  <a:gd name="connsiteY9" fmla="*/ 252177 h 3447854"/>
                  <a:gd name="connsiteX10" fmla="*/ 400471 w 4922676"/>
                  <a:gd name="connsiteY10" fmla="*/ 252177 h 3447854"/>
                  <a:gd name="connsiteX11" fmla="*/ 487823 w 4922676"/>
                  <a:gd name="connsiteY11" fmla="*/ 164825 h 3447854"/>
                  <a:gd name="connsiteX12" fmla="*/ 487823 w 4922676"/>
                  <a:gd name="connsiteY12" fmla="*/ 59014 h 3447854"/>
                  <a:gd name="connsiteX13" fmla="*/ 488886 w 4922676"/>
                  <a:gd name="connsiteY13" fmla="*/ 57886 h 3447854"/>
                  <a:gd name="connsiteX14" fmla="*/ 491965 w 4922676"/>
                  <a:gd name="connsiteY14" fmla="*/ 45571 h 3447854"/>
                  <a:gd name="connsiteX15" fmla="*/ 510438 w 4922676"/>
                  <a:gd name="connsiteY15" fmla="*/ 24019 h 3447854"/>
                  <a:gd name="connsiteX16" fmla="*/ 531989 w 4922676"/>
                  <a:gd name="connsiteY16" fmla="*/ 11704 h 3447854"/>
                  <a:gd name="connsiteX17" fmla="*/ 543693 w 4922676"/>
                  <a:gd name="connsiteY17" fmla="*/ 0 h 3447854"/>
                  <a:gd name="connsiteX18" fmla="*/ 889536 w 4922676"/>
                  <a:gd name="connsiteY18" fmla="*/ 0 h 3447854"/>
                  <a:gd name="connsiteX19" fmla="*/ 895286 w 4922676"/>
                  <a:gd name="connsiteY19" fmla="*/ 8625 h 3447854"/>
                  <a:gd name="connsiteX20" fmla="*/ 913759 w 4922676"/>
                  <a:gd name="connsiteY20" fmla="*/ 17862 h 3447854"/>
                  <a:gd name="connsiteX21" fmla="*/ 926074 w 4922676"/>
                  <a:gd name="connsiteY21" fmla="*/ 36335 h 3447854"/>
                  <a:gd name="connsiteX22" fmla="*/ 941468 w 4922676"/>
                  <a:gd name="connsiteY22" fmla="*/ 57886 h 3447854"/>
                  <a:gd name="connsiteX23" fmla="*/ 950704 w 4922676"/>
                  <a:gd name="connsiteY23" fmla="*/ 60965 h 3447854"/>
                  <a:gd name="connsiteX24" fmla="*/ 956862 w 4922676"/>
                  <a:gd name="connsiteY24" fmla="*/ 79438 h 3447854"/>
                  <a:gd name="connsiteX25" fmla="*/ 963019 w 4922676"/>
                  <a:gd name="connsiteY25" fmla="*/ 104068 h 3447854"/>
                  <a:gd name="connsiteX26" fmla="*/ 963674 w 4922676"/>
                  <a:gd name="connsiteY26" fmla="*/ 104286 h 3447854"/>
                  <a:gd name="connsiteX27" fmla="*/ 963674 w 4922676"/>
                  <a:gd name="connsiteY27" fmla="*/ 121135 h 3447854"/>
                  <a:gd name="connsiteX28" fmla="*/ 3949382 w 4922676"/>
                  <a:gd name="connsiteY28" fmla="*/ 121135 h 3447854"/>
                  <a:gd name="connsiteX29" fmla="*/ 3949382 w 4922676"/>
                  <a:gd name="connsiteY29" fmla="*/ 164979 h 3447854"/>
                  <a:gd name="connsiteX30" fmla="*/ 4036734 w 4922676"/>
                  <a:gd name="connsiteY30" fmla="*/ 252331 h 3447854"/>
                  <a:gd name="connsiteX31" fmla="*/ 4366030 w 4922676"/>
                  <a:gd name="connsiteY31" fmla="*/ 252331 h 3447854"/>
                  <a:gd name="connsiteX32" fmla="*/ 4453382 w 4922676"/>
                  <a:gd name="connsiteY32" fmla="*/ 164979 h 3447854"/>
                  <a:gd name="connsiteX33" fmla="*/ 4453382 w 4922676"/>
                  <a:gd name="connsiteY33" fmla="*/ 63287 h 3447854"/>
                  <a:gd name="connsiteX34" fmla="*/ 4453499 w 4922676"/>
                  <a:gd name="connsiteY34" fmla="*/ 63514 h 3447854"/>
                  <a:gd name="connsiteX35" fmla="*/ 4458262 w 4922676"/>
                  <a:gd name="connsiteY35" fmla="*/ 37321 h 3447854"/>
                  <a:gd name="connsiteX36" fmla="*/ 4467787 w 4922676"/>
                  <a:gd name="connsiteY36" fmla="*/ 23033 h 3447854"/>
                  <a:gd name="connsiteX37" fmla="*/ 4491599 w 4922676"/>
                  <a:gd name="connsiteY37" fmla="*/ 8746 h 3447854"/>
                  <a:gd name="connsiteX38" fmla="*/ 4498743 w 4922676"/>
                  <a:gd name="connsiteY38" fmla="*/ 3983 h 3447854"/>
                  <a:gd name="connsiteX39" fmla="*/ 4515412 w 4922676"/>
                  <a:gd name="connsiteY39" fmla="*/ 1602 h 3447854"/>
                  <a:gd name="connsiteX40" fmla="*/ 4521821 w 4922676"/>
                  <a:gd name="connsiteY40" fmla="*/ 0 h 3447854"/>
                  <a:gd name="connsiteX41" fmla="*/ 4922676 w 4922676"/>
                  <a:gd name="connsiteY41" fmla="*/ 0 h 3447854"/>
                  <a:gd name="connsiteX42" fmla="*/ 4922676 w 4922676"/>
                  <a:gd name="connsiteY42" fmla="*/ 3288217 h 3447854"/>
                  <a:gd name="connsiteX43" fmla="*/ 4915812 w 4922676"/>
                  <a:gd name="connsiteY43" fmla="*/ 3254221 h 3447854"/>
                  <a:gd name="connsiteX44" fmla="*/ 4835325 w 4922676"/>
                  <a:gd name="connsiteY44" fmla="*/ 3200870 h 3447854"/>
                  <a:gd name="connsiteX45" fmla="*/ 4521080 w 4922676"/>
                  <a:gd name="connsiteY45" fmla="*/ 3200870 h 3447854"/>
                  <a:gd name="connsiteX46" fmla="*/ 4433728 w 4922676"/>
                  <a:gd name="connsiteY46" fmla="*/ 3288222 h 3447854"/>
                  <a:gd name="connsiteX47" fmla="*/ 4433728 w 4922676"/>
                  <a:gd name="connsiteY47" fmla="*/ 3447854 h 3447854"/>
                  <a:gd name="connsiteX48" fmla="*/ 3967723 w 4922676"/>
                  <a:gd name="connsiteY48" fmla="*/ 3447854 h 3447854"/>
                  <a:gd name="connsiteX49" fmla="*/ 3967723 w 4922676"/>
                  <a:gd name="connsiteY49" fmla="*/ 3331351 h 3447854"/>
                  <a:gd name="connsiteX50" fmla="*/ 967733 w 4922676"/>
                  <a:gd name="connsiteY50" fmla="*/ 3331351 h 3447854"/>
                  <a:gd name="connsiteX51" fmla="*/ 967733 w 4922676"/>
                  <a:gd name="connsiteY51" fmla="*/ 3288222 h 3447854"/>
                  <a:gd name="connsiteX52" fmla="*/ 880381 w 4922676"/>
                  <a:gd name="connsiteY52" fmla="*/ 3200870 h 3447854"/>
                  <a:gd name="connsiteX53" fmla="*/ 566136 w 4922676"/>
                  <a:gd name="connsiteY53" fmla="*/ 3200870 h 3447854"/>
                  <a:gd name="connsiteX54" fmla="*/ 478784 w 4922676"/>
                  <a:gd name="connsiteY54" fmla="*/ 3288222 h 3447854"/>
                  <a:gd name="connsiteX55" fmla="*/ 478784 w 4922676"/>
                  <a:gd name="connsiteY55" fmla="*/ 3447854 h 34478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</a:cxnLst>
                <a:rect l="l" t="t" r="r" b="b"/>
                <a:pathLst>
                  <a:path w="4922676" h="3447854">
                    <a:moveTo>
                      <a:pt x="840303" y="2712686"/>
                    </a:moveTo>
                    <a:lnTo>
                      <a:pt x="4660651" y="2712686"/>
                    </a:lnTo>
                    <a:lnTo>
                      <a:pt x="4660651" y="721600"/>
                    </a:lnTo>
                    <a:lnTo>
                      <a:pt x="840303" y="721600"/>
                    </a:lnTo>
                    <a:close/>
                    <a:moveTo>
                      <a:pt x="0" y="3447854"/>
                    </a:moveTo>
                    <a:lnTo>
                      <a:pt x="0" y="251261"/>
                    </a:lnTo>
                    <a:lnTo>
                      <a:pt x="13264" y="254605"/>
                    </a:lnTo>
                    <a:cubicBezTo>
                      <a:pt x="23192" y="255130"/>
                      <a:pt x="34964" y="254465"/>
                      <a:pt x="47474" y="253294"/>
                    </a:cubicBezTo>
                    <a:lnTo>
                      <a:pt x="75102" y="250495"/>
                    </a:lnTo>
                    <a:lnTo>
                      <a:pt x="86226" y="252177"/>
                    </a:lnTo>
                    <a:lnTo>
                      <a:pt x="400471" y="252177"/>
                    </a:lnTo>
                    <a:cubicBezTo>
                      <a:pt x="448714" y="252177"/>
                      <a:pt x="487823" y="213068"/>
                      <a:pt x="487823" y="164825"/>
                    </a:cubicBezTo>
                    <a:lnTo>
                      <a:pt x="487823" y="59014"/>
                    </a:lnTo>
                    <a:lnTo>
                      <a:pt x="488886" y="57886"/>
                    </a:lnTo>
                    <a:cubicBezTo>
                      <a:pt x="490553" y="53997"/>
                      <a:pt x="490939" y="49676"/>
                      <a:pt x="491965" y="45571"/>
                    </a:cubicBezTo>
                    <a:cubicBezTo>
                      <a:pt x="498760" y="36510"/>
                      <a:pt x="501861" y="31166"/>
                      <a:pt x="510438" y="24019"/>
                    </a:cubicBezTo>
                    <a:cubicBezTo>
                      <a:pt x="547310" y="-6707"/>
                      <a:pt x="486822" y="46835"/>
                      <a:pt x="531989" y="11704"/>
                    </a:cubicBezTo>
                    <a:lnTo>
                      <a:pt x="543693" y="0"/>
                    </a:lnTo>
                    <a:lnTo>
                      <a:pt x="889536" y="0"/>
                    </a:lnTo>
                    <a:lnTo>
                      <a:pt x="895286" y="8625"/>
                    </a:lnTo>
                    <a:cubicBezTo>
                      <a:pt x="910843" y="21071"/>
                      <a:pt x="898618" y="558"/>
                      <a:pt x="913759" y="17862"/>
                    </a:cubicBezTo>
                    <a:cubicBezTo>
                      <a:pt x="918632" y="23431"/>
                      <a:pt x="921634" y="30415"/>
                      <a:pt x="926074" y="36335"/>
                    </a:cubicBezTo>
                    <a:cubicBezTo>
                      <a:pt x="937530" y="51610"/>
                      <a:pt x="932464" y="44381"/>
                      <a:pt x="941468" y="57886"/>
                    </a:cubicBezTo>
                    <a:cubicBezTo>
                      <a:pt x="944547" y="58912"/>
                      <a:pt x="948818" y="58324"/>
                      <a:pt x="950704" y="60965"/>
                    </a:cubicBezTo>
                    <a:cubicBezTo>
                      <a:pt x="954477" y="66247"/>
                      <a:pt x="955589" y="73073"/>
                      <a:pt x="956862" y="79438"/>
                    </a:cubicBezTo>
                    <a:cubicBezTo>
                      <a:pt x="960577" y="98014"/>
                      <a:pt x="958287" y="89867"/>
                      <a:pt x="963019" y="104068"/>
                    </a:cubicBezTo>
                    <a:lnTo>
                      <a:pt x="963674" y="104286"/>
                    </a:lnTo>
                    <a:lnTo>
                      <a:pt x="963674" y="121135"/>
                    </a:lnTo>
                    <a:lnTo>
                      <a:pt x="3949382" y="121135"/>
                    </a:lnTo>
                    <a:lnTo>
                      <a:pt x="3949382" y="164979"/>
                    </a:lnTo>
                    <a:cubicBezTo>
                      <a:pt x="3949382" y="213222"/>
                      <a:pt x="3988491" y="252331"/>
                      <a:pt x="4036734" y="252331"/>
                    </a:cubicBezTo>
                    <a:lnTo>
                      <a:pt x="4366030" y="252331"/>
                    </a:lnTo>
                    <a:cubicBezTo>
                      <a:pt x="4414273" y="252331"/>
                      <a:pt x="4453382" y="213222"/>
                      <a:pt x="4453382" y="164979"/>
                    </a:cubicBezTo>
                    <a:lnTo>
                      <a:pt x="4453382" y="63287"/>
                    </a:lnTo>
                    <a:lnTo>
                      <a:pt x="4453499" y="63514"/>
                    </a:lnTo>
                    <a:cubicBezTo>
                      <a:pt x="4455086" y="61927"/>
                      <a:pt x="4455308" y="45689"/>
                      <a:pt x="4458262" y="37321"/>
                    </a:cubicBezTo>
                    <a:cubicBezTo>
                      <a:pt x="4460167" y="31923"/>
                      <a:pt x="4467787" y="23033"/>
                      <a:pt x="4467787" y="23033"/>
                    </a:cubicBezTo>
                    <a:cubicBezTo>
                      <a:pt x="4482431" y="15712"/>
                      <a:pt x="4474359" y="20240"/>
                      <a:pt x="4491599" y="8746"/>
                    </a:cubicBezTo>
                    <a:lnTo>
                      <a:pt x="4498743" y="3983"/>
                    </a:lnTo>
                    <a:cubicBezTo>
                      <a:pt x="4504299" y="3189"/>
                      <a:pt x="4509890" y="2606"/>
                      <a:pt x="4515412" y="1602"/>
                    </a:cubicBezTo>
                    <a:lnTo>
                      <a:pt x="4521821" y="0"/>
                    </a:lnTo>
                    <a:lnTo>
                      <a:pt x="4922676" y="0"/>
                    </a:lnTo>
                    <a:lnTo>
                      <a:pt x="4922676" y="3288217"/>
                    </a:lnTo>
                    <a:lnTo>
                      <a:pt x="4915812" y="3254221"/>
                    </a:lnTo>
                    <a:cubicBezTo>
                      <a:pt x="4902551" y="3222869"/>
                      <a:pt x="4871507" y="3200870"/>
                      <a:pt x="4835325" y="3200870"/>
                    </a:cubicBezTo>
                    <a:lnTo>
                      <a:pt x="4521080" y="3200870"/>
                    </a:lnTo>
                    <a:cubicBezTo>
                      <a:pt x="4472837" y="3200870"/>
                      <a:pt x="4433728" y="3239979"/>
                      <a:pt x="4433728" y="3288222"/>
                    </a:cubicBezTo>
                    <a:lnTo>
                      <a:pt x="4433728" y="3447854"/>
                    </a:lnTo>
                    <a:lnTo>
                      <a:pt x="3967723" y="3447854"/>
                    </a:lnTo>
                    <a:lnTo>
                      <a:pt x="3967723" y="3331351"/>
                    </a:lnTo>
                    <a:lnTo>
                      <a:pt x="967733" y="3331351"/>
                    </a:lnTo>
                    <a:lnTo>
                      <a:pt x="967733" y="3288222"/>
                    </a:lnTo>
                    <a:cubicBezTo>
                      <a:pt x="967733" y="3239979"/>
                      <a:pt x="928624" y="3200870"/>
                      <a:pt x="880381" y="3200870"/>
                    </a:cubicBezTo>
                    <a:lnTo>
                      <a:pt x="566136" y="3200870"/>
                    </a:lnTo>
                    <a:cubicBezTo>
                      <a:pt x="517893" y="3200870"/>
                      <a:pt x="478784" y="3239979"/>
                      <a:pt x="478784" y="3288222"/>
                    </a:cubicBezTo>
                    <a:lnTo>
                      <a:pt x="478784" y="3447854"/>
                    </a:lnTo>
                    <a:close/>
                  </a:path>
                </a:pathLst>
              </a:custGeom>
            </p:spPr>
          </p:pic>
          <p:cxnSp>
            <p:nvCxnSpPr>
              <p:cNvPr id="18" name="Connettore diritto 23">
                <a:extLst>
                  <a:ext uri="{FF2B5EF4-FFF2-40B4-BE49-F238E27FC236}">
                    <a16:creationId xmlns:a16="http://schemas.microsoft.com/office/drawing/2014/main" id="{8904C0E7-A06F-BB6A-84F1-24F23C9025E8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 flipV="1">
                <a:off x="8519109" y="1675513"/>
                <a:ext cx="44159" cy="572032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Connettore diritto 24">
                <a:extLst>
                  <a:ext uri="{FF2B5EF4-FFF2-40B4-BE49-F238E27FC236}">
                    <a16:creationId xmlns:a16="http://schemas.microsoft.com/office/drawing/2014/main" id="{AEE44270-DF7E-C9A2-78A1-4B0BF3A840DF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 flipV="1">
                <a:off x="8497780" y="2658166"/>
                <a:ext cx="93194" cy="565655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Connettore diritto 25">
                <a:extLst>
                  <a:ext uri="{FF2B5EF4-FFF2-40B4-BE49-F238E27FC236}">
                    <a16:creationId xmlns:a16="http://schemas.microsoft.com/office/drawing/2014/main" id="{DA058B0E-D07A-87C5-80F5-E10BFD0A14A1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 flipV="1">
                <a:off x="8514551" y="3645376"/>
                <a:ext cx="59650" cy="565655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Connettore diritto 26">
                <a:extLst>
                  <a:ext uri="{FF2B5EF4-FFF2-40B4-BE49-F238E27FC236}">
                    <a16:creationId xmlns:a16="http://schemas.microsoft.com/office/drawing/2014/main" id="{C17D81B2-9913-514F-FF4B-8169A4806F79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 flipV="1">
                <a:off x="8506971" y="4609618"/>
                <a:ext cx="72937" cy="56753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Connettore diritto 27">
                <a:extLst>
                  <a:ext uri="{FF2B5EF4-FFF2-40B4-BE49-F238E27FC236}">
                    <a16:creationId xmlns:a16="http://schemas.microsoft.com/office/drawing/2014/main" id="{9D5F53E2-DB69-7B4C-22F3-2AF74EBD414C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 flipV="1">
                <a:off x="6942142" y="4657904"/>
                <a:ext cx="67891" cy="621877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Connettore diritto 28">
                <a:extLst>
                  <a:ext uri="{FF2B5EF4-FFF2-40B4-BE49-F238E27FC236}">
                    <a16:creationId xmlns:a16="http://schemas.microsoft.com/office/drawing/2014/main" id="{4EFECD0E-59EE-33C3-2CC0-1405F35BBE94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 flipV="1">
                <a:off x="6954596" y="3668583"/>
                <a:ext cx="48757" cy="627649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Connettore diritto 29">
                <a:extLst>
                  <a:ext uri="{FF2B5EF4-FFF2-40B4-BE49-F238E27FC236}">
                    <a16:creationId xmlns:a16="http://schemas.microsoft.com/office/drawing/2014/main" id="{D2E4B1F6-77A7-B369-1497-987540E3C923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 flipV="1">
                <a:off x="6922070" y="2720540"/>
                <a:ext cx="108035" cy="621877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Connettore diritto 30">
                <a:extLst>
                  <a:ext uri="{FF2B5EF4-FFF2-40B4-BE49-F238E27FC236}">
                    <a16:creationId xmlns:a16="http://schemas.microsoft.com/office/drawing/2014/main" id="{B9DCC7CB-B32A-6A3C-8372-2B69E72D5B33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 flipV="1">
                <a:off x="6929385" y="1743867"/>
                <a:ext cx="119855" cy="599339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1" name="Picture 2">
              <a:extLst>
                <a:ext uri="{FF2B5EF4-FFF2-40B4-BE49-F238E27FC236}">
                  <a16:creationId xmlns:a16="http://schemas.microsoft.com/office/drawing/2014/main" id="{14350E51-883B-031C-12FE-90DEDA7562B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5" t="5050" r="6853" b="20352"/>
            <a:stretch/>
          </p:blipFill>
          <p:spPr bwMode="auto">
            <a:xfrm rot="5400000">
              <a:off x="5064425" y="3347822"/>
              <a:ext cx="2824212" cy="14529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194DA1D1-591E-377B-0D34-694629B6289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3207" y="4508082"/>
            <a:ext cx="2075597" cy="127366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DF05E992-576F-7A19-D1F0-44A61F388B9A}"/>
              </a:ext>
            </a:extLst>
          </p:cNvPr>
          <p:cNvSpPr txBox="1"/>
          <p:nvPr/>
        </p:nvSpPr>
        <p:spPr>
          <a:xfrm>
            <a:off x="652494" y="5466046"/>
            <a:ext cx="1267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Li, Be, B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31BB26A-7EAA-9C78-A99F-000CFDEA36AE}"/>
              </a:ext>
            </a:extLst>
          </p:cNvPr>
          <p:cNvSpPr txBox="1"/>
          <p:nvPr/>
        </p:nvSpPr>
        <p:spPr>
          <a:xfrm>
            <a:off x="871883" y="5778257"/>
            <a:ext cx="15739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002060"/>
                </a:solidFill>
              </a:rPr>
              <a:t>solid targets</a:t>
            </a:r>
            <a:endParaRPr lang="en-US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C53393A-B392-8F32-6315-C5E5842AAF25}"/>
              </a:ext>
            </a:extLst>
          </p:cNvPr>
          <p:cNvSpPr txBox="1"/>
          <p:nvPr/>
        </p:nvSpPr>
        <p:spPr>
          <a:xfrm>
            <a:off x="334565" y="114094"/>
            <a:ext cx="465296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Future plans </a:t>
            </a:r>
          </a:p>
        </p:txBody>
      </p:sp>
    </p:spTree>
    <p:extLst>
      <p:ext uri="{BB962C8B-B14F-4D97-AF65-F5344CB8AC3E}">
        <p14:creationId xmlns:p14="http://schemas.microsoft.com/office/powerpoint/2010/main" val="5164356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ccia giù 5">
            <a:extLst>
              <a:ext uri="{FF2B5EF4-FFF2-40B4-BE49-F238E27FC236}">
                <a16:creationId xmlns:a16="http://schemas.microsoft.com/office/drawing/2014/main" id="{C54CF456-3BC8-CCB9-B54B-2662CDD0D83E}"/>
              </a:ext>
            </a:extLst>
          </p:cNvPr>
          <p:cNvSpPr/>
          <p:nvPr/>
        </p:nvSpPr>
        <p:spPr>
          <a:xfrm>
            <a:off x="4398725" y="2246604"/>
            <a:ext cx="346550" cy="57566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13FF33BF-F1CC-C490-C30A-C3274BDCFB89}"/>
              </a:ext>
            </a:extLst>
          </p:cNvPr>
          <p:cNvSpPr/>
          <p:nvPr/>
        </p:nvSpPr>
        <p:spPr>
          <a:xfrm>
            <a:off x="225665" y="182004"/>
            <a:ext cx="74362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 hangingPunct="0">
              <a:defRPr/>
            </a:pPr>
            <a:r>
              <a:rPr lang="it-IT" sz="36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-Bold"/>
                <a:cs typeface="Times New Roman" panose="02020603050405020304" pitchFamily="18" charset="0"/>
                <a:sym typeface="Calibri"/>
              </a:rPr>
              <a:t>Scientific Goal of SIDDHARTA-2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4884C6ED-17E0-FA67-2092-E909A05E12C5}"/>
              </a:ext>
            </a:extLst>
          </p:cNvPr>
          <p:cNvSpPr txBox="1"/>
          <p:nvPr/>
        </p:nvSpPr>
        <p:spPr>
          <a:xfrm>
            <a:off x="358254" y="5676008"/>
            <a:ext cx="8426370" cy="892552"/>
          </a:xfrm>
          <a:prstGeom prst="rect">
            <a:avLst/>
          </a:prstGeom>
          <a:solidFill>
            <a:schemeClr val="bg1"/>
          </a:solidFill>
          <a:ln w="44450">
            <a:gradFill flip="none" rotWithShape="1">
              <a:gsLst>
                <a:gs pos="0">
                  <a:srgbClr val="FF0000"/>
                </a:gs>
                <a:gs pos="100000">
                  <a:schemeClr val="accent2">
                    <a:lumMod val="0"/>
                    <a:lumOff val="100000"/>
                  </a:schemeClr>
                </a:gs>
                <a:gs pos="100000">
                  <a:schemeClr val="accent2">
                    <a:lumMod val="10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Experimental determination of the isospin-dependent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K-N scattering length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61D2DD6-7F6E-9166-3C92-2D411704C6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288" y="3007626"/>
            <a:ext cx="9144000" cy="219519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09B9E5C-BD70-A5DD-EB5A-E5856EC6B78F}"/>
              </a:ext>
            </a:extLst>
          </p:cNvPr>
          <p:cNvSpPr txBox="1"/>
          <p:nvPr/>
        </p:nvSpPr>
        <p:spPr>
          <a:xfrm>
            <a:off x="-219578" y="1237311"/>
            <a:ext cx="935229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buSzPct val="100000"/>
              <a:defRPr sz="1800" b="0">
                <a:solidFill>
                  <a:srgbClr val="FF0000"/>
                </a:solidFill>
                <a:latin typeface="Palatino Linotype,Bold"/>
                <a:ea typeface="Palatino Linotype,Bold"/>
                <a:cs typeface="Palatino Linotype,Bold"/>
                <a:sym typeface="Palatino Linotype,Bold"/>
              </a:defRPr>
            </a:pPr>
            <a:r>
              <a:rPr lang="en-US" sz="2000" b="1" dirty="0">
                <a:solidFill>
                  <a:srgbClr val="002060"/>
                </a:solidFill>
                <a:latin typeface="Calibri" panose="020F0502020204030204" pitchFamily="34" charset="0"/>
              </a:rPr>
              <a:t>The first measurement of </a:t>
            </a:r>
            <a:r>
              <a:rPr lang="en-US" sz="2000" b="1" i="1" dirty="0">
                <a:solidFill>
                  <a:srgbClr val="002060"/>
                </a:solidFill>
                <a:latin typeface="Calibri" panose="020F0502020204030204" pitchFamily="34" charset="0"/>
              </a:rPr>
              <a:t>kaonic deuterium </a:t>
            </a:r>
            <a:r>
              <a:rPr lang="en-US" sz="2000" b="1" dirty="0">
                <a:solidFill>
                  <a:srgbClr val="002060"/>
                </a:solidFill>
                <a:latin typeface="Calibri" panose="020F0502020204030204" pitchFamily="34" charset="0"/>
              </a:rPr>
              <a:t>transitions to the fundamental 1s level </a:t>
            </a:r>
          </a:p>
          <a:p>
            <a:pPr lvl="1">
              <a:buSzPct val="100000"/>
              <a:defRPr sz="1800" b="0">
                <a:solidFill>
                  <a:srgbClr val="FF0000"/>
                </a:solidFill>
                <a:latin typeface="Palatino Linotype,Bold"/>
                <a:ea typeface="Palatino Linotype,Bold"/>
                <a:cs typeface="Palatino Linotype,Bold"/>
                <a:sym typeface="Palatino Linotype,Bold"/>
              </a:defRPr>
            </a:pPr>
            <a:r>
              <a:rPr lang="en-US" sz="2000" b="1" dirty="0">
                <a:solidFill>
                  <a:srgbClr val="002060"/>
                </a:solidFill>
                <a:latin typeface="Calibri" panose="020F0502020204030204" pitchFamily="34" charset="0"/>
              </a:rPr>
              <a:t>to extract the antikaon-nucleon isospin dependent scattering lengths </a:t>
            </a:r>
          </a:p>
          <a:p>
            <a:pPr lvl="1">
              <a:buSzPct val="100000"/>
              <a:defRPr sz="1800" b="0">
                <a:solidFill>
                  <a:srgbClr val="FF0000"/>
                </a:solidFill>
                <a:latin typeface="Palatino Linotype,Bold"/>
                <a:ea typeface="Palatino Linotype,Bold"/>
                <a:cs typeface="Palatino Linotype,Bold"/>
                <a:sym typeface="Palatino Linotype,Bold"/>
              </a:defRPr>
            </a:pPr>
            <a:r>
              <a:rPr lang="en-US" sz="2000" b="1" dirty="0">
                <a:solidFill>
                  <a:srgbClr val="002060"/>
                </a:solidFill>
                <a:latin typeface="Calibri" panose="020F0502020204030204" pitchFamily="34" charset="0"/>
              </a:rPr>
              <a:t>(using also the measurement of kaonic hydrogen performed by SIDDHARTA)</a:t>
            </a:r>
          </a:p>
        </p:txBody>
      </p:sp>
    </p:spTree>
    <p:extLst>
      <p:ext uri="{BB962C8B-B14F-4D97-AF65-F5344CB8AC3E}">
        <p14:creationId xmlns:p14="http://schemas.microsoft.com/office/powerpoint/2010/main" val="194802552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AC25AE4-CE6F-AA29-34B9-1DD38F009463}"/>
              </a:ext>
            </a:extLst>
          </p:cNvPr>
          <p:cNvSpPr txBox="1"/>
          <p:nvPr/>
        </p:nvSpPr>
        <p:spPr>
          <a:xfrm>
            <a:off x="950118" y="4663482"/>
            <a:ext cx="642223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Total integrated Luminosity:</a:t>
            </a:r>
          </a:p>
          <a:p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200 + 400 (200) + 400 (200) + 400 pb-1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274750D-4F27-42A4-1111-3ECDF32E390E}"/>
              </a:ext>
            </a:extLst>
          </p:cNvPr>
          <p:cNvSpPr txBox="1"/>
          <p:nvPr/>
        </p:nvSpPr>
        <p:spPr>
          <a:xfrm>
            <a:off x="334565" y="579377"/>
            <a:ext cx="636013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Gantt chart  </a:t>
            </a:r>
          </a:p>
          <a:p>
            <a:r>
              <a:rPr lang="en-US" dirty="0"/>
              <a:t>possible implementation of the kaonic atoms measurements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7014DC2-30F7-A734-BA22-6040944382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38033"/>
            <a:ext cx="9144000" cy="339406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1AF173E-BAC4-4868-7A80-738EC54214EC}"/>
              </a:ext>
            </a:extLst>
          </p:cNvPr>
          <p:cNvSpPr txBox="1"/>
          <p:nvPr/>
        </p:nvSpPr>
        <p:spPr>
          <a:xfrm>
            <a:off x="1463369" y="5692169"/>
            <a:ext cx="650905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Fast, handy and significant physics measurements with very low costs and human efforts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9706D0C-5049-2D61-52A5-47F1EC871832}"/>
              </a:ext>
            </a:extLst>
          </p:cNvPr>
          <p:cNvSpPr txBox="1"/>
          <p:nvPr/>
        </p:nvSpPr>
        <p:spPr>
          <a:xfrm>
            <a:off x="334565" y="114094"/>
            <a:ext cx="465296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Future plans </a:t>
            </a:r>
          </a:p>
        </p:txBody>
      </p:sp>
    </p:spTree>
    <p:extLst>
      <p:ext uri="{BB962C8B-B14F-4D97-AF65-F5344CB8AC3E}">
        <p14:creationId xmlns:p14="http://schemas.microsoft.com/office/powerpoint/2010/main" val="228993804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FDB31D47-EB39-78D8-E4E9-628AFA137986}"/>
              </a:ext>
            </a:extLst>
          </p:cNvPr>
          <p:cNvSpPr/>
          <p:nvPr/>
        </p:nvSpPr>
        <p:spPr>
          <a:xfrm>
            <a:off x="1167062" y="4649200"/>
            <a:ext cx="7074569" cy="1438780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B3B334F-64A2-5548-94CA-E5C70733431B}"/>
              </a:ext>
            </a:extLst>
          </p:cNvPr>
          <p:cNvSpPr/>
          <p:nvPr/>
        </p:nvSpPr>
        <p:spPr>
          <a:xfrm>
            <a:off x="1167063" y="3276322"/>
            <a:ext cx="7074569" cy="1200330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2B06F76-04FB-D2A7-C8BD-C2BDD9F71DFF}"/>
              </a:ext>
            </a:extLst>
          </p:cNvPr>
          <p:cNvSpPr/>
          <p:nvPr/>
        </p:nvSpPr>
        <p:spPr>
          <a:xfrm>
            <a:off x="1167064" y="1214917"/>
            <a:ext cx="7074569" cy="1732547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4799F88-287F-9DC6-55FD-60DB0B9D5D98}"/>
                  </a:ext>
                </a:extLst>
              </p:cNvPr>
              <p:cNvSpPr txBox="1"/>
              <p:nvPr/>
            </p:nvSpPr>
            <p:spPr>
              <a:xfrm>
                <a:off x="2162675" y="1342527"/>
                <a:ext cx="5814261" cy="14773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00000"/>
                  </a:lnSpc>
                </a:pPr>
                <a:r>
                  <a:rPr lang="en-GB" sz="1800" b="1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Kaonic </a:t>
                </a:r>
                <a:r>
                  <a:rPr lang="en-GB" sz="1800" b="1" baseline="30000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4</a:t>
                </a:r>
                <a:r>
                  <a:rPr lang="en-GB" sz="1800" b="1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He </a:t>
                </a:r>
                <a14:m>
                  <m:oMath xmlns:m="http://schemas.openxmlformats.org/officeDocument/2006/math">
                    <m:r>
                      <a:rPr lang="en-GB" sz="1800" b="1" i="1" smtClean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𝟑</m:t>
                    </m:r>
                    <m:r>
                      <a:rPr lang="en-GB" sz="1800" b="1" i="1" smtClean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𝒅</m:t>
                    </m:r>
                    <m:r>
                      <a:rPr lang="en-GB" sz="1800" b="1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r>
                      <a:rPr lang="en-GB" sz="1800" b="1" i="1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𝟐</m:t>
                    </m:r>
                    <m:r>
                      <a:rPr lang="en-GB" sz="1800" b="1" i="1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𝒑</m:t>
                    </m:r>
                  </m:oMath>
                </a14:m>
                <a:r>
                  <a:rPr lang="en-GB" sz="1800" b="1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sub eV (stat) precision measurement</a:t>
                </a:r>
                <a:endParaRPr lang="en-US" sz="18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0">
                  <a:lnSpc>
                    <a:spcPct val="100000"/>
                  </a:lnSpc>
                </a:pPr>
                <a:r>
                  <a:rPr lang="en-GB" sz="1800" b="1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Several solid target high-n transition energies measured for the first time</a:t>
                </a:r>
              </a:p>
              <a:p>
                <a:pPr lvl="0">
                  <a:lnSpc>
                    <a:spcPct val="100000"/>
                  </a:lnSpc>
                </a:pPr>
                <a:r>
                  <a:rPr lang="en-US" sz="1800" b="1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The SIDDHARTA-2 NEON run (technical run) ended </a:t>
                </a:r>
              </a:p>
              <a:p>
                <a:pPr lvl="0">
                  <a:lnSpc>
                    <a:spcPct val="100000"/>
                  </a:lnSpc>
                </a:pPr>
                <a:r>
                  <a:rPr lang="en-US" sz="1800" b="1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(high interest from theoreticians)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4799F88-287F-9DC6-55FD-60DB0B9D5D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2675" y="1342527"/>
                <a:ext cx="5814261" cy="1477328"/>
              </a:xfrm>
              <a:prstGeom prst="rect">
                <a:avLst/>
              </a:prstGeom>
              <a:blipFill>
                <a:blip r:embed="rId2"/>
                <a:stretch>
                  <a:fillRect l="-943" t="-2469" r="-1572" b="-74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A77729A9-A3CC-0CA5-34E4-60483696A09F}"/>
              </a:ext>
            </a:extLst>
          </p:cNvPr>
          <p:cNvSpPr txBox="1"/>
          <p:nvPr/>
        </p:nvSpPr>
        <p:spPr>
          <a:xfrm>
            <a:off x="2162675" y="3327737"/>
            <a:ext cx="581426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0000"/>
              </a:lnSpc>
            </a:pPr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 are confident in machine performance, ready and very motivated to continue the SIDDHARTA-2 </a:t>
            </a:r>
          </a:p>
          <a:p>
            <a:pPr lvl="0">
              <a:lnSpc>
                <a:spcPct val="100000"/>
              </a:lnSpc>
            </a:pPr>
            <a:r>
              <a:rPr lang="en-US" sz="1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Kaonic deuterium measurement</a:t>
            </a:r>
            <a:endParaRPr lang="en-US" sz="18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FA5588C-8B6A-8585-F364-A858EF8E896C}"/>
              </a:ext>
            </a:extLst>
          </p:cNvPr>
          <p:cNvSpPr txBox="1"/>
          <p:nvPr/>
        </p:nvSpPr>
        <p:spPr>
          <a:xfrm>
            <a:off x="2162675" y="4758949"/>
            <a:ext cx="581426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0000"/>
              </a:lnSpc>
            </a:pPr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Future measurements proposal </a:t>
            </a:r>
          </a:p>
          <a:p>
            <a:pPr lvl="0">
              <a:lnSpc>
                <a:spcPct val="100000"/>
              </a:lnSpc>
            </a:pPr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 put forward several proposals for solid targets measurements with SIDDHARTA-2 setup and dedicated detectors systems for 200 - 300 pb-1 </a:t>
            </a:r>
            <a:endParaRPr lang="en-US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 descr="Checkmark">
            <a:extLst>
              <a:ext uri="{FF2B5EF4-FFF2-40B4-BE49-F238E27FC236}">
                <a16:creationId xmlns:a16="http://schemas.microsoft.com/office/drawing/2014/main" id="{A93AA386-B2F7-C7C4-3451-29951FDFCBA7}"/>
              </a:ext>
            </a:extLst>
          </p:cNvPr>
          <p:cNvSpPr/>
          <p:nvPr/>
        </p:nvSpPr>
        <p:spPr>
          <a:xfrm>
            <a:off x="1384504" y="1792589"/>
            <a:ext cx="497558" cy="577201"/>
          </a:xfrm>
          <a:prstGeom prst="rect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alpha val="0"/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9B25C56-FDAC-C195-7492-1E73795A7778}"/>
              </a:ext>
            </a:extLst>
          </p:cNvPr>
          <p:cNvSpPr txBox="1"/>
          <p:nvPr/>
        </p:nvSpPr>
        <p:spPr>
          <a:xfrm>
            <a:off x="209771" y="-8467"/>
            <a:ext cx="2996978" cy="8945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Conclusions</a:t>
            </a:r>
          </a:p>
        </p:txBody>
      </p:sp>
      <p:sp>
        <p:nvSpPr>
          <p:cNvPr id="13" name="Rectangle 12" descr="Aspiration outline">
            <a:extLst>
              <a:ext uri="{FF2B5EF4-FFF2-40B4-BE49-F238E27FC236}">
                <a16:creationId xmlns:a16="http://schemas.microsoft.com/office/drawing/2014/main" id="{72FC5CB5-6FA5-55FE-B600-4A26B71C2EF9}"/>
              </a:ext>
            </a:extLst>
          </p:cNvPr>
          <p:cNvSpPr/>
          <p:nvPr/>
        </p:nvSpPr>
        <p:spPr>
          <a:xfrm>
            <a:off x="1374313" y="3573397"/>
            <a:ext cx="523666" cy="606179"/>
          </a:xfrm>
          <a:prstGeom prst="rect">
            <a:avLst/>
          </a:pr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a:blip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alpha val="0"/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4" name="Rectangle 13" descr="Presentation with Checklist">
            <a:extLst>
              <a:ext uri="{FF2B5EF4-FFF2-40B4-BE49-F238E27FC236}">
                <a16:creationId xmlns:a16="http://schemas.microsoft.com/office/drawing/2014/main" id="{8EC96913-0835-AC1D-3A4D-0CEBE7210731}"/>
              </a:ext>
            </a:extLst>
          </p:cNvPr>
          <p:cNvSpPr/>
          <p:nvPr/>
        </p:nvSpPr>
        <p:spPr>
          <a:xfrm>
            <a:off x="1315692" y="5073279"/>
            <a:ext cx="635182" cy="569804"/>
          </a:xfrm>
          <a:prstGeom prst="rect">
            <a:avLst/>
          </a:prstGeom>
          <a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alpha val="0"/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38042293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467F53B-6AF4-2750-AAA4-18CA5B770505}"/>
              </a:ext>
            </a:extLst>
          </p:cNvPr>
          <p:cNvSpPr txBox="1"/>
          <p:nvPr/>
        </p:nvSpPr>
        <p:spPr>
          <a:xfrm>
            <a:off x="2343150" y="2422386"/>
            <a:ext cx="4457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SPARE</a:t>
            </a:r>
          </a:p>
        </p:txBody>
      </p:sp>
    </p:spTree>
    <p:extLst>
      <p:ext uri="{BB962C8B-B14F-4D97-AF65-F5344CB8AC3E}">
        <p14:creationId xmlns:p14="http://schemas.microsoft.com/office/powerpoint/2010/main" val="212889100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uppo 38">
            <a:extLst>
              <a:ext uri="{FF2B5EF4-FFF2-40B4-BE49-F238E27FC236}">
                <a16:creationId xmlns:a16="http://schemas.microsoft.com/office/drawing/2014/main" id="{57F703D7-2D0A-C4AC-2878-43FB80271F7C}"/>
              </a:ext>
            </a:extLst>
          </p:cNvPr>
          <p:cNvGrpSpPr/>
          <p:nvPr/>
        </p:nvGrpSpPr>
        <p:grpSpPr>
          <a:xfrm>
            <a:off x="228398" y="3351345"/>
            <a:ext cx="4306800" cy="3217845"/>
            <a:chOff x="448319" y="1032088"/>
            <a:chExt cx="7920533" cy="5388242"/>
          </a:xfrm>
        </p:grpSpPr>
        <p:pic>
          <p:nvPicPr>
            <p:cNvPr id="40" name="Immagine 39">
              <a:extLst>
                <a:ext uri="{FF2B5EF4-FFF2-40B4-BE49-F238E27FC236}">
                  <a16:creationId xmlns:a16="http://schemas.microsoft.com/office/drawing/2014/main" id="{BE6DFE3C-15EC-E27E-37E8-EF3D3F35CF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6453" y="1032088"/>
              <a:ext cx="7772399" cy="5044928"/>
            </a:xfrm>
            <a:prstGeom prst="rect">
              <a:avLst/>
            </a:prstGeom>
          </p:spPr>
        </p:pic>
        <p:pic>
          <p:nvPicPr>
            <p:cNvPr id="41" name="Immagine 40">
              <a:extLst>
                <a:ext uri="{FF2B5EF4-FFF2-40B4-BE49-F238E27FC236}">
                  <a16:creationId xmlns:a16="http://schemas.microsoft.com/office/drawing/2014/main" id="{6B8AF020-9EC8-0A1C-B632-2AC0856398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861895" y="4498740"/>
              <a:ext cx="1710104" cy="539633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CasellaDiTesto 41">
                  <a:extLst>
                    <a:ext uri="{FF2B5EF4-FFF2-40B4-BE49-F238E27FC236}">
                      <a16:creationId xmlns:a16="http://schemas.microsoft.com/office/drawing/2014/main" id="{FD1EC10A-14DD-19AB-8B38-D423A08CE45B}"/>
                    </a:ext>
                  </a:extLst>
                </p:cNvPr>
                <p:cNvSpPr txBox="1"/>
                <p:nvPr/>
              </p:nvSpPr>
              <p:spPr>
                <a:xfrm>
                  <a:off x="2067341" y="1242508"/>
                  <a:ext cx="358239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p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42" name="CasellaDiTesto 41">
                  <a:extLst>
                    <a:ext uri="{FF2B5EF4-FFF2-40B4-BE49-F238E27FC236}">
                      <a16:creationId xmlns:a16="http://schemas.microsoft.com/office/drawing/2014/main" id="{FD1EC10A-14DD-19AB-8B38-D423A08CE45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67341" y="1242508"/>
                  <a:ext cx="358239" cy="276999"/>
                </a:xfrm>
                <a:prstGeom prst="rect">
                  <a:avLst/>
                </a:prstGeom>
                <a:blipFill>
                  <a:blip r:embed="rId5"/>
                  <a:stretch>
                    <a:fillRect l="-31579" r="-42105" b="-41176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CasellaDiTesto 42">
                  <a:extLst>
                    <a:ext uri="{FF2B5EF4-FFF2-40B4-BE49-F238E27FC236}">
                      <a16:creationId xmlns:a16="http://schemas.microsoft.com/office/drawing/2014/main" id="{C540451D-6EDB-59E5-1FA6-12BDBD6121A2}"/>
                    </a:ext>
                  </a:extLst>
                </p:cNvPr>
                <p:cNvSpPr txBox="1"/>
                <p:nvPr/>
              </p:nvSpPr>
              <p:spPr>
                <a:xfrm>
                  <a:off x="5274913" y="3375209"/>
                  <a:ext cx="1024255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p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𝑑𝑒𝑐𝑎𝑦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43" name="CasellaDiTesto 42">
                  <a:extLst>
                    <a:ext uri="{FF2B5EF4-FFF2-40B4-BE49-F238E27FC236}">
                      <a16:creationId xmlns:a16="http://schemas.microsoft.com/office/drawing/2014/main" id="{C540451D-6EDB-59E5-1FA6-12BDBD6121A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74913" y="3375209"/>
                  <a:ext cx="1024255" cy="276999"/>
                </a:xfrm>
                <a:prstGeom prst="rect">
                  <a:avLst/>
                </a:prstGeom>
                <a:blipFill>
                  <a:blip r:embed="rId6"/>
                  <a:stretch>
                    <a:fillRect l="-11321" t="-5556" r="-60377" b="-77778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4" name="CasellaDiTesto 43">
              <a:extLst>
                <a:ext uri="{FF2B5EF4-FFF2-40B4-BE49-F238E27FC236}">
                  <a16:creationId xmlns:a16="http://schemas.microsoft.com/office/drawing/2014/main" id="{A7C7A73B-4C25-570A-E8AC-4B941A73D423}"/>
                </a:ext>
              </a:extLst>
            </p:cNvPr>
            <p:cNvSpPr txBox="1"/>
            <p:nvPr/>
          </p:nvSpPr>
          <p:spPr>
            <a:xfrm>
              <a:off x="4271516" y="5904961"/>
              <a:ext cx="3760138" cy="51536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400" dirty="0"/>
                <a:t>tdc (1 ch=100 ps)</a:t>
              </a:r>
            </a:p>
          </p:txBody>
        </p:sp>
        <p:sp>
          <p:nvSpPr>
            <p:cNvPr id="45" name="CasellaDiTesto 44">
              <a:extLst>
                <a:ext uri="{FF2B5EF4-FFF2-40B4-BE49-F238E27FC236}">
                  <a16:creationId xmlns:a16="http://schemas.microsoft.com/office/drawing/2014/main" id="{F29C3D3E-241F-32A6-4700-12430E3F9793}"/>
                </a:ext>
              </a:extLst>
            </p:cNvPr>
            <p:cNvSpPr txBox="1"/>
            <p:nvPr/>
          </p:nvSpPr>
          <p:spPr>
            <a:xfrm rot="16200000">
              <a:off x="136531" y="1505627"/>
              <a:ext cx="1098321" cy="47474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400" dirty="0"/>
                <a:t>Count</a:t>
              </a:r>
            </a:p>
          </p:txBody>
        </p:sp>
      </p:grpSp>
      <p:sp>
        <p:nvSpPr>
          <p:cNvPr id="2" name="Rettangolo 1">
            <a:extLst>
              <a:ext uri="{FF2B5EF4-FFF2-40B4-BE49-F238E27FC236}">
                <a16:creationId xmlns:a16="http://schemas.microsoft.com/office/drawing/2014/main" id="{4B592902-1AFC-011C-5A05-DF1891E5B8CF}"/>
              </a:ext>
            </a:extLst>
          </p:cNvPr>
          <p:cNvSpPr/>
          <p:nvPr/>
        </p:nvSpPr>
        <p:spPr>
          <a:xfrm>
            <a:off x="0" y="31216"/>
            <a:ext cx="5326411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algn="ctr" defTabSz="914400" hangingPunct="0">
              <a:defRPr/>
            </a:pPr>
            <a:r>
              <a:rPr lang="en-GB" sz="3200" b="1" kern="0" dirty="0">
                <a:solidFill>
                  <a:srgbClr val="002060"/>
                </a:solidFill>
                <a:effectLst>
                  <a:outerShdw blurRad="38100" dist="38100" dir="2700000" rotWithShape="0">
                    <a:srgbClr val="002060">
                      <a:alpha val="43000"/>
                    </a:srgbClr>
                  </a:outerShdw>
                </a:effectLst>
                <a:cs typeface="Times New Roman" panose="02020603050405020304" pitchFamily="18" charset="0"/>
                <a:sym typeface="Calibri"/>
              </a:rPr>
              <a:t>Kaon Charge Detector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A6B0AC2-F667-7768-E819-3965C923747F}"/>
              </a:ext>
            </a:extLst>
          </p:cNvPr>
          <p:cNvGrpSpPr/>
          <p:nvPr/>
        </p:nvGrpSpPr>
        <p:grpSpPr>
          <a:xfrm>
            <a:off x="4414919" y="2896815"/>
            <a:ext cx="4597868" cy="3118219"/>
            <a:chOff x="189809" y="3538568"/>
            <a:chExt cx="4050921" cy="2700436"/>
          </a:xfrm>
        </p:grpSpPr>
        <p:grpSp>
          <p:nvGrpSpPr>
            <p:cNvPr id="23" name="Gruppo 22">
              <a:extLst>
                <a:ext uri="{FF2B5EF4-FFF2-40B4-BE49-F238E27FC236}">
                  <a16:creationId xmlns:a16="http://schemas.microsoft.com/office/drawing/2014/main" id="{2DCE66BD-DB5F-2CDB-DCAD-6BB75CDBB2B9}"/>
                </a:ext>
              </a:extLst>
            </p:cNvPr>
            <p:cNvGrpSpPr/>
            <p:nvPr/>
          </p:nvGrpSpPr>
          <p:grpSpPr>
            <a:xfrm>
              <a:off x="189809" y="3538568"/>
              <a:ext cx="4050921" cy="2700436"/>
              <a:chOff x="0" y="1105584"/>
              <a:chExt cx="6782399" cy="5288400"/>
            </a:xfrm>
          </p:grpSpPr>
          <p:grpSp>
            <p:nvGrpSpPr>
              <p:cNvPr id="24" name="Gruppo 23">
                <a:extLst>
                  <a:ext uri="{FF2B5EF4-FFF2-40B4-BE49-F238E27FC236}">
                    <a16:creationId xmlns:a16="http://schemas.microsoft.com/office/drawing/2014/main" id="{50B0AADE-CD2E-5320-9EE4-C1F1C4811A2D}"/>
                  </a:ext>
                </a:extLst>
              </p:cNvPr>
              <p:cNvGrpSpPr/>
              <p:nvPr/>
            </p:nvGrpSpPr>
            <p:grpSpPr>
              <a:xfrm>
                <a:off x="0" y="1105584"/>
                <a:ext cx="6782399" cy="5288400"/>
                <a:chOff x="0" y="1105584"/>
                <a:chExt cx="6782399" cy="5288400"/>
              </a:xfrm>
            </p:grpSpPr>
            <p:grpSp>
              <p:nvGrpSpPr>
                <p:cNvPr id="27" name="Gruppo 26">
                  <a:extLst>
                    <a:ext uri="{FF2B5EF4-FFF2-40B4-BE49-F238E27FC236}">
                      <a16:creationId xmlns:a16="http://schemas.microsoft.com/office/drawing/2014/main" id="{D7EFCF7D-EF50-E6A8-81C8-5F922BC90423}"/>
                    </a:ext>
                  </a:extLst>
                </p:cNvPr>
                <p:cNvGrpSpPr/>
                <p:nvPr/>
              </p:nvGrpSpPr>
              <p:grpSpPr>
                <a:xfrm>
                  <a:off x="0" y="1105584"/>
                  <a:ext cx="6782399" cy="5288400"/>
                  <a:chOff x="0" y="968027"/>
                  <a:chExt cx="7210800" cy="5439604"/>
                </a:xfrm>
              </p:grpSpPr>
              <p:grpSp>
                <p:nvGrpSpPr>
                  <p:cNvPr id="30" name="Gruppo 29">
                    <a:extLst>
                      <a:ext uri="{FF2B5EF4-FFF2-40B4-BE49-F238E27FC236}">
                        <a16:creationId xmlns:a16="http://schemas.microsoft.com/office/drawing/2014/main" id="{84311BF8-70B7-E847-AC30-24897E62D338}"/>
                      </a:ext>
                    </a:extLst>
                  </p:cNvPr>
                  <p:cNvGrpSpPr/>
                  <p:nvPr/>
                </p:nvGrpSpPr>
                <p:grpSpPr>
                  <a:xfrm>
                    <a:off x="0" y="968027"/>
                    <a:ext cx="7210800" cy="5439604"/>
                    <a:chOff x="780364" y="571843"/>
                    <a:chExt cx="7632700" cy="5708307"/>
                  </a:xfrm>
                </p:grpSpPr>
                <p:pic>
                  <p:nvPicPr>
                    <p:cNvPr id="37" name="Immagine 36">
                      <a:extLst>
                        <a:ext uri="{FF2B5EF4-FFF2-40B4-BE49-F238E27FC236}">
                          <a16:creationId xmlns:a16="http://schemas.microsoft.com/office/drawing/2014/main" id="{5ECA01FC-5B5D-294D-C3CD-20F547E54C41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7">
                      <a:alphaModFix amt="53000"/>
                    </a:blip>
                    <a:stretch>
                      <a:fillRect/>
                    </a:stretch>
                  </p:blipFill>
                  <p:spPr>
                    <a:xfrm>
                      <a:off x="793750" y="577850"/>
                      <a:ext cx="7556500" cy="5702300"/>
                    </a:xfrm>
                    <a:custGeom>
                      <a:avLst/>
                      <a:gdLst>
                        <a:gd name="connsiteX0" fmla="*/ 0 w 7556500"/>
                        <a:gd name="connsiteY0" fmla="*/ 0 h 5702300"/>
                        <a:gd name="connsiteX1" fmla="*/ 581269 w 7556500"/>
                        <a:gd name="connsiteY1" fmla="*/ 0 h 5702300"/>
                        <a:gd name="connsiteX2" fmla="*/ 1086973 w 7556500"/>
                        <a:gd name="connsiteY2" fmla="*/ 0 h 5702300"/>
                        <a:gd name="connsiteX3" fmla="*/ 1592678 w 7556500"/>
                        <a:gd name="connsiteY3" fmla="*/ 0 h 5702300"/>
                        <a:gd name="connsiteX4" fmla="*/ 2173947 w 7556500"/>
                        <a:gd name="connsiteY4" fmla="*/ 0 h 5702300"/>
                        <a:gd name="connsiteX5" fmla="*/ 2755216 w 7556500"/>
                        <a:gd name="connsiteY5" fmla="*/ 0 h 5702300"/>
                        <a:gd name="connsiteX6" fmla="*/ 3109790 w 7556500"/>
                        <a:gd name="connsiteY6" fmla="*/ 0 h 5702300"/>
                        <a:gd name="connsiteX7" fmla="*/ 3766625 w 7556500"/>
                        <a:gd name="connsiteY7" fmla="*/ 0 h 5702300"/>
                        <a:gd name="connsiteX8" fmla="*/ 4272329 w 7556500"/>
                        <a:gd name="connsiteY8" fmla="*/ 0 h 5702300"/>
                        <a:gd name="connsiteX9" fmla="*/ 4626903 w 7556500"/>
                        <a:gd name="connsiteY9" fmla="*/ 0 h 5702300"/>
                        <a:gd name="connsiteX10" fmla="*/ 5283737 w 7556500"/>
                        <a:gd name="connsiteY10" fmla="*/ 0 h 5702300"/>
                        <a:gd name="connsiteX11" fmla="*/ 5940572 w 7556500"/>
                        <a:gd name="connsiteY11" fmla="*/ 0 h 5702300"/>
                        <a:gd name="connsiteX12" fmla="*/ 6597406 w 7556500"/>
                        <a:gd name="connsiteY12" fmla="*/ 0 h 5702300"/>
                        <a:gd name="connsiteX13" fmla="*/ 7556500 w 7556500"/>
                        <a:gd name="connsiteY13" fmla="*/ 0 h 5702300"/>
                        <a:gd name="connsiteX14" fmla="*/ 7556500 w 7556500"/>
                        <a:gd name="connsiteY14" fmla="*/ 513207 h 5702300"/>
                        <a:gd name="connsiteX15" fmla="*/ 7556500 w 7556500"/>
                        <a:gd name="connsiteY15" fmla="*/ 1197483 h 5702300"/>
                        <a:gd name="connsiteX16" fmla="*/ 7556500 w 7556500"/>
                        <a:gd name="connsiteY16" fmla="*/ 1824736 h 5702300"/>
                        <a:gd name="connsiteX17" fmla="*/ 7556500 w 7556500"/>
                        <a:gd name="connsiteY17" fmla="*/ 2509012 h 5702300"/>
                        <a:gd name="connsiteX18" fmla="*/ 7556500 w 7556500"/>
                        <a:gd name="connsiteY18" fmla="*/ 2908173 h 5702300"/>
                        <a:gd name="connsiteX19" fmla="*/ 7556500 w 7556500"/>
                        <a:gd name="connsiteY19" fmla="*/ 3478403 h 5702300"/>
                        <a:gd name="connsiteX20" fmla="*/ 7556500 w 7556500"/>
                        <a:gd name="connsiteY20" fmla="*/ 3934587 h 5702300"/>
                        <a:gd name="connsiteX21" fmla="*/ 7556500 w 7556500"/>
                        <a:gd name="connsiteY21" fmla="*/ 4333748 h 5702300"/>
                        <a:gd name="connsiteX22" fmla="*/ 7556500 w 7556500"/>
                        <a:gd name="connsiteY22" fmla="*/ 4961001 h 5702300"/>
                        <a:gd name="connsiteX23" fmla="*/ 7556500 w 7556500"/>
                        <a:gd name="connsiteY23" fmla="*/ 5702300 h 5702300"/>
                        <a:gd name="connsiteX24" fmla="*/ 6975231 w 7556500"/>
                        <a:gd name="connsiteY24" fmla="*/ 5702300 h 5702300"/>
                        <a:gd name="connsiteX25" fmla="*/ 6318397 w 7556500"/>
                        <a:gd name="connsiteY25" fmla="*/ 5702300 h 5702300"/>
                        <a:gd name="connsiteX26" fmla="*/ 5585997 w 7556500"/>
                        <a:gd name="connsiteY26" fmla="*/ 5702300 h 5702300"/>
                        <a:gd name="connsiteX27" fmla="*/ 4853598 w 7556500"/>
                        <a:gd name="connsiteY27" fmla="*/ 5702300 h 5702300"/>
                        <a:gd name="connsiteX28" fmla="*/ 4196764 w 7556500"/>
                        <a:gd name="connsiteY28" fmla="*/ 5702300 h 5702300"/>
                        <a:gd name="connsiteX29" fmla="*/ 3539930 w 7556500"/>
                        <a:gd name="connsiteY29" fmla="*/ 5702300 h 5702300"/>
                        <a:gd name="connsiteX30" fmla="*/ 2958660 w 7556500"/>
                        <a:gd name="connsiteY30" fmla="*/ 5702300 h 5702300"/>
                        <a:gd name="connsiteX31" fmla="*/ 2301826 w 7556500"/>
                        <a:gd name="connsiteY31" fmla="*/ 5702300 h 5702300"/>
                        <a:gd name="connsiteX32" fmla="*/ 1644992 w 7556500"/>
                        <a:gd name="connsiteY32" fmla="*/ 5702300 h 5702300"/>
                        <a:gd name="connsiteX33" fmla="*/ 988158 w 7556500"/>
                        <a:gd name="connsiteY33" fmla="*/ 5702300 h 5702300"/>
                        <a:gd name="connsiteX34" fmla="*/ 633583 w 7556500"/>
                        <a:gd name="connsiteY34" fmla="*/ 5702300 h 5702300"/>
                        <a:gd name="connsiteX35" fmla="*/ 0 w 7556500"/>
                        <a:gd name="connsiteY35" fmla="*/ 5702300 h 5702300"/>
                        <a:gd name="connsiteX36" fmla="*/ 0 w 7556500"/>
                        <a:gd name="connsiteY36" fmla="*/ 5189093 h 5702300"/>
                        <a:gd name="connsiteX37" fmla="*/ 0 w 7556500"/>
                        <a:gd name="connsiteY37" fmla="*/ 4618863 h 5702300"/>
                        <a:gd name="connsiteX38" fmla="*/ 0 w 7556500"/>
                        <a:gd name="connsiteY38" fmla="*/ 4105656 h 5702300"/>
                        <a:gd name="connsiteX39" fmla="*/ 0 w 7556500"/>
                        <a:gd name="connsiteY39" fmla="*/ 3706495 h 5702300"/>
                        <a:gd name="connsiteX40" fmla="*/ 0 w 7556500"/>
                        <a:gd name="connsiteY40" fmla="*/ 3193288 h 5702300"/>
                        <a:gd name="connsiteX41" fmla="*/ 0 w 7556500"/>
                        <a:gd name="connsiteY41" fmla="*/ 2794127 h 5702300"/>
                        <a:gd name="connsiteX42" fmla="*/ 0 w 7556500"/>
                        <a:gd name="connsiteY42" fmla="*/ 2394966 h 5702300"/>
                        <a:gd name="connsiteX43" fmla="*/ 0 w 7556500"/>
                        <a:gd name="connsiteY43" fmla="*/ 1767713 h 5702300"/>
                        <a:gd name="connsiteX44" fmla="*/ 0 w 7556500"/>
                        <a:gd name="connsiteY44" fmla="*/ 1140460 h 5702300"/>
                        <a:gd name="connsiteX45" fmla="*/ 0 w 7556500"/>
                        <a:gd name="connsiteY45" fmla="*/ 684276 h 5702300"/>
                        <a:gd name="connsiteX46" fmla="*/ 0 w 7556500"/>
                        <a:gd name="connsiteY46" fmla="*/ 0 h 57023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</a:cxnLst>
                      <a:rect l="l" t="t" r="r" b="b"/>
                      <a:pathLst>
                        <a:path w="7556500" h="5702300" fill="none" extrusionOk="0">
                          <a:moveTo>
                            <a:pt x="0" y="0"/>
                          </a:moveTo>
                          <a:cubicBezTo>
                            <a:pt x="193302" y="-333"/>
                            <a:pt x="353720" y="17200"/>
                            <a:pt x="581269" y="0"/>
                          </a:cubicBezTo>
                          <a:cubicBezTo>
                            <a:pt x="808818" y="-17200"/>
                            <a:pt x="914395" y="46976"/>
                            <a:pt x="1086973" y="0"/>
                          </a:cubicBezTo>
                          <a:cubicBezTo>
                            <a:pt x="1259551" y="-46976"/>
                            <a:pt x="1456490" y="55322"/>
                            <a:pt x="1592678" y="0"/>
                          </a:cubicBezTo>
                          <a:cubicBezTo>
                            <a:pt x="1728867" y="-55322"/>
                            <a:pt x="1883687" y="43378"/>
                            <a:pt x="2173947" y="0"/>
                          </a:cubicBezTo>
                          <a:cubicBezTo>
                            <a:pt x="2464207" y="-43378"/>
                            <a:pt x="2482144" y="24318"/>
                            <a:pt x="2755216" y="0"/>
                          </a:cubicBezTo>
                          <a:cubicBezTo>
                            <a:pt x="3028288" y="-24318"/>
                            <a:pt x="2980874" y="8334"/>
                            <a:pt x="3109790" y="0"/>
                          </a:cubicBezTo>
                          <a:cubicBezTo>
                            <a:pt x="3238706" y="-8334"/>
                            <a:pt x="3506809" y="66446"/>
                            <a:pt x="3766625" y="0"/>
                          </a:cubicBezTo>
                          <a:cubicBezTo>
                            <a:pt x="4026441" y="-66446"/>
                            <a:pt x="4069068" y="1027"/>
                            <a:pt x="4272329" y="0"/>
                          </a:cubicBezTo>
                          <a:cubicBezTo>
                            <a:pt x="4475590" y="-1027"/>
                            <a:pt x="4455117" y="24047"/>
                            <a:pt x="4626903" y="0"/>
                          </a:cubicBezTo>
                          <a:cubicBezTo>
                            <a:pt x="4798689" y="-24047"/>
                            <a:pt x="5114261" y="65575"/>
                            <a:pt x="5283737" y="0"/>
                          </a:cubicBezTo>
                          <a:cubicBezTo>
                            <a:pt x="5453213" y="-65575"/>
                            <a:pt x="5766319" y="68481"/>
                            <a:pt x="5940572" y="0"/>
                          </a:cubicBezTo>
                          <a:cubicBezTo>
                            <a:pt x="6114826" y="-68481"/>
                            <a:pt x="6369916" y="36388"/>
                            <a:pt x="6597406" y="0"/>
                          </a:cubicBezTo>
                          <a:cubicBezTo>
                            <a:pt x="6824896" y="-36388"/>
                            <a:pt x="7207344" y="43877"/>
                            <a:pt x="7556500" y="0"/>
                          </a:cubicBezTo>
                          <a:cubicBezTo>
                            <a:pt x="7591420" y="129060"/>
                            <a:pt x="7509381" y="351952"/>
                            <a:pt x="7556500" y="513207"/>
                          </a:cubicBezTo>
                          <a:cubicBezTo>
                            <a:pt x="7603619" y="674462"/>
                            <a:pt x="7517925" y="950276"/>
                            <a:pt x="7556500" y="1197483"/>
                          </a:cubicBezTo>
                          <a:cubicBezTo>
                            <a:pt x="7595075" y="1444690"/>
                            <a:pt x="7550857" y="1681159"/>
                            <a:pt x="7556500" y="1824736"/>
                          </a:cubicBezTo>
                          <a:cubicBezTo>
                            <a:pt x="7562143" y="1968313"/>
                            <a:pt x="7480791" y="2215917"/>
                            <a:pt x="7556500" y="2509012"/>
                          </a:cubicBezTo>
                          <a:cubicBezTo>
                            <a:pt x="7632209" y="2802107"/>
                            <a:pt x="7511390" y="2782254"/>
                            <a:pt x="7556500" y="2908173"/>
                          </a:cubicBezTo>
                          <a:cubicBezTo>
                            <a:pt x="7601610" y="3034092"/>
                            <a:pt x="7542377" y="3273913"/>
                            <a:pt x="7556500" y="3478403"/>
                          </a:cubicBezTo>
                          <a:cubicBezTo>
                            <a:pt x="7570623" y="3682893"/>
                            <a:pt x="7520387" y="3749715"/>
                            <a:pt x="7556500" y="3934587"/>
                          </a:cubicBezTo>
                          <a:cubicBezTo>
                            <a:pt x="7592613" y="4119459"/>
                            <a:pt x="7539469" y="4199957"/>
                            <a:pt x="7556500" y="4333748"/>
                          </a:cubicBezTo>
                          <a:cubicBezTo>
                            <a:pt x="7573531" y="4467539"/>
                            <a:pt x="7554617" y="4648333"/>
                            <a:pt x="7556500" y="4961001"/>
                          </a:cubicBezTo>
                          <a:cubicBezTo>
                            <a:pt x="7558383" y="5273669"/>
                            <a:pt x="7519893" y="5474093"/>
                            <a:pt x="7556500" y="5702300"/>
                          </a:cubicBezTo>
                          <a:cubicBezTo>
                            <a:pt x="7306075" y="5761371"/>
                            <a:pt x="7160117" y="5650935"/>
                            <a:pt x="6975231" y="5702300"/>
                          </a:cubicBezTo>
                          <a:cubicBezTo>
                            <a:pt x="6790345" y="5753665"/>
                            <a:pt x="6582164" y="5684504"/>
                            <a:pt x="6318397" y="5702300"/>
                          </a:cubicBezTo>
                          <a:cubicBezTo>
                            <a:pt x="6054630" y="5720096"/>
                            <a:pt x="5773952" y="5638964"/>
                            <a:pt x="5585997" y="5702300"/>
                          </a:cubicBezTo>
                          <a:cubicBezTo>
                            <a:pt x="5398042" y="5765636"/>
                            <a:pt x="5163705" y="5664121"/>
                            <a:pt x="4853598" y="5702300"/>
                          </a:cubicBezTo>
                          <a:cubicBezTo>
                            <a:pt x="4543491" y="5740479"/>
                            <a:pt x="4446107" y="5689601"/>
                            <a:pt x="4196764" y="5702300"/>
                          </a:cubicBezTo>
                          <a:cubicBezTo>
                            <a:pt x="3947421" y="5714999"/>
                            <a:pt x="3771566" y="5686175"/>
                            <a:pt x="3539930" y="5702300"/>
                          </a:cubicBezTo>
                          <a:cubicBezTo>
                            <a:pt x="3308294" y="5718425"/>
                            <a:pt x="3244386" y="5682799"/>
                            <a:pt x="2958660" y="5702300"/>
                          </a:cubicBezTo>
                          <a:cubicBezTo>
                            <a:pt x="2672934" y="5721801"/>
                            <a:pt x="2593337" y="5634502"/>
                            <a:pt x="2301826" y="5702300"/>
                          </a:cubicBezTo>
                          <a:cubicBezTo>
                            <a:pt x="2010315" y="5770098"/>
                            <a:pt x="1953040" y="5675707"/>
                            <a:pt x="1644992" y="5702300"/>
                          </a:cubicBezTo>
                          <a:cubicBezTo>
                            <a:pt x="1336944" y="5728893"/>
                            <a:pt x="1248673" y="5647507"/>
                            <a:pt x="988158" y="5702300"/>
                          </a:cubicBezTo>
                          <a:cubicBezTo>
                            <a:pt x="727643" y="5757093"/>
                            <a:pt x="749658" y="5675209"/>
                            <a:pt x="633583" y="5702300"/>
                          </a:cubicBezTo>
                          <a:cubicBezTo>
                            <a:pt x="517509" y="5729391"/>
                            <a:pt x="304945" y="5689124"/>
                            <a:pt x="0" y="5702300"/>
                          </a:cubicBezTo>
                          <a:cubicBezTo>
                            <a:pt x="-32982" y="5496816"/>
                            <a:pt x="57900" y="5322020"/>
                            <a:pt x="0" y="5189093"/>
                          </a:cubicBezTo>
                          <a:cubicBezTo>
                            <a:pt x="-57900" y="5056166"/>
                            <a:pt x="45059" y="4898728"/>
                            <a:pt x="0" y="4618863"/>
                          </a:cubicBezTo>
                          <a:cubicBezTo>
                            <a:pt x="-45059" y="4338998"/>
                            <a:pt x="5134" y="4220449"/>
                            <a:pt x="0" y="4105656"/>
                          </a:cubicBezTo>
                          <a:cubicBezTo>
                            <a:pt x="-5134" y="3990863"/>
                            <a:pt x="44800" y="3846741"/>
                            <a:pt x="0" y="3706495"/>
                          </a:cubicBezTo>
                          <a:cubicBezTo>
                            <a:pt x="-44800" y="3566249"/>
                            <a:pt x="12944" y="3364605"/>
                            <a:pt x="0" y="3193288"/>
                          </a:cubicBezTo>
                          <a:cubicBezTo>
                            <a:pt x="-12944" y="3021971"/>
                            <a:pt x="25874" y="2986270"/>
                            <a:pt x="0" y="2794127"/>
                          </a:cubicBezTo>
                          <a:cubicBezTo>
                            <a:pt x="-25874" y="2601984"/>
                            <a:pt x="10293" y="2544264"/>
                            <a:pt x="0" y="2394966"/>
                          </a:cubicBezTo>
                          <a:cubicBezTo>
                            <a:pt x="-10293" y="2245668"/>
                            <a:pt x="20207" y="1965951"/>
                            <a:pt x="0" y="1767713"/>
                          </a:cubicBezTo>
                          <a:cubicBezTo>
                            <a:pt x="-20207" y="1569475"/>
                            <a:pt x="68647" y="1432614"/>
                            <a:pt x="0" y="1140460"/>
                          </a:cubicBezTo>
                          <a:cubicBezTo>
                            <a:pt x="-68647" y="848306"/>
                            <a:pt x="42210" y="781011"/>
                            <a:pt x="0" y="684276"/>
                          </a:cubicBezTo>
                          <a:cubicBezTo>
                            <a:pt x="-42210" y="587541"/>
                            <a:pt x="75063" y="311023"/>
                            <a:pt x="0" y="0"/>
                          </a:cubicBezTo>
                          <a:close/>
                        </a:path>
                        <a:path w="7556500" h="5702300" stroke="0" extrusionOk="0">
                          <a:moveTo>
                            <a:pt x="0" y="0"/>
                          </a:moveTo>
                          <a:cubicBezTo>
                            <a:pt x="281348" y="-51115"/>
                            <a:pt x="335390" y="60392"/>
                            <a:pt x="656834" y="0"/>
                          </a:cubicBezTo>
                          <a:cubicBezTo>
                            <a:pt x="978278" y="-60392"/>
                            <a:pt x="858962" y="25617"/>
                            <a:pt x="1011408" y="0"/>
                          </a:cubicBezTo>
                          <a:cubicBezTo>
                            <a:pt x="1163854" y="-25617"/>
                            <a:pt x="1403806" y="2988"/>
                            <a:pt x="1668243" y="0"/>
                          </a:cubicBezTo>
                          <a:cubicBezTo>
                            <a:pt x="1932680" y="-2988"/>
                            <a:pt x="2114363" y="64132"/>
                            <a:pt x="2249512" y="0"/>
                          </a:cubicBezTo>
                          <a:cubicBezTo>
                            <a:pt x="2384661" y="-64132"/>
                            <a:pt x="2602301" y="44722"/>
                            <a:pt x="2755216" y="0"/>
                          </a:cubicBezTo>
                          <a:cubicBezTo>
                            <a:pt x="2908131" y="-44722"/>
                            <a:pt x="2998628" y="43109"/>
                            <a:pt x="3185355" y="0"/>
                          </a:cubicBezTo>
                          <a:cubicBezTo>
                            <a:pt x="3372082" y="-43109"/>
                            <a:pt x="3483482" y="41134"/>
                            <a:pt x="3691060" y="0"/>
                          </a:cubicBezTo>
                          <a:cubicBezTo>
                            <a:pt x="3898638" y="-41134"/>
                            <a:pt x="3902688" y="39264"/>
                            <a:pt x="4045634" y="0"/>
                          </a:cubicBezTo>
                          <a:cubicBezTo>
                            <a:pt x="4188580" y="-39264"/>
                            <a:pt x="4442062" y="33508"/>
                            <a:pt x="4551338" y="0"/>
                          </a:cubicBezTo>
                          <a:cubicBezTo>
                            <a:pt x="4660614" y="-33508"/>
                            <a:pt x="4861964" y="49018"/>
                            <a:pt x="4981477" y="0"/>
                          </a:cubicBezTo>
                          <a:cubicBezTo>
                            <a:pt x="5100990" y="-49018"/>
                            <a:pt x="5335073" y="7713"/>
                            <a:pt x="5638312" y="0"/>
                          </a:cubicBezTo>
                          <a:cubicBezTo>
                            <a:pt x="5941551" y="-7713"/>
                            <a:pt x="5968988" y="48107"/>
                            <a:pt x="6144016" y="0"/>
                          </a:cubicBezTo>
                          <a:cubicBezTo>
                            <a:pt x="6319044" y="-48107"/>
                            <a:pt x="6644788" y="23084"/>
                            <a:pt x="6876415" y="0"/>
                          </a:cubicBezTo>
                          <a:cubicBezTo>
                            <a:pt x="7108042" y="-23084"/>
                            <a:pt x="7362422" y="12334"/>
                            <a:pt x="7556500" y="0"/>
                          </a:cubicBezTo>
                          <a:cubicBezTo>
                            <a:pt x="7605328" y="162945"/>
                            <a:pt x="7510819" y="364439"/>
                            <a:pt x="7556500" y="456184"/>
                          </a:cubicBezTo>
                          <a:cubicBezTo>
                            <a:pt x="7602181" y="547929"/>
                            <a:pt x="7527928" y="902451"/>
                            <a:pt x="7556500" y="1026414"/>
                          </a:cubicBezTo>
                          <a:cubicBezTo>
                            <a:pt x="7585072" y="1150377"/>
                            <a:pt x="7516483" y="1343561"/>
                            <a:pt x="7556500" y="1539621"/>
                          </a:cubicBezTo>
                          <a:cubicBezTo>
                            <a:pt x="7596517" y="1735681"/>
                            <a:pt x="7543302" y="2015678"/>
                            <a:pt x="7556500" y="2223897"/>
                          </a:cubicBezTo>
                          <a:cubicBezTo>
                            <a:pt x="7569698" y="2432116"/>
                            <a:pt x="7507534" y="2621411"/>
                            <a:pt x="7556500" y="2851150"/>
                          </a:cubicBezTo>
                          <a:cubicBezTo>
                            <a:pt x="7605466" y="3080889"/>
                            <a:pt x="7518585" y="3364988"/>
                            <a:pt x="7556500" y="3535426"/>
                          </a:cubicBezTo>
                          <a:cubicBezTo>
                            <a:pt x="7594415" y="3705864"/>
                            <a:pt x="7540370" y="3745037"/>
                            <a:pt x="7556500" y="3934587"/>
                          </a:cubicBezTo>
                          <a:cubicBezTo>
                            <a:pt x="7572630" y="4124137"/>
                            <a:pt x="7543141" y="4193636"/>
                            <a:pt x="7556500" y="4447794"/>
                          </a:cubicBezTo>
                          <a:cubicBezTo>
                            <a:pt x="7569859" y="4701952"/>
                            <a:pt x="7543775" y="4759027"/>
                            <a:pt x="7556500" y="5018024"/>
                          </a:cubicBezTo>
                          <a:cubicBezTo>
                            <a:pt x="7569225" y="5277021"/>
                            <a:pt x="7551517" y="5499762"/>
                            <a:pt x="7556500" y="5702300"/>
                          </a:cubicBezTo>
                          <a:cubicBezTo>
                            <a:pt x="7401756" y="5704374"/>
                            <a:pt x="7358586" y="5691985"/>
                            <a:pt x="7201926" y="5702300"/>
                          </a:cubicBezTo>
                          <a:cubicBezTo>
                            <a:pt x="7045266" y="5712615"/>
                            <a:pt x="6928502" y="5681766"/>
                            <a:pt x="6696222" y="5702300"/>
                          </a:cubicBezTo>
                          <a:cubicBezTo>
                            <a:pt x="6463942" y="5722834"/>
                            <a:pt x="6301809" y="5660283"/>
                            <a:pt x="6190517" y="5702300"/>
                          </a:cubicBezTo>
                          <a:cubicBezTo>
                            <a:pt x="6079226" y="5744317"/>
                            <a:pt x="5925923" y="5690271"/>
                            <a:pt x="5835943" y="5702300"/>
                          </a:cubicBezTo>
                          <a:cubicBezTo>
                            <a:pt x="5745963" y="5714329"/>
                            <a:pt x="5590482" y="5692868"/>
                            <a:pt x="5405804" y="5702300"/>
                          </a:cubicBezTo>
                          <a:cubicBezTo>
                            <a:pt x="5221126" y="5711732"/>
                            <a:pt x="5004212" y="5642261"/>
                            <a:pt x="4748970" y="5702300"/>
                          </a:cubicBezTo>
                          <a:cubicBezTo>
                            <a:pt x="4493728" y="5762339"/>
                            <a:pt x="4411351" y="5699217"/>
                            <a:pt x="4243265" y="5702300"/>
                          </a:cubicBezTo>
                          <a:cubicBezTo>
                            <a:pt x="4075180" y="5705383"/>
                            <a:pt x="3966854" y="5681117"/>
                            <a:pt x="3888691" y="5702300"/>
                          </a:cubicBezTo>
                          <a:cubicBezTo>
                            <a:pt x="3810528" y="5723483"/>
                            <a:pt x="3437275" y="5671867"/>
                            <a:pt x="3156292" y="5702300"/>
                          </a:cubicBezTo>
                          <a:cubicBezTo>
                            <a:pt x="2875309" y="5732733"/>
                            <a:pt x="2886186" y="5682068"/>
                            <a:pt x="2726153" y="5702300"/>
                          </a:cubicBezTo>
                          <a:cubicBezTo>
                            <a:pt x="2566120" y="5722532"/>
                            <a:pt x="2419173" y="5674636"/>
                            <a:pt x="2144883" y="5702300"/>
                          </a:cubicBezTo>
                          <a:cubicBezTo>
                            <a:pt x="1870593" y="5729964"/>
                            <a:pt x="1683003" y="5653356"/>
                            <a:pt x="1488049" y="5702300"/>
                          </a:cubicBezTo>
                          <a:cubicBezTo>
                            <a:pt x="1293095" y="5751244"/>
                            <a:pt x="1124549" y="5681786"/>
                            <a:pt x="906780" y="5702300"/>
                          </a:cubicBezTo>
                          <a:cubicBezTo>
                            <a:pt x="689011" y="5722814"/>
                            <a:pt x="628132" y="5673046"/>
                            <a:pt x="552206" y="5702300"/>
                          </a:cubicBezTo>
                          <a:cubicBezTo>
                            <a:pt x="476280" y="5731554"/>
                            <a:pt x="136268" y="5683898"/>
                            <a:pt x="0" y="5702300"/>
                          </a:cubicBezTo>
                          <a:cubicBezTo>
                            <a:pt x="-29586" y="5614111"/>
                            <a:pt x="1331" y="5502372"/>
                            <a:pt x="0" y="5303139"/>
                          </a:cubicBezTo>
                          <a:cubicBezTo>
                            <a:pt x="-1331" y="5103906"/>
                            <a:pt x="45269" y="4955678"/>
                            <a:pt x="0" y="4618863"/>
                          </a:cubicBezTo>
                          <a:cubicBezTo>
                            <a:pt x="-45269" y="4282048"/>
                            <a:pt x="21885" y="4200161"/>
                            <a:pt x="0" y="3991610"/>
                          </a:cubicBezTo>
                          <a:cubicBezTo>
                            <a:pt x="-21885" y="3783059"/>
                            <a:pt x="55895" y="3559041"/>
                            <a:pt x="0" y="3421380"/>
                          </a:cubicBezTo>
                          <a:cubicBezTo>
                            <a:pt x="-55895" y="3283719"/>
                            <a:pt x="56290" y="2928426"/>
                            <a:pt x="0" y="2737104"/>
                          </a:cubicBezTo>
                          <a:cubicBezTo>
                            <a:pt x="-56290" y="2545782"/>
                            <a:pt x="37186" y="2441790"/>
                            <a:pt x="0" y="2337943"/>
                          </a:cubicBezTo>
                          <a:cubicBezTo>
                            <a:pt x="-37186" y="2234096"/>
                            <a:pt x="17342" y="1917367"/>
                            <a:pt x="0" y="1710690"/>
                          </a:cubicBezTo>
                          <a:cubicBezTo>
                            <a:pt x="-17342" y="1504013"/>
                            <a:pt x="10626" y="1250481"/>
                            <a:pt x="0" y="1026414"/>
                          </a:cubicBezTo>
                          <a:cubicBezTo>
                            <a:pt x="-10626" y="802347"/>
                            <a:pt x="25621" y="283367"/>
                            <a:pt x="0" y="0"/>
                          </a:cubicBezTo>
                          <a:close/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  <a:extLst>
                        <a:ext uri="{C807C97D-BFC1-408E-A445-0C87EB9F89A2}">
                          <ask:lineSketchStyleProps xmlns:ask="http://schemas.microsoft.com/office/drawing/2018/sketchyshapes" sd="240718310">
                            <a:prstGeom prst="rect">
                              <a:avLst/>
                            </a:prstGeom>
                            <ask:type>
                              <ask:lineSketchScribble/>
                            </ask:type>
                          </ask:lineSketchStyleProps>
                        </a:ext>
                      </a:extLst>
                    </a:ln>
                  </p:spPr>
                </p:pic>
                <p:pic>
                  <p:nvPicPr>
                    <p:cNvPr id="38" name="Immagine 37">
                      <a:extLst>
                        <a:ext uri="{FF2B5EF4-FFF2-40B4-BE49-F238E27FC236}">
                          <a16:creationId xmlns:a16="http://schemas.microsoft.com/office/drawing/2014/main" id="{A8708BDD-DD0A-5431-BF5F-0E4E1F76294F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8"/>
                    <a:stretch>
                      <a:fillRect/>
                    </a:stretch>
                  </p:blipFill>
                  <p:spPr>
                    <a:xfrm>
                      <a:off x="780364" y="571843"/>
                      <a:ext cx="7632700" cy="5689600"/>
                    </a:xfrm>
                    <a:custGeom>
                      <a:avLst/>
                      <a:gdLst>
                        <a:gd name="connsiteX0" fmla="*/ 0 w 7632700"/>
                        <a:gd name="connsiteY0" fmla="*/ 0 h 5689600"/>
                        <a:gd name="connsiteX1" fmla="*/ 510804 w 7632700"/>
                        <a:gd name="connsiteY1" fmla="*/ 0 h 5689600"/>
                        <a:gd name="connsiteX2" fmla="*/ 868954 w 7632700"/>
                        <a:gd name="connsiteY2" fmla="*/ 0 h 5689600"/>
                        <a:gd name="connsiteX3" fmla="*/ 1379757 w 7632700"/>
                        <a:gd name="connsiteY3" fmla="*/ 0 h 5689600"/>
                        <a:gd name="connsiteX4" fmla="*/ 1966888 w 7632700"/>
                        <a:gd name="connsiteY4" fmla="*/ 0 h 5689600"/>
                        <a:gd name="connsiteX5" fmla="*/ 2554019 w 7632700"/>
                        <a:gd name="connsiteY5" fmla="*/ 0 h 5689600"/>
                        <a:gd name="connsiteX6" fmla="*/ 2988496 w 7632700"/>
                        <a:gd name="connsiteY6" fmla="*/ 0 h 5689600"/>
                        <a:gd name="connsiteX7" fmla="*/ 3728280 w 7632700"/>
                        <a:gd name="connsiteY7" fmla="*/ 0 h 5689600"/>
                        <a:gd name="connsiteX8" fmla="*/ 4086430 w 7632700"/>
                        <a:gd name="connsiteY8" fmla="*/ 0 h 5689600"/>
                        <a:gd name="connsiteX9" fmla="*/ 4673561 w 7632700"/>
                        <a:gd name="connsiteY9" fmla="*/ 0 h 5689600"/>
                        <a:gd name="connsiteX10" fmla="*/ 5184365 w 7632700"/>
                        <a:gd name="connsiteY10" fmla="*/ 0 h 5689600"/>
                        <a:gd name="connsiteX11" fmla="*/ 5924149 w 7632700"/>
                        <a:gd name="connsiteY11" fmla="*/ 0 h 5689600"/>
                        <a:gd name="connsiteX12" fmla="*/ 6358626 w 7632700"/>
                        <a:gd name="connsiteY12" fmla="*/ 0 h 5689600"/>
                        <a:gd name="connsiteX13" fmla="*/ 6793103 w 7632700"/>
                        <a:gd name="connsiteY13" fmla="*/ 0 h 5689600"/>
                        <a:gd name="connsiteX14" fmla="*/ 7632700 w 7632700"/>
                        <a:gd name="connsiteY14" fmla="*/ 0 h 5689600"/>
                        <a:gd name="connsiteX15" fmla="*/ 7632700 w 7632700"/>
                        <a:gd name="connsiteY15" fmla="*/ 568960 h 5689600"/>
                        <a:gd name="connsiteX16" fmla="*/ 7632700 w 7632700"/>
                        <a:gd name="connsiteY16" fmla="*/ 1024128 h 5689600"/>
                        <a:gd name="connsiteX17" fmla="*/ 7632700 w 7632700"/>
                        <a:gd name="connsiteY17" fmla="*/ 1422400 h 5689600"/>
                        <a:gd name="connsiteX18" fmla="*/ 7632700 w 7632700"/>
                        <a:gd name="connsiteY18" fmla="*/ 1877568 h 5689600"/>
                        <a:gd name="connsiteX19" fmla="*/ 7632700 w 7632700"/>
                        <a:gd name="connsiteY19" fmla="*/ 2332736 h 5689600"/>
                        <a:gd name="connsiteX20" fmla="*/ 7632700 w 7632700"/>
                        <a:gd name="connsiteY20" fmla="*/ 2958592 h 5689600"/>
                        <a:gd name="connsiteX21" fmla="*/ 7632700 w 7632700"/>
                        <a:gd name="connsiteY21" fmla="*/ 3641344 h 5689600"/>
                        <a:gd name="connsiteX22" fmla="*/ 7632700 w 7632700"/>
                        <a:gd name="connsiteY22" fmla="*/ 4096512 h 5689600"/>
                        <a:gd name="connsiteX23" fmla="*/ 7632700 w 7632700"/>
                        <a:gd name="connsiteY23" fmla="*/ 4722368 h 5689600"/>
                        <a:gd name="connsiteX24" fmla="*/ 7632700 w 7632700"/>
                        <a:gd name="connsiteY24" fmla="*/ 5689600 h 5689600"/>
                        <a:gd name="connsiteX25" fmla="*/ 7045569 w 7632700"/>
                        <a:gd name="connsiteY25" fmla="*/ 5689600 h 5689600"/>
                        <a:gd name="connsiteX26" fmla="*/ 6611092 w 7632700"/>
                        <a:gd name="connsiteY26" fmla="*/ 5689600 h 5689600"/>
                        <a:gd name="connsiteX27" fmla="*/ 6176616 w 7632700"/>
                        <a:gd name="connsiteY27" fmla="*/ 5689600 h 5689600"/>
                        <a:gd name="connsiteX28" fmla="*/ 5589485 w 7632700"/>
                        <a:gd name="connsiteY28" fmla="*/ 5689600 h 5689600"/>
                        <a:gd name="connsiteX29" fmla="*/ 4926027 w 7632700"/>
                        <a:gd name="connsiteY29" fmla="*/ 5689600 h 5689600"/>
                        <a:gd name="connsiteX30" fmla="*/ 4262569 w 7632700"/>
                        <a:gd name="connsiteY30" fmla="*/ 5689600 h 5689600"/>
                        <a:gd name="connsiteX31" fmla="*/ 3522785 w 7632700"/>
                        <a:gd name="connsiteY31" fmla="*/ 5689600 h 5689600"/>
                        <a:gd name="connsiteX32" fmla="*/ 3164635 w 7632700"/>
                        <a:gd name="connsiteY32" fmla="*/ 5689600 h 5689600"/>
                        <a:gd name="connsiteX33" fmla="*/ 2577504 w 7632700"/>
                        <a:gd name="connsiteY33" fmla="*/ 5689600 h 5689600"/>
                        <a:gd name="connsiteX34" fmla="*/ 2143027 w 7632700"/>
                        <a:gd name="connsiteY34" fmla="*/ 5689600 h 5689600"/>
                        <a:gd name="connsiteX35" fmla="*/ 1632224 w 7632700"/>
                        <a:gd name="connsiteY35" fmla="*/ 5689600 h 5689600"/>
                        <a:gd name="connsiteX36" fmla="*/ 1274074 w 7632700"/>
                        <a:gd name="connsiteY36" fmla="*/ 5689600 h 5689600"/>
                        <a:gd name="connsiteX37" fmla="*/ 610616 w 7632700"/>
                        <a:gd name="connsiteY37" fmla="*/ 5689600 h 5689600"/>
                        <a:gd name="connsiteX38" fmla="*/ 0 w 7632700"/>
                        <a:gd name="connsiteY38" fmla="*/ 5689600 h 5689600"/>
                        <a:gd name="connsiteX39" fmla="*/ 0 w 7632700"/>
                        <a:gd name="connsiteY39" fmla="*/ 5234432 h 5689600"/>
                        <a:gd name="connsiteX40" fmla="*/ 0 w 7632700"/>
                        <a:gd name="connsiteY40" fmla="*/ 4608576 h 5689600"/>
                        <a:gd name="connsiteX41" fmla="*/ 0 w 7632700"/>
                        <a:gd name="connsiteY41" fmla="*/ 4039616 h 5689600"/>
                        <a:gd name="connsiteX42" fmla="*/ 0 w 7632700"/>
                        <a:gd name="connsiteY42" fmla="*/ 3356864 h 5689600"/>
                        <a:gd name="connsiteX43" fmla="*/ 0 w 7632700"/>
                        <a:gd name="connsiteY43" fmla="*/ 2844800 h 5689600"/>
                        <a:gd name="connsiteX44" fmla="*/ 0 w 7632700"/>
                        <a:gd name="connsiteY44" fmla="*/ 2275840 h 5689600"/>
                        <a:gd name="connsiteX45" fmla="*/ 0 w 7632700"/>
                        <a:gd name="connsiteY45" fmla="*/ 1820672 h 5689600"/>
                        <a:gd name="connsiteX46" fmla="*/ 0 w 7632700"/>
                        <a:gd name="connsiteY46" fmla="*/ 1308608 h 5689600"/>
                        <a:gd name="connsiteX47" fmla="*/ 0 w 7632700"/>
                        <a:gd name="connsiteY47" fmla="*/ 910336 h 5689600"/>
                        <a:gd name="connsiteX48" fmla="*/ 0 w 7632700"/>
                        <a:gd name="connsiteY48" fmla="*/ 0 h 56896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</a:cxnLst>
                      <a:rect l="l" t="t" r="r" b="b"/>
                      <a:pathLst>
                        <a:path w="7632700" h="5689600" fill="none" extrusionOk="0">
                          <a:moveTo>
                            <a:pt x="0" y="0"/>
                          </a:moveTo>
                          <a:cubicBezTo>
                            <a:pt x="162058" y="-2778"/>
                            <a:pt x="350592" y="10039"/>
                            <a:pt x="510804" y="0"/>
                          </a:cubicBezTo>
                          <a:cubicBezTo>
                            <a:pt x="671016" y="-10039"/>
                            <a:pt x="792058" y="398"/>
                            <a:pt x="868954" y="0"/>
                          </a:cubicBezTo>
                          <a:cubicBezTo>
                            <a:pt x="945850" y="-398"/>
                            <a:pt x="1186560" y="43600"/>
                            <a:pt x="1379757" y="0"/>
                          </a:cubicBezTo>
                          <a:cubicBezTo>
                            <a:pt x="1572954" y="-43600"/>
                            <a:pt x="1708039" y="66511"/>
                            <a:pt x="1966888" y="0"/>
                          </a:cubicBezTo>
                          <a:cubicBezTo>
                            <a:pt x="2225737" y="-66511"/>
                            <a:pt x="2294548" y="5569"/>
                            <a:pt x="2554019" y="0"/>
                          </a:cubicBezTo>
                          <a:cubicBezTo>
                            <a:pt x="2813490" y="-5569"/>
                            <a:pt x="2863120" y="23957"/>
                            <a:pt x="2988496" y="0"/>
                          </a:cubicBezTo>
                          <a:cubicBezTo>
                            <a:pt x="3113872" y="-23957"/>
                            <a:pt x="3477184" y="22226"/>
                            <a:pt x="3728280" y="0"/>
                          </a:cubicBezTo>
                          <a:cubicBezTo>
                            <a:pt x="3979376" y="-22226"/>
                            <a:pt x="3937521" y="34881"/>
                            <a:pt x="4086430" y="0"/>
                          </a:cubicBezTo>
                          <a:cubicBezTo>
                            <a:pt x="4235339" y="-34881"/>
                            <a:pt x="4422996" y="53569"/>
                            <a:pt x="4673561" y="0"/>
                          </a:cubicBezTo>
                          <a:cubicBezTo>
                            <a:pt x="4924126" y="-53569"/>
                            <a:pt x="4934089" y="28039"/>
                            <a:pt x="5184365" y="0"/>
                          </a:cubicBezTo>
                          <a:cubicBezTo>
                            <a:pt x="5434641" y="-28039"/>
                            <a:pt x="5718736" y="16915"/>
                            <a:pt x="5924149" y="0"/>
                          </a:cubicBezTo>
                          <a:cubicBezTo>
                            <a:pt x="6129562" y="-16915"/>
                            <a:pt x="6201461" y="31508"/>
                            <a:pt x="6358626" y="0"/>
                          </a:cubicBezTo>
                          <a:cubicBezTo>
                            <a:pt x="6515791" y="-31508"/>
                            <a:pt x="6627161" y="9053"/>
                            <a:pt x="6793103" y="0"/>
                          </a:cubicBezTo>
                          <a:cubicBezTo>
                            <a:pt x="6959045" y="-9053"/>
                            <a:pt x="7218632" y="79338"/>
                            <a:pt x="7632700" y="0"/>
                          </a:cubicBezTo>
                          <a:cubicBezTo>
                            <a:pt x="7689809" y="236308"/>
                            <a:pt x="7630677" y="330284"/>
                            <a:pt x="7632700" y="568960"/>
                          </a:cubicBezTo>
                          <a:cubicBezTo>
                            <a:pt x="7634723" y="807636"/>
                            <a:pt x="7594655" y="920920"/>
                            <a:pt x="7632700" y="1024128"/>
                          </a:cubicBezTo>
                          <a:cubicBezTo>
                            <a:pt x="7670745" y="1127336"/>
                            <a:pt x="7598981" y="1309225"/>
                            <a:pt x="7632700" y="1422400"/>
                          </a:cubicBezTo>
                          <a:cubicBezTo>
                            <a:pt x="7666419" y="1535575"/>
                            <a:pt x="7595322" y="1786119"/>
                            <a:pt x="7632700" y="1877568"/>
                          </a:cubicBezTo>
                          <a:cubicBezTo>
                            <a:pt x="7670078" y="1969017"/>
                            <a:pt x="7590770" y="2148832"/>
                            <a:pt x="7632700" y="2332736"/>
                          </a:cubicBezTo>
                          <a:cubicBezTo>
                            <a:pt x="7674630" y="2516640"/>
                            <a:pt x="7610119" y="2818293"/>
                            <a:pt x="7632700" y="2958592"/>
                          </a:cubicBezTo>
                          <a:cubicBezTo>
                            <a:pt x="7655281" y="3098891"/>
                            <a:pt x="7612760" y="3462873"/>
                            <a:pt x="7632700" y="3641344"/>
                          </a:cubicBezTo>
                          <a:cubicBezTo>
                            <a:pt x="7652640" y="3819815"/>
                            <a:pt x="7589025" y="3934618"/>
                            <a:pt x="7632700" y="4096512"/>
                          </a:cubicBezTo>
                          <a:cubicBezTo>
                            <a:pt x="7676375" y="4258406"/>
                            <a:pt x="7627346" y="4443527"/>
                            <a:pt x="7632700" y="4722368"/>
                          </a:cubicBezTo>
                          <a:cubicBezTo>
                            <a:pt x="7638054" y="5001209"/>
                            <a:pt x="7595879" y="5219404"/>
                            <a:pt x="7632700" y="5689600"/>
                          </a:cubicBezTo>
                          <a:cubicBezTo>
                            <a:pt x="7393016" y="5746497"/>
                            <a:pt x="7196073" y="5643559"/>
                            <a:pt x="7045569" y="5689600"/>
                          </a:cubicBezTo>
                          <a:cubicBezTo>
                            <a:pt x="6895065" y="5735641"/>
                            <a:pt x="6808924" y="5672928"/>
                            <a:pt x="6611092" y="5689600"/>
                          </a:cubicBezTo>
                          <a:cubicBezTo>
                            <a:pt x="6413260" y="5706272"/>
                            <a:pt x="6356339" y="5640233"/>
                            <a:pt x="6176616" y="5689600"/>
                          </a:cubicBezTo>
                          <a:cubicBezTo>
                            <a:pt x="5996893" y="5738967"/>
                            <a:pt x="5812728" y="5637893"/>
                            <a:pt x="5589485" y="5689600"/>
                          </a:cubicBezTo>
                          <a:cubicBezTo>
                            <a:pt x="5366242" y="5741307"/>
                            <a:pt x="5124053" y="5669476"/>
                            <a:pt x="4926027" y="5689600"/>
                          </a:cubicBezTo>
                          <a:cubicBezTo>
                            <a:pt x="4728001" y="5709724"/>
                            <a:pt x="4462671" y="5642581"/>
                            <a:pt x="4262569" y="5689600"/>
                          </a:cubicBezTo>
                          <a:cubicBezTo>
                            <a:pt x="4062467" y="5736619"/>
                            <a:pt x="3863096" y="5679276"/>
                            <a:pt x="3522785" y="5689600"/>
                          </a:cubicBezTo>
                          <a:cubicBezTo>
                            <a:pt x="3182474" y="5699924"/>
                            <a:pt x="3293568" y="5654976"/>
                            <a:pt x="3164635" y="5689600"/>
                          </a:cubicBezTo>
                          <a:cubicBezTo>
                            <a:pt x="3035702" y="5724224"/>
                            <a:pt x="2698542" y="5647751"/>
                            <a:pt x="2577504" y="5689600"/>
                          </a:cubicBezTo>
                          <a:cubicBezTo>
                            <a:pt x="2456466" y="5731449"/>
                            <a:pt x="2338730" y="5642535"/>
                            <a:pt x="2143027" y="5689600"/>
                          </a:cubicBezTo>
                          <a:cubicBezTo>
                            <a:pt x="1947324" y="5736665"/>
                            <a:pt x="1853031" y="5655669"/>
                            <a:pt x="1632224" y="5689600"/>
                          </a:cubicBezTo>
                          <a:cubicBezTo>
                            <a:pt x="1411417" y="5723531"/>
                            <a:pt x="1416656" y="5676784"/>
                            <a:pt x="1274074" y="5689600"/>
                          </a:cubicBezTo>
                          <a:cubicBezTo>
                            <a:pt x="1131492" y="5702416"/>
                            <a:pt x="841826" y="5628966"/>
                            <a:pt x="610616" y="5689600"/>
                          </a:cubicBezTo>
                          <a:cubicBezTo>
                            <a:pt x="379406" y="5750234"/>
                            <a:pt x="294516" y="5620657"/>
                            <a:pt x="0" y="5689600"/>
                          </a:cubicBezTo>
                          <a:cubicBezTo>
                            <a:pt x="-10606" y="5572071"/>
                            <a:pt x="52629" y="5329797"/>
                            <a:pt x="0" y="5234432"/>
                          </a:cubicBezTo>
                          <a:cubicBezTo>
                            <a:pt x="-52629" y="5139067"/>
                            <a:pt x="34192" y="4870352"/>
                            <a:pt x="0" y="4608576"/>
                          </a:cubicBezTo>
                          <a:cubicBezTo>
                            <a:pt x="-34192" y="4346800"/>
                            <a:pt x="52473" y="4241704"/>
                            <a:pt x="0" y="4039616"/>
                          </a:cubicBezTo>
                          <a:cubicBezTo>
                            <a:pt x="-52473" y="3837528"/>
                            <a:pt x="8673" y="3525830"/>
                            <a:pt x="0" y="3356864"/>
                          </a:cubicBezTo>
                          <a:cubicBezTo>
                            <a:pt x="-8673" y="3187898"/>
                            <a:pt x="49255" y="3092268"/>
                            <a:pt x="0" y="2844800"/>
                          </a:cubicBezTo>
                          <a:cubicBezTo>
                            <a:pt x="-49255" y="2597332"/>
                            <a:pt x="51207" y="2390313"/>
                            <a:pt x="0" y="2275840"/>
                          </a:cubicBezTo>
                          <a:cubicBezTo>
                            <a:pt x="-51207" y="2161367"/>
                            <a:pt x="34" y="1928794"/>
                            <a:pt x="0" y="1820672"/>
                          </a:cubicBezTo>
                          <a:cubicBezTo>
                            <a:pt x="-34" y="1712550"/>
                            <a:pt x="42803" y="1537679"/>
                            <a:pt x="0" y="1308608"/>
                          </a:cubicBezTo>
                          <a:cubicBezTo>
                            <a:pt x="-42803" y="1079537"/>
                            <a:pt x="30902" y="1078762"/>
                            <a:pt x="0" y="910336"/>
                          </a:cubicBezTo>
                          <a:cubicBezTo>
                            <a:pt x="-30902" y="741910"/>
                            <a:pt x="12835" y="293142"/>
                            <a:pt x="0" y="0"/>
                          </a:cubicBezTo>
                          <a:close/>
                        </a:path>
                        <a:path w="7632700" h="5689600" stroke="0" extrusionOk="0">
                          <a:moveTo>
                            <a:pt x="0" y="0"/>
                          </a:moveTo>
                          <a:cubicBezTo>
                            <a:pt x="112298" y="-32745"/>
                            <a:pt x="262327" y="26823"/>
                            <a:pt x="358150" y="0"/>
                          </a:cubicBezTo>
                          <a:cubicBezTo>
                            <a:pt x="453973" y="-26823"/>
                            <a:pt x="854542" y="35002"/>
                            <a:pt x="1097935" y="0"/>
                          </a:cubicBezTo>
                          <a:cubicBezTo>
                            <a:pt x="1341328" y="-35002"/>
                            <a:pt x="1383049" y="39451"/>
                            <a:pt x="1532411" y="0"/>
                          </a:cubicBezTo>
                          <a:cubicBezTo>
                            <a:pt x="1681773" y="-39451"/>
                            <a:pt x="1827606" y="36261"/>
                            <a:pt x="2043215" y="0"/>
                          </a:cubicBezTo>
                          <a:cubicBezTo>
                            <a:pt x="2258824" y="-36261"/>
                            <a:pt x="2224074" y="35978"/>
                            <a:pt x="2401365" y="0"/>
                          </a:cubicBezTo>
                          <a:cubicBezTo>
                            <a:pt x="2578656" y="-35978"/>
                            <a:pt x="2841083" y="45322"/>
                            <a:pt x="3141150" y="0"/>
                          </a:cubicBezTo>
                          <a:cubicBezTo>
                            <a:pt x="3441218" y="-45322"/>
                            <a:pt x="3401575" y="4454"/>
                            <a:pt x="3575626" y="0"/>
                          </a:cubicBezTo>
                          <a:cubicBezTo>
                            <a:pt x="3749677" y="-4454"/>
                            <a:pt x="4146627" y="20078"/>
                            <a:pt x="4315411" y="0"/>
                          </a:cubicBezTo>
                          <a:cubicBezTo>
                            <a:pt x="4484196" y="-20078"/>
                            <a:pt x="4702921" y="2832"/>
                            <a:pt x="4978869" y="0"/>
                          </a:cubicBezTo>
                          <a:cubicBezTo>
                            <a:pt x="5254817" y="-2832"/>
                            <a:pt x="5334931" y="53240"/>
                            <a:pt x="5489673" y="0"/>
                          </a:cubicBezTo>
                          <a:cubicBezTo>
                            <a:pt x="5644415" y="-53240"/>
                            <a:pt x="5840102" y="28008"/>
                            <a:pt x="6153130" y="0"/>
                          </a:cubicBezTo>
                          <a:cubicBezTo>
                            <a:pt x="6466158" y="-28008"/>
                            <a:pt x="6656018" y="76420"/>
                            <a:pt x="6816588" y="0"/>
                          </a:cubicBezTo>
                          <a:cubicBezTo>
                            <a:pt x="6977158" y="-76420"/>
                            <a:pt x="7266470" y="9645"/>
                            <a:pt x="7632700" y="0"/>
                          </a:cubicBezTo>
                          <a:cubicBezTo>
                            <a:pt x="7632973" y="153304"/>
                            <a:pt x="7592309" y="263920"/>
                            <a:pt x="7632700" y="455168"/>
                          </a:cubicBezTo>
                          <a:cubicBezTo>
                            <a:pt x="7673091" y="646416"/>
                            <a:pt x="7603429" y="781875"/>
                            <a:pt x="7632700" y="1081024"/>
                          </a:cubicBezTo>
                          <a:cubicBezTo>
                            <a:pt x="7661971" y="1380173"/>
                            <a:pt x="7585764" y="1558375"/>
                            <a:pt x="7632700" y="1763776"/>
                          </a:cubicBezTo>
                          <a:cubicBezTo>
                            <a:pt x="7679636" y="1969177"/>
                            <a:pt x="7606352" y="2122848"/>
                            <a:pt x="7632700" y="2218944"/>
                          </a:cubicBezTo>
                          <a:cubicBezTo>
                            <a:pt x="7659048" y="2315040"/>
                            <a:pt x="7616405" y="2512829"/>
                            <a:pt x="7632700" y="2674112"/>
                          </a:cubicBezTo>
                          <a:cubicBezTo>
                            <a:pt x="7648995" y="2835395"/>
                            <a:pt x="7606565" y="2993501"/>
                            <a:pt x="7632700" y="3299968"/>
                          </a:cubicBezTo>
                          <a:cubicBezTo>
                            <a:pt x="7658835" y="3606435"/>
                            <a:pt x="7590431" y="3534634"/>
                            <a:pt x="7632700" y="3698240"/>
                          </a:cubicBezTo>
                          <a:cubicBezTo>
                            <a:pt x="7674969" y="3861846"/>
                            <a:pt x="7614958" y="4139060"/>
                            <a:pt x="7632700" y="4267200"/>
                          </a:cubicBezTo>
                          <a:cubicBezTo>
                            <a:pt x="7650442" y="4395340"/>
                            <a:pt x="7611912" y="4489653"/>
                            <a:pt x="7632700" y="4665472"/>
                          </a:cubicBezTo>
                          <a:cubicBezTo>
                            <a:pt x="7653488" y="4841291"/>
                            <a:pt x="7598198" y="5000467"/>
                            <a:pt x="7632700" y="5177536"/>
                          </a:cubicBezTo>
                          <a:cubicBezTo>
                            <a:pt x="7667202" y="5354605"/>
                            <a:pt x="7597925" y="5553126"/>
                            <a:pt x="7632700" y="5689600"/>
                          </a:cubicBezTo>
                          <a:cubicBezTo>
                            <a:pt x="7500072" y="5693830"/>
                            <a:pt x="7229912" y="5668609"/>
                            <a:pt x="7121896" y="5689600"/>
                          </a:cubicBezTo>
                          <a:cubicBezTo>
                            <a:pt x="7013880" y="5710591"/>
                            <a:pt x="6742477" y="5674955"/>
                            <a:pt x="6611092" y="5689600"/>
                          </a:cubicBezTo>
                          <a:cubicBezTo>
                            <a:pt x="6479707" y="5704245"/>
                            <a:pt x="6310621" y="5689177"/>
                            <a:pt x="6023962" y="5689600"/>
                          </a:cubicBezTo>
                          <a:cubicBezTo>
                            <a:pt x="5737303" y="5690023"/>
                            <a:pt x="5539405" y="5663107"/>
                            <a:pt x="5360504" y="5689600"/>
                          </a:cubicBezTo>
                          <a:cubicBezTo>
                            <a:pt x="5181603" y="5716093"/>
                            <a:pt x="4970377" y="5661964"/>
                            <a:pt x="4849700" y="5689600"/>
                          </a:cubicBezTo>
                          <a:cubicBezTo>
                            <a:pt x="4729023" y="5717236"/>
                            <a:pt x="4590933" y="5667299"/>
                            <a:pt x="4415223" y="5689600"/>
                          </a:cubicBezTo>
                          <a:cubicBezTo>
                            <a:pt x="4239513" y="5711901"/>
                            <a:pt x="4197789" y="5683062"/>
                            <a:pt x="4057074" y="5689600"/>
                          </a:cubicBezTo>
                          <a:cubicBezTo>
                            <a:pt x="3916359" y="5696138"/>
                            <a:pt x="3708378" y="5626426"/>
                            <a:pt x="3469943" y="5689600"/>
                          </a:cubicBezTo>
                          <a:cubicBezTo>
                            <a:pt x="3231508" y="5752774"/>
                            <a:pt x="3089074" y="5628633"/>
                            <a:pt x="2882812" y="5689600"/>
                          </a:cubicBezTo>
                          <a:cubicBezTo>
                            <a:pt x="2676550" y="5750567"/>
                            <a:pt x="2644106" y="5662911"/>
                            <a:pt x="2524662" y="5689600"/>
                          </a:cubicBezTo>
                          <a:cubicBezTo>
                            <a:pt x="2405218" y="5716289"/>
                            <a:pt x="2102979" y="5647184"/>
                            <a:pt x="1937532" y="5689600"/>
                          </a:cubicBezTo>
                          <a:cubicBezTo>
                            <a:pt x="1772085" y="5732016"/>
                            <a:pt x="1702406" y="5666261"/>
                            <a:pt x="1503055" y="5689600"/>
                          </a:cubicBezTo>
                          <a:cubicBezTo>
                            <a:pt x="1303704" y="5712939"/>
                            <a:pt x="1230391" y="5682540"/>
                            <a:pt x="1068578" y="5689600"/>
                          </a:cubicBezTo>
                          <a:cubicBezTo>
                            <a:pt x="906765" y="5696660"/>
                            <a:pt x="490409" y="5587192"/>
                            <a:pt x="0" y="5689600"/>
                          </a:cubicBezTo>
                          <a:cubicBezTo>
                            <a:pt x="-56726" y="5435699"/>
                            <a:pt x="60576" y="5329226"/>
                            <a:pt x="0" y="5006848"/>
                          </a:cubicBezTo>
                          <a:cubicBezTo>
                            <a:pt x="-60576" y="4684470"/>
                            <a:pt x="6964" y="4654503"/>
                            <a:pt x="0" y="4494784"/>
                          </a:cubicBezTo>
                          <a:cubicBezTo>
                            <a:pt x="-6964" y="4335065"/>
                            <a:pt x="36125" y="4128433"/>
                            <a:pt x="0" y="3925824"/>
                          </a:cubicBezTo>
                          <a:cubicBezTo>
                            <a:pt x="-36125" y="3723215"/>
                            <a:pt x="1763" y="3695282"/>
                            <a:pt x="0" y="3527552"/>
                          </a:cubicBezTo>
                          <a:cubicBezTo>
                            <a:pt x="-1763" y="3359822"/>
                            <a:pt x="55388" y="3128930"/>
                            <a:pt x="0" y="3015488"/>
                          </a:cubicBezTo>
                          <a:cubicBezTo>
                            <a:pt x="-55388" y="2902046"/>
                            <a:pt x="25792" y="2767907"/>
                            <a:pt x="0" y="2560320"/>
                          </a:cubicBezTo>
                          <a:cubicBezTo>
                            <a:pt x="-25792" y="2352733"/>
                            <a:pt x="2056" y="2227747"/>
                            <a:pt x="0" y="1991360"/>
                          </a:cubicBezTo>
                          <a:cubicBezTo>
                            <a:pt x="-2056" y="1754973"/>
                            <a:pt x="1258" y="1773160"/>
                            <a:pt x="0" y="1593088"/>
                          </a:cubicBezTo>
                          <a:cubicBezTo>
                            <a:pt x="-1258" y="1413016"/>
                            <a:pt x="14873" y="1145462"/>
                            <a:pt x="0" y="967232"/>
                          </a:cubicBezTo>
                          <a:cubicBezTo>
                            <a:pt x="-14873" y="789002"/>
                            <a:pt x="30308" y="701588"/>
                            <a:pt x="0" y="568960"/>
                          </a:cubicBezTo>
                          <a:cubicBezTo>
                            <a:pt x="-30308" y="436332"/>
                            <a:pt x="18665" y="209038"/>
                            <a:pt x="0" y="0"/>
                          </a:cubicBezTo>
                          <a:close/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  <a:extLst>
                        <a:ext uri="{C807C97D-BFC1-408E-A445-0C87EB9F89A2}">
                          <ask:lineSketchStyleProps xmlns:ask="http://schemas.microsoft.com/office/drawing/2018/sketchyshapes" sd="74777056">
                            <a:prstGeom prst="rect">
                              <a:avLst/>
                            </a:prstGeom>
                            <ask:type>
                              <ask:lineSketchScribble/>
                            </ask:type>
                          </ask:lineSketchStyleProps>
                        </a:ext>
                      </a:extLst>
                    </a:ln>
                  </p:spPr>
                </p:pic>
              </p:grpSp>
              <p:cxnSp>
                <p:nvCxnSpPr>
                  <p:cNvPr id="31" name="Connettore 2 30">
                    <a:extLst>
                      <a:ext uri="{FF2B5EF4-FFF2-40B4-BE49-F238E27FC236}">
                        <a16:creationId xmlns:a16="http://schemas.microsoft.com/office/drawing/2014/main" id="{ABB33029-88C6-EFC3-4B9E-C0E7FBEF763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48057" y="1307591"/>
                    <a:ext cx="6455665" cy="4123947"/>
                  </a:xfrm>
                  <a:prstGeom prst="straightConnector1">
                    <a:avLst/>
                  </a:prstGeom>
                  <a:ln w="19050"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2" name="Connettore 2 31">
                    <a:extLst>
                      <a:ext uri="{FF2B5EF4-FFF2-40B4-BE49-F238E27FC236}">
                        <a16:creationId xmlns:a16="http://schemas.microsoft.com/office/drawing/2014/main" id="{C986A5C7-4FDD-37B4-BA12-4914471B58C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852056" y="1101435"/>
                    <a:ext cx="5756564" cy="4784344"/>
                  </a:xfrm>
                  <a:prstGeom prst="straightConnector1">
                    <a:avLst/>
                  </a:prstGeom>
                  <a:ln w="19050">
                    <a:solidFill>
                      <a:srgbClr val="FF0000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33" name="Stella a 12 punte 32">
                        <a:extLst>
                          <a:ext uri="{FF2B5EF4-FFF2-40B4-BE49-F238E27FC236}">
                            <a16:creationId xmlns:a16="http://schemas.microsoft.com/office/drawing/2014/main" id="{4BB390FA-F824-F0CD-6C68-6F4D6FBBEFF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104285" y="2967508"/>
                        <a:ext cx="289890" cy="254593"/>
                      </a:xfrm>
                      <a:custGeom>
                        <a:avLst/>
                        <a:gdLst>
                          <a:gd name="connsiteX0" fmla="*/ 0 w 289890"/>
                          <a:gd name="connsiteY0" fmla="*/ 127297 h 254593"/>
                          <a:gd name="connsiteX1" fmla="*/ 39940 w 289890"/>
                          <a:gd name="connsiteY1" fmla="*/ 102586 h 254593"/>
                          <a:gd name="connsiteX2" fmla="*/ 19419 w 289890"/>
                          <a:gd name="connsiteY2" fmla="*/ 63648 h 254593"/>
                          <a:gd name="connsiteX3" fmla="*/ 68076 w 289890"/>
                          <a:gd name="connsiteY3" fmla="*/ 59787 h 254593"/>
                          <a:gd name="connsiteX4" fmla="*/ 72473 w 289890"/>
                          <a:gd name="connsiteY4" fmla="*/ 17054 h 254593"/>
                          <a:gd name="connsiteX5" fmla="*/ 116809 w 289890"/>
                          <a:gd name="connsiteY5" fmla="*/ 35077 h 254593"/>
                          <a:gd name="connsiteX6" fmla="*/ 144945 w 289890"/>
                          <a:gd name="connsiteY6" fmla="*/ 0 h 254593"/>
                          <a:gd name="connsiteX7" fmla="*/ 173081 w 289890"/>
                          <a:gd name="connsiteY7" fmla="*/ 35077 h 254593"/>
                          <a:gd name="connsiteX8" fmla="*/ 217418 w 289890"/>
                          <a:gd name="connsiteY8" fmla="*/ 17054 h 254593"/>
                          <a:gd name="connsiteX9" fmla="*/ 221814 w 289890"/>
                          <a:gd name="connsiteY9" fmla="*/ 59787 h 254593"/>
                          <a:gd name="connsiteX10" fmla="*/ 270471 w 289890"/>
                          <a:gd name="connsiteY10" fmla="*/ 63648 h 254593"/>
                          <a:gd name="connsiteX11" fmla="*/ 249950 w 289890"/>
                          <a:gd name="connsiteY11" fmla="*/ 102586 h 254593"/>
                          <a:gd name="connsiteX12" fmla="*/ 289890 w 289890"/>
                          <a:gd name="connsiteY12" fmla="*/ 127297 h 254593"/>
                          <a:gd name="connsiteX13" fmla="*/ 249950 w 289890"/>
                          <a:gd name="connsiteY13" fmla="*/ 152007 h 254593"/>
                          <a:gd name="connsiteX14" fmla="*/ 270471 w 289890"/>
                          <a:gd name="connsiteY14" fmla="*/ 190945 h 254593"/>
                          <a:gd name="connsiteX15" fmla="*/ 221814 w 289890"/>
                          <a:gd name="connsiteY15" fmla="*/ 194806 h 254593"/>
                          <a:gd name="connsiteX16" fmla="*/ 217418 w 289890"/>
                          <a:gd name="connsiteY16" fmla="*/ 237539 h 254593"/>
                          <a:gd name="connsiteX17" fmla="*/ 173081 w 289890"/>
                          <a:gd name="connsiteY17" fmla="*/ 219516 h 254593"/>
                          <a:gd name="connsiteX18" fmla="*/ 144945 w 289890"/>
                          <a:gd name="connsiteY18" fmla="*/ 254593 h 254593"/>
                          <a:gd name="connsiteX19" fmla="*/ 116809 w 289890"/>
                          <a:gd name="connsiteY19" fmla="*/ 219516 h 254593"/>
                          <a:gd name="connsiteX20" fmla="*/ 72473 w 289890"/>
                          <a:gd name="connsiteY20" fmla="*/ 237539 h 254593"/>
                          <a:gd name="connsiteX21" fmla="*/ 68076 w 289890"/>
                          <a:gd name="connsiteY21" fmla="*/ 194806 h 254593"/>
                          <a:gd name="connsiteX22" fmla="*/ 19419 w 289890"/>
                          <a:gd name="connsiteY22" fmla="*/ 190945 h 254593"/>
                          <a:gd name="connsiteX23" fmla="*/ 39940 w 289890"/>
                          <a:gd name="connsiteY23" fmla="*/ 152007 h 254593"/>
                          <a:gd name="connsiteX24" fmla="*/ 0 w 289890"/>
                          <a:gd name="connsiteY24" fmla="*/ 127297 h 25459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</a:cxnLst>
                        <a:rect l="l" t="t" r="r" b="b"/>
                        <a:pathLst>
                          <a:path w="289890" h="254593" fill="none" extrusionOk="0">
                            <a:moveTo>
                              <a:pt x="0" y="127297"/>
                            </a:moveTo>
                            <a:cubicBezTo>
                              <a:pt x="17515" y="111707"/>
                              <a:pt x="26287" y="114960"/>
                              <a:pt x="39940" y="102586"/>
                            </a:cubicBezTo>
                            <a:cubicBezTo>
                              <a:pt x="28841" y="89466"/>
                              <a:pt x="25726" y="71059"/>
                              <a:pt x="19419" y="63648"/>
                            </a:cubicBezTo>
                            <a:cubicBezTo>
                              <a:pt x="40414" y="57894"/>
                              <a:pt x="55119" y="65379"/>
                              <a:pt x="68076" y="59787"/>
                            </a:cubicBezTo>
                            <a:cubicBezTo>
                              <a:pt x="64481" y="45084"/>
                              <a:pt x="74296" y="36427"/>
                              <a:pt x="72473" y="17054"/>
                            </a:cubicBezTo>
                            <a:cubicBezTo>
                              <a:pt x="88312" y="23175"/>
                              <a:pt x="100028" y="30180"/>
                              <a:pt x="116809" y="35077"/>
                            </a:cubicBezTo>
                            <a:cubicBezTo>
                              <a:pt x="122379" y="25187"/>
                              <a:pt x="136459" y="11007"/>
                              <a:pt x="144945" y="0"/>
                            </a:cubicBezTo>
                            <a:cubicBezTo>
                              <a:pt x="159996" y="15484"/>
                              <a:pt x="157113" y="22455"/>
                              <a:pt x="173081" y="35077"/>
                            </a:cubicBezTo>
                            <a:cubicBezTo>
                              <a:pt x="186460" y="27650"/>
                              <a:pt x="203532" y="26930"/>
                              <a:pt x="217418" y="17054"/>
                            </a:cubicBezTo>
                            <a:cubicBezTo>
                              <a:pt x="222170" y="34026"/>
                              <a:pt x="216930" y="43968"/>
                              <a:pt x="221814" y="59787"/>
                            </a:cubicBezTo>
                            <a:cubicBezTo>
                              <a:pt x="232105" y="59154"/>
                              <a:pt x="248401" y="64197"/>
                              <a:pt x="270471" y="63648"/>
                            </a:cubicBezTo>
                            <a:cubicBezTo>
                              <a:pt x="266850" y="74641"/>
                              <a:pt x="254528" y="88316"/>
                              <a:pt x="249950" y="102586"/>
                            </a:cubicBezTo>
                            <a:cubicBezTo>
                              <a:pt x="261435" y="108870"/>
                              <a:pt x="275200" y="123094"/>
                              <a:pt x="289890" y="127297"/>
                            </a:cubicBezTo>
                            <a:cubicBezTo>
                              <a:pt x="281565" y="133094"/>
                              <a:pt x="264494" y="140798"/>
                              <a:pt x="249950" y="152007"/>
                            </a:cubicBezTo>
                            <a:cubicBezTo>
                              <a:pt x="261670" y="165291"/>
                              <a:pt x="257421" y="176650"/>
                              <a:pt x="270471" y="190945"/>
                            </a:cubicBezTo>
                            <a:cubicBezTo>
                              <a:pt x="246751" y="198578"/>
                              <a:pt x="236015" y="192302"/>
                              <a:pt x="221814" y="194806"/>
                            </a:cubicBezTo>
                            <a:cubicBezTo>
                              <a:pt x="223418" y="214389"/>
                              <a:pt x="216689" y="218376"/>
                              <a:pt x="217418" y="237539"/>
                            </a:cubicBezTo>
                            <a:cubicBezTo>
                              <a:pt x="195704" y="234135"/>
                              <a:pt x="188497" y="219934"/>
                              <a:pt x="173081" y="219516"/>
                            </a:cubicBezTo>
                            <a:cubicBezTo>
                              <a:pt x="167058" y="234568"/>
                              <a:pt x="150930" y="246104"/>
                              <a:pt x="144945" y="254593"/>
                            </a:cubicBezTo>
                            <a:cubicBezTo>
                              <a:pt x="132961" y="243316"/>
                              <a:pt x="131242" y="231403"/>
                              <a:pt x="116809" y="219516"/>
                            </a:cubicBezTo>
                            <a:cubicBezTo>
                              <a:pt x="107498" y="224624"/>
                              <a:pt x="92477" y="225150"/>
                              <a:pt x="72473" y="237539"/>
                            </a:cubicBezTo>
                            <a:cubicBezTo>
                              <a:pt x="70148" y="219280"/>
                              <a:pt x="70018" y="211854"/>
                              <a:pt x="68076" y="194806"/>
                            </a:cubicBezTo>
                            <a:cubicBezTo>
                              <a:pt x="56604" y="194814"/>
                              <a:pt x="33155" y="191516"/>
                              <a:pt x="19419" y="190945"/>
                            </a:cubicBezTo>
                            <a:cubicBezTo>
                              <a:pt x="26587" y="172663"/>
                              <a:pt x="36696" y="161969"/>
                              <a:pt x="39940" y="152007"/>
                            </a:cubicBezTo>
                            <a:cubicBezTo>
                              <a:pt x="25967" y="147760"/>
                              <a:pt x="12407" y="132762"/>
                              <a:pt x="0" y="127297"/>
                            </a:cubicBezTo>
                            <a:close/>
                          </a:path>
                          <a:path w="289890" h="254593" stroke="0" extrusionOk="0">
                            <a:moveTo>
                              <a:pt x="0" y="127297"/>
                            </a:moveTo>
                            <a:cubicBezTo>
                              <a:pt x="7096" y="119526"/>
                              <a:pt x="31366" y="113148"/>
                              <a:pt x="39940" y="102586"/>
                            </a:cubicBezTo>
                            <a:cubicBezTo>
                              <a:pt x="29911" y="93543"/>
                              <a:pt x="32130" y="81737"/>
                              <a:pt x="19419" y="63648"/>
                            </a:cubicBezTo>
                            <a:cubicBezTo>
                              <a:pt x="42362" y="57080"/>
                              <a:pt x="46227" y="65808"/>
                              <a:pt x="68076" y="59787"/>
                            </a:cubicBezTo>
                            <a:cubicBezTo>
                              <a:pt x="68828" y="41417"/>
                              <a:pt x="73699" y="26582"/>
                              <a:pt x="72473" y="17054"/>
                            </a:cubicBezTo>
                            <a:cubicBezTo>
                              <a:pt x="84579" y="21729"/>
                              <a:pt x="107834" y="31696"/>
                              <a:pt x="116809" y="35077"/>
                            </a:cubicBezTo>
                            <a:cubicBezTo>
                              <a:pt x="120988" y="22803"/>
                              <a:pt x="139367" y="12656"/>
                              <a:pt x="144945" y="0"/>
                            </a:cubicBezTo>
                            <a:cubicBezTo>
                              <a:pt x="153601" y="9417"/>
                              <a:pt x="163152" y="23164"/>
                              <a:pt x="173081" y="35077"/>
                            </a:cubicBezTo>
                            <a:cubicBezTo>
                              <a:pt x="194862" y="25221"/>
                              <a:pt x="195713" y="25991"/>
                              <a:pt x="217418" y="17054"/>
                            </a:cubicBezTo>
                            <a:cubicBezTo>
                              <a:pt x="220967" y="30906"/>
                              <a:pt x="216882" y="49422"/>
                              <a:pt x="221814" y="59787"/>
                            </a:cubicBezTo>
                            <a:cubicBezTo>
                              <a:pt x="241251" y="56952"/>
                              <a:pt x="256316" y="67580"/>
                              <a:pt x="270471" y="63648"/>
                            </a:cubicBezTo>
                            <a:cubicBezTo>
                              <a:pt x="265513" y="83337"/>
                              <a:pt x="252949" y="86082"/>
                              <a:pt x="249950" y="102586"/>
                            </a:cubicBezTo>
                            <a:cubicBezTo>
                              <a:pt x="260426" y="108022"/>
                              <a:pt x="275143" y="124500"/>
                              <a:pt x="289890" y="127297"/>
                            </a:cubicBezTo>
                            <a:cubicBezTo>
                              <a:pt x="282285" y="137896"/>
                              <a:pt x="266203" y="137208"/>
                              <a:pt x="249950" y="152007"/>
                            </a:cubicBezTo>
                            <a:cubicBezTo>
                              <a:pt x="261286" y="169921"/>
                              <a:pt x="260425" y="173927"/>
                              <a:pt x="270471" y="190945"/>
                            </a:cubicBezTo>
                            <a:cubicBezTo>
                              <a:pt x="257790" y="193462"/>
                              <a:pt x="231650" y="193133"/>
                              <a:pt x="221814" y="194806"/>
                            </a:cubicBezTo>
                            <a:cubicBezTo>
                              <a:pt x="223946" y="206836"/>
                              <a:pt x="214065" y="227720"/>
                              <a:pt x="217418" y="237539"/>
                            </a:cubicBezTo>
                            <a:cubicBezTo>
                              <a:pt x="199431" y="235540"/>
                              <a:pt x="191132" y="225381"/>
                              <a:pt x="173081" y="219516"/>
                            </a:cubicBezTo>
                            <a:cubicBezTo>
                              <a:pt x="164873" y="230969"/>
                              <a:pt x="151825" y="242456"/>
                              <a:pt x="144945" y="254593"/>
                            </a:cubicBezTo>
                            <a:cubicBezTo>
                              <a:pt x="128683" y="240484"/>
                              <a:pt x="129661" y="235082"/>
                              <a:pt x="116809" y="219516"/>
                            </a:cubicBezTo>
                            <a:cubicBezTo>
                              <a:pt x="108249" y="225074"/>
                              <a:pt x="82682" y="231864"/>
                              <a:pt x="72473" y="237539"/>
                            </a:cubicBezTo>
                            <a:cubicBezTo>
                              <a:pt x="69784" y="218691"/>
                              <a:pt x="73367" y="203916"/>
                              <a:pt x="68076" y="194806"/>
                            </a:cubicBezTo>
                            <a:cubicBezTo>
                              <a:pt x="46902" y="194457"/>
                              <a:pt x="36600" y="190878"/>
                              <a:pt x="19419" y="190945"/>
                            </a:cubicBezTo>
                            <a:cubicBezTo>
                              <a:pt x="21842" y="175134"/>
                              <a:pt x="33327" y="169287"/>
                              <a:pt x="39940" y="152007"/>
                            </a:cubicBezTo>
                            <a:cubicBezTo>
                              <a:pt x="28006" y="148710"/>
                              <a:pt x="14961" y="135793"/>
                              <a:pt x="0" y="127297"/>
                            </a:cubicBezTo>
                            <a:close/>
                          </a:path>
                        </a:pathLst>
                      </a:custGeom>
                      <a:solidFill>
                        <a:srgbClr val="FFFF00"/>
                      </a:solidFill>
                      <a:ln w="19050">
                        <a:solidFill>
                          <a:schemeClr val="accent4"/>
                        </a:solidFill>
                        <a:extLst>
                          <a:ext uri="{C807C97D-BFC1-408E-A445-0C87EB9F89A2}">
                            <ask:lineSketchStyleProps xmlns:ask="http://schemas.microsoft.com/office/drawing/2018/sketchyshapes" sd="2330549627">
                              <a:prstGeom prst="star12">
                                <a:avLst/>
                              </a:prstGeom>
                              <ask:type>
                                <ask:lineSketchScribble/>
                              </ask:type>
                            </ask:lineSketchStyleProps>
                          </a:ext>
                        </a:extLst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it-IT" sz="14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oMath>
                          </m:oMathPara>
                        </a14:m>
                        <a:endParaRPr lang="en-GB" sz="1400" dirty="0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31" name="Stella a 12 punte 30">
                        <a:extLst>
                          <a:ext uri="{FF2B5EF4-FFF2-40B4-BE49-F238E27FC236}">
                            <a16:creationId xmlns:a16="http://schemas.microsoft.com/office/drawing/2014/main" id="{043E13D9-277E-3743-9ED2-005911CC08C5}"/>
                          </a:ext>
                        </a:extLst>
                      </p:cNvPr>
                      <p:cNvSpPr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3104285" y="2967508"/>
                        <a:ext cx="289890" cy="254593"/>
                      </a:xfrm>
                      <a:prstGeom prst="star12">
                        <a:avLst/>
                      </a:prstGeom>
                      <a:blipFill>
                        <a:blip r:embed="rId11"/>
                        <a:stretch>
                          <a:fillRect l="-11765" t="-30769" b="-69231"/>
                        </a:stretch>
                      </a:blipFill>
                      <a:ln>
                        <a:solidFill>
                          <a:schemeClr val="accent4"/>
                        </a:solidFill>
                      </a:ln>
                    </p:spPr>
                    <p:txBody>
                      <a:bodyPr/>
                      <a:lstStyle/>
                      <a:p>
                        <a:r>
                          <a:rPr lang="en-GB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p:sp>
                <p:nvSpPr>
                  <p:cNvPr id="34" name="CasellaDiTesto 33">
                    <a:extLst>
                      <a:ext uri="{FF2B5EF4-FFF2-40B4-BE49-F238E27FC236}">
                        <a16:creationId xmlns:a16="http://schemas.microsoft.com/office/drawing/2014/main" id="{B7947874-DD8C-EF9F-91B3-312D809DA13F}"/>
                      </a:ext>
                    </a:extLst>
                  </p:cNvPr>
                  <p:cNvSpPr txBox="1"/>
                  <p:nvPr/>
                </p:nvSpPr>
                <p:spPr>
                  <a:xfrm>
                    <a:off x="1458433" y="5708641"/>
                    <a:ext cx="3559045" cy="483213"/>
                  </a:xfrm>
                  <a:custGeom>
                    <a:avLst/>
                    <a:gdLst>
                      <a:gd name="connsiteX0" fmla="*/ 0 w 3559045"/>
                      <a:gd name="connsiteY0" fmla="*/ 0 h 483213"/>
                      <a:gd name="connsiteX1" fmla="*/ 628765 w 3559045"/>
                      <a:gd name="connsiteY1" fmla="*/ 0 h 483213"/>
                      <a:gd name="connsiteX2" fmla="*/ 1115167 w 3559045"/>
                      <a:gd name="connsiteY2" fmla="*/ 0 h 483213"/>
                      <a:gd name="connsiteX3" fmla="*/ 1779523 w 3559045"/>
                      <a:gd name="connsiteY3" fmla="*/ 0 h 483213"/>
                      <a:gd name="connsiteX4" fmla="*/ 2372697 w 3559045"/>
                      <a:gd name="connsiteY4" fmla="*/ 0 h 483213"/>
                      <a:gd name="connsiteX5" fmla="*/ 3001461 w 3559045"/>
                      <a:gd name="connsiteY5" fmla="*/ 0 h 483213"/>
                      <a:gd name="connsiteX6" fmla="*/ 3559045 w 3559045"/>
                      <a:gd name="connsiteY6" fmla="*/ 0 h 483213"/>
                      <a:gd name="connsiteX7" fmla="*/ 3559045 w 3559045"/>
                      <a:gd name="connsiteY7" fmla="*/ 483213 h 483213"/>
                      <a:gd name="connsiteX8" fmla="*/ 3072642 w 3559045"/>
                      <a:gd name="connsiteY8" fmla="*/ 483213 h 483213"/>
                      <a:gd name="connsiteX9" fmla="*/ 2515058 w 3559045"/>
                      <a:gd name="connsiteY9" fmla="*/ 483213 h 483213"/>
                      <a:gd name="connsiteX10" fmla="*/ 1957475 w 3559045"/>
                      <a:gd name="connsiteY10" fmla="*/ 483213 h 483213"/>
                      <a:gd name="connsiteX11" fmla="*/ 1399891 w 3559045"/>
                      <a:gd name="connsiteY11" fmla="*/ 483213 h 483213"/>
                      <a:gd name="connsiteX12" fmla="*/ 735536 w 3559045"/>
                      <a:gd name="connsiteY12" fmla="*/ 483213 h 483213"/>
                      <a:gd name="connsiteX13" fmla="*/ 0 w 3559045"/>
                      <a:gd name="connsiteY13" fmla="*/ 483213 h 483213"/>
                      <a:gd name="connsiteX14" fmla="*/ 0 w 3559045"/>
                      <a:gd name="connsiteY14" fmla="*/ 0 h 4832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3559045" h="483213" extrusionOk="0">
                        <a:moveTo>
                          <a:pt x="0" y="0"/>
                        </a:moveTo>
                        <a:cubicBezTo>
                          <a:pt x="305268" y="-31226"/>
                          <a:pt x="336829" y="50976"/>
                          <a:pt x="628765" y="0"/>
                        </a:cubicBezTo>
                        <a:cubicBezTo>
                          <a:pt x="920702" y="-50976"/>
                          <a:pt x="911937" y="13581"/>
                          <a:pt x="1115167" y="0"/>
                        </a:cubicBezTo>
                        <a:cubicBezTo>
                          <a:pt x="1318397" y="-13581"/>
                          <a:pt x="1537834" y="13737"/>
                          <a:pt x="1779523" y="0"/>
                        </a:cubicBezTo>
                        <a:cubicBezTo>
                          <a:pt x="2021212" y="-13737"/>
                          <a:pt x="2091461" y="13334"/>
                          <a:pt x="2372697" y="0"/>
                        </a:cubicBezTo>
                        <a:cubicBezTo>
                          <a:pt x="2653933" y="-13334"/>
                          <a:pt x="2721130" y="52181"/>
                          <a:pt x="3001461" y="0"/>
                        </a:cubicBezTo>
                        <a:cubicBezTo>
                          <a:pt x="3281792" y="-52181"/>
                          <a:pt x="3375337" y="50321"/>
                          <a:pt x="3559045" y="0"/>
                        </a:cubicBezTo>
                        <a:cubicBezTo>
                          <a:pt x="3612907" y="180123"/>
                          <a:pt x="3553835" y="269387"/>
                          <a:pt x="3559045" y="483213"/>
                        </a:cubicBezTo>
                        <a:cubicBezTo>
                          <a:pt x="3457749" y="507947"/>
                          <a:pt x="3314656" y="480979"/>
                          <a:pt x="3072642" y="483213"/>
                        </a:cubicBezTo>
                        <a:cubicBezTo>
                          <a:pt x="2830628" y="485447"/>
                          <a:pt x="2748280" y="448579"/>
                          <a:pt x="2515058" y="483213"/>
                        </a:cubicBezTo>
                        <a:cubicBezTo>
                          <a:pt x="2281836" y="517847"/>
                          <a:pt x="2108539" y="441680"/>
                          <a:pt x="1957475" y="483213"/>
                        </a:cubicBezTo>
                        <a:cubicBezTo>
                          <a:pt x="1806411" y="524746"/>
                          <a:pt x="1536691" y="422869"/>
                          <a:pt x="1399891" y="483213"/>
                        </a:cubicBezTo>
                        <a:cubicBezTo>
                          <a:pt x="1263091" y="543557"/>
                          <a:pt x="943749" y="467877"/>
                          <a:pt x="735536" y="483213"/>
                        </a:cubicBezTo>
                        <a:cubicBezTo>
                          <a:pt x="527323" y="498549"/>
                          <a:pt x="353914" y="427760"/>
                          <a:pt x="0" y="483213"/>
                        </a:cubicBezTo>
                        <a:cubicBezTo>
                          <a:pt x="-38852" y="325980"/>
                          <a:pt x="27383" y="211227"/>
                          <a:pt x="0" y="0"/>
                        </a:cubicBezTo>
                        <a:close/>
                      </a:path>
                    </a:pathLst>
                  </a:custGeom>
                  <a:noFill/>
                  <a:ln w="19050">
                    <a:solidFill>
                      <a:schemeClr val="tx1"/>
                    </a:solidFill>
                    <a:extLst>
                      <a:ext uri="{C807C97D-BFC1-408E-A445-0C87EB9F89A2}">
                        <ask:lineSketchStyleProps xmlns:ask="http://schemas.microsoft.com/office/drawing/2018/sketchyshapes" sd="3034661140">
                          <a:prstGeom prst="rect">
                            <a:avLst/>
                          </a:prstGeom>
                          <ask:type>
                            <ask:lineSketchScribble/>
                          </ask:type>
                        </ask:lineSketchStyleProps>
                      </a:ext>
                    </a:extLst>
                  </a:ln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GB" sz="1200" b="1" i="1" dirty="0">
                        <a:cs typeface="Times New Roman" panose="02020603050405020304" pitchFamily="18" charset="0"/>
                      </a:rPr>
                      <a:t>kaon charge detector</a:t>
                    </a:r>
                  </a:p>
                </p:txBody>
              </p:sp>
              <p:cxnSp>
                <p:nvCxnSpPr>
                  <p:cNvPr id="35" name="Connettore 1 34">
                    <a:extLst>
                      <a:ext uri="{FF2B5EF4-FFF2-40B4-BE49-F238E27FC236}">
                        <a16:creationId xmlns:a16="http://schemas.microsoft.com/office/drawing/2014/main" id="{98DBFDFC-8A35-2FD9-3779-04A848D1882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2482652" y="3826120"/>
                    <a:ext cx="0" cy="1892264"/>
                  </a:xfrm>
                  <a:prstGeom prst="line">
                    <a:avLst/>
                  </a:prstGeom>
                  <a:ln w="19050">
                    <a:headEnd type="none" w="med" len="med"/>
                    <a:tailEnd type="triangle" w="med" len="med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6" name="Connettore 1 35">
                    <a:extLst>
                      <a:ext uri="{FF2B5EF4-FFF2-40B4-BE49-F238E27FC236}">
                        <a16:creationId xmlns:a16="http://schemas.microsoft.com/office/drawing/2014/main" id="{8507739A-B45D-6A47-89B0-9B23979A08A9}"/>
                      </a:ext>
                    </a:extLst>
                  </p:cNvPr>
                  <p:cNvCxnSpPr>
                    <a:cxnSpLocks/>
                    <a:stCxn id="34" idx="0"/>
                    <a:endCxn id="6" idx="2"/>
                  </p:cNvCxnSpPr>
                  <p:nvPr/>
                </p:nvCxnSpPr>
                <p:spPr>
                  <a:xfrm flipH="1" flipV="1">
                    <a:off x="3237955" y="4996567"/>
                    <a:ext cx="2" cy="712074"/>
                  </a:xfrm>
                  <a:prstGeom prst="line">
                    <a:avLst/>
                  </a:prstGeom>
                  <a:ln w="19050">
                    <a:headEnd type="none" w="med" len="med"/>
                    <a:tailEnd type="triangle" w="med" len="med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28" name="Connettore 2 27">
                  <a:extLst>
                    <a:ext uri="{FF2B5EF4-FFF2-40B4-BE49-F238E27FC236}">
                      <a16:creationId xmlns:a16="http://schemas.microsoft.com/office/drawing/2014/main" id="{5019D0D9-2A2C-A181-FCA4-89433119E0D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056189" y="2378990"/>
                  <a:ext cx="0" cy="803524"/>
                </a:xfrm>
                <a:prstGeom prst="straightConnector1">
                  <a:avLst/>
                </a:prstGeom>
                <a:ln w="19050">
                  <a:solidFill>
                    <a:schemeClr val="accent4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Connettore 2 28">
                  <a:extLst>
                    <a:ext uri="{FF2B5EF4-FFF2-40B4-BE49-F238E27FC236}">
                      <a16:creationId xmlns:a16="http://schemas.microsoft.com/office/drawing/2014/main" id="{4DE546E1-F469-DFD2-5090-84D770EA76B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56189" y="3182514"/>
                  <a:ext cx="0" cy="893540"/>
                </a:xfrm>
                <a:prstGeom prst="straightConnector1">
                  <a:avLst/>
                </a:prstGeom>
                <a:ln w="19050">
                  <a:solidFill>
                    <a:schemeClr val="accent2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5" name="CasellaDiTesto 24">
                    <a:extLst>
                      <a:ext uri="{FF2B5EF4-FFF2-40B4-BE49-F238E27FC236}">
                        <a16:creationId xmlns:a16="http://schemas.microsoft.com/office/drawing/2014/main" id="{D37FE94E-42C5-0405-B3B8-5A085C75F7D5}"/>
                      </a:ext>
                    </a:extLst>
                  </p:cNvPr>
                  <p:cNvSpPr txBox="1"/>
                  <p:nvPr/>
                </p:nvSpPr>
                <p:spPr>
                  <a:xfrm>
                    <a:off x="3054364" y="2185258"/>
                    <a:ext cx="358240" cy="276999"/>
                  </a:xfrm>
                  <a:custGeom>
                    <a:avLst/>
                    <a:gdLst>
                      <a:gd name="connsiteX0" fmla="*/ 0 w 358240"/>
                      <a:gd name="connsiteY0" fmla="*/ 0 h 276999"/>
                      <a:gd name="connsiteX1" fmla="*/ 358240 w 358240"/>
                      <a:gd name="connsiteY1" fmla="*/ 0 h 276999"/>
                      <a:gd name="connsiteX2" fmla="*/ 358240 w 358240"/>
                      <a:gd name="connsiteY2" fmla="*/ 276999 h 276999"/>
                      <a:gd name="connsiteX3" fmla="*/ 0 w 358240"/>
                      <a:gd name="connsiteY3" fmla="*/ 276999 h 276999"/>
                      <a:gd name="connsiteX4" fmla="*/ 0 w 358240"/>
                      <a:gd name="connsiteY4" fmla="*/ 0 h 2769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8240" h="276999" extrusionOk="0">
                        <a:moveTo>
                          <a:pt x="0" y="0"/>
                        </a:moveTo>
                        <a:cubicBezTo>
                          <a:pt x="156411" y="-19888"/>
                          <a:pt x="221464" y="37381"/>
                          <a:pt x="358240" y="0"/>
                        </a:cubicBezTo>
                        <a:cubicBezTo>
                          <a:pt x="373657" y="79195"/>
                          <a:pt x="348240" y="217834"/>
                          <a:pt x="358240" y="276999"/>
                        </a:cubicBezTo>
                        <a:cubicBezTo>
                          <a:pt x="273292" y="282397"/>
                          <a:pt x="82582" y="265950"/>
                          <a:pt x="0" y="276999"/>
                        </a:cubicBezTo>
                        <a:cubicBezTo>
                          <a:pt x="-15694" y="162953"/>
                          <a:pt x="17335" y="85634"/>
                          <a:pt x="0" y="0"/>
                        </a:cubicBezTo>
                        <a:close/>
                      </a:path>
                    </a:pathLst>
                  </a:custGeom>
                  <a:noFill/>
                  <a:ln w="19050">
                    <a:noFill/>
                    <a:extLst>
                      <a:ext uri="{C807C97D-BFC1-408E-A445-0C87EB9F89A2}">
                        <ask:lineSketchStyleProps xmlns:ask="http://schemas.microsoft.com/office/drawing/2018/sketchyshapes" sd="2526919515">
                          <a:prstGeom prst="rect">
                            <a:avLst/>
                          </a:prstGeom>
                          <ask:type>
                            <ask:lineSketchScribble/>
                          </ask:type>
                        </ask:lineSketchStyleProps>
                      </a:ext>
                    </a:extLst>
                  </a:ln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it-IT" b="0" i="1" smtClean="0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b="0" i="1" smtClean="0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p>
                              <m:r>
                                <a:rPr lang="it-IT" b="0" i="1" smtClean="0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</m:oMath>
                      </m:oMathPara>
                    </a14:m>
                    <a:endParaRPr lang="en-GB" dirty="0">
                      <a:solidFill>
                        <a:schemeClr val="accent4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5" name="CasellaDiTesto 24">
                    <a:extLst>
                      <a:ext uri="{FF2B5EF4-FFF2-40B4-BE49-F238E27FC236}">
                        <a16:creationId xmlns:a16="http://schemas.microsoft.com/office/drawing/2014/main" id="{D37FE94E-42C5-0405-B3B8-5A085C75F7D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054364" y="2185258"/>
                    <a:ext cx="358240" cy="276999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 l="-35000" r="-35000" b="-81481"/>
                    </a:stretch>
                  </a:blipFill>
                  <a:ln w="19050">
                    <a:noFill/>
                    <a:extLst>
                      <a:ext uri="{C807C97D-BFC1-408E-A445-0C87EB9F89A2}">
                        <ask:lineSketchStyleProps xmlns:ask="http://schemas.microsoft.com/office/drawing/2018/sketchyshapes" sd="2526919515">
                          <a:custGeom>
                            <a:avLst/>
                            <a:gdLst>
                              <a:gd name="connsiteX0" fmla="*/ 0 w 242855"/>
                              <a:gd name="connsiteY0" fmla="*/ 0 h 163328"/>
                              <a:gd name="connsiteX1" fmla="*/ 242855 w 242855"/>
                              <a:gd name="connsiteY1" fmla="*/ 0 h 163328"/>
                              <a:gd name="connsiteX2" fmla="*/ 242855 w 242855"/>
                              <a:gd name="connsiteY2" fmla="*/ 163328 h 163328"/>
                              <a:gd name="connsiteX3" fmla="*/ 0 w 242855"/>
                              <a:gd name="connsiteY3" fmla="*/ 163328 h 163328"/>
                              <a:gd name="connsiteX4" fmla="*/ 0 w 242855"/>
                              <a:gd name="connsiteY4" fmla="*/ 0 h 163328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</a:cxnLst>
                            <a:rect l="l" t="t" r="r" b="b"/>
                            <a:pathLst>
                              <a:path w="242855" h="163328" extrusionOk="0">
                                <a:moveTo>
                                  <a:pt x="0" y="0"/>
                                </a:moveTo>
                                <a:cubicBezTo>
                                  <a:pt x="105350" y="-28120"/>
                                  <a:pt x="177223" y="27697"/>
                                  <a:pt x="242855" y="0"/>
                                </a:cubicBezTo>
                                <a:cubicBezTo>
                                  <a:pt x="257667" y="42784"/>
                                  <a:pt x="226158" y="130394"/>
                                  <a:pt x="242855" y="163328"/>
                                </a:cubicBezTo>
                                <a:cubicBezTo>
                                  <a:pt x="183242" y="190707"/>
                                  <a:pt x="118189" y="143274"/>
                                  <a:pt x="0" y="163328"/>
                                </a:cubicBezTo>
                                <a:cubicBezTo>
                                  <a:pt x="-6433" y="118229"/>
                                  <a:pt x="18373" y="76763"/>
                                  <a:pt x="0" y="0"/>
                                </a:cubicBezTo>
                                <a:close/>
                              </a:path>
                            </a:pathLst>
                          </a:custGeom>
                          <ask:type>
                            <ask:lineSketchScribble/>
                          </ask:type>
                        </ask:lineSketchStyleProps>
                      </a:ext>
                    </a:extLst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" name="CasellaDiTesto 25">
                    <a:extLst>
                      <a:ext uri="{FF2B5EF4-FFF2-40B4-BE49-F238E27FC236}">
                        <a16:creationId xmlns:a16="http://schemas.microsoft.com/office/drawing/2014/main" id="{779188AB-5A06-824F-02FB-99EBC58FD9F4}"/>
                      </a:ext>
                    </a:extLst>
                  </p:cNvPr>
                  <p:cNvSpPr txBox="1"/>
                  <p:nvPr/>
                </p:nvSpPr>
                <p:spPr>
                  <a:xfrm>
                    <a:off x="2941960" y="4042851"/>
                    <a:ext cx="358240" cy="276999"/>
                  </a:xfrm>
                  <a:custGeom>
                    <a:avLst/>
                    <a:gdLst>
                      <a:gd name="connsiteX0" fmla="*/ 0 w 358240"/>
                      <a:gd name="connsiteY0" fmla="*/ 0 h 276999"/>
                      <a:gd name="connsiteX1" fmla="*/ 358240 w 358240"/>
                      <a:gd name="connsiteY1" fmla="*/ 0 h 276999"/>
                      <a:gd name="connsiteX2" fmla="*/ 358240 w 358240"/>
                      <a:gd name="connsiteY2" fmla="*/ 276999 h 276999"/>
                      <a:gd name="connsiteX3" fmla="*/ 0 w 358240"/>
                      <a:gd name="connsiteY3" fmla="*/ 276999 h 276999"/>
                      <a:gd name="connsiteX4" fmla="*/ 0 w 358240"/>
                      <a:gd name="connsiteY4" fmla="*/ 0 h 2769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8240" h="276999" extrusionOk="0">
                        <a:moveTo>
                          <a:pt x="0" y="0"/>
                        </a:moveTo>
                        <a:cubicBezTo>
                          <a:pt x="137237" y="-23146"/>
                          <a:pt x="222438" y="23864"/>
                          <a:pt x="358240" y="0"/>
                        </a:cubicBezTo>
                        <a:cubicBezTo>
                          <a:pt x="381432" y="94532"/>
                          <a:pt x="352230" y="214092"/>
                          <a:pt x="358240" y="276999"/>
                        </a:cubicBezTo>
                        <a:cubicBezTo>
                          <a:pt x="222403" y="309327"/>
                          <a:pt x="108992" y="267418"/>
                          <a:pt x="0" y="276999"/>
                        </a:cubicBezTo>
                        <a:cubicBezTo>
                          <a:pt x="-10044" y="201965"/>
                          <a:pt x="28911" y="107784"/>
                          <a:pt x="0" y="0"/>
                        </a:cubicBezTo>
                        <a:close/>
                      </a:path>
                    </a:pathLst>
                  </a:custGeom>
                  <a:noFill/>
                  <a:ln w="19050">
                    <a:noFill/>
                    <a:extLst>
                      <a:ext uri="{C807C97D-BFC1-408E-A445-0C87EB9F89A2}">
                        <ask:lineSketchStyleProps xmlns:ask="http://schemas.microsoft.com/office/drawing/2018/sketchyshapes" sd="114559710">
                          <a:prstGeom prst="rect">
                            <a:avLst/>
                          </a:prstGeom>
                          <ask:type>
                            <ask:lineSketchScribble/>
                          </ask:type>
                        </ask:lineSketchStyleProps>
                      </a:ext>
                    </a:extLst>
                  </a:ln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it-IT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p>
                              <m:r>
                                <a:rPr lang="it-IT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</m:oMath>
                      </m:oMathPara>
                    </a14:m>
                    <a:endParaRPr lang="en-GB" dirty="0">
                      <a:solidFill>
                        <a:schemeClr val="accent2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6" name="CasellaDiTesto 25">
                    <a:extLst>
                      <a:ext uri="{FF2B5EF4-FFF2-40B4-BE49-F238E27FC236}">
                        <a16:creationId xmlns:a16="http://schemas.microsoft.com/office/drawing/2014/main" id="{779188AB-5A06-824F-02FB-99EBC58FD9F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941960" y="4042851"/>
                    <a:ext cx="358240" cy="276999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 l="-32500" r="-45000" b="-88462"/>
                    </a:stretch>
                  </a:blipFill>
                  <a:ln w="19050">
                    <a:noFill/>
                    <a:extLst>
                      <a:ext uri="{C807C97D-BFC1-408E-A445-0C87EB9F89A2}">
                        <ask:lineSketchStyleProps xmlns:ask="http://schemas.microsoft.com/office/drawing/2018/sketchyshapes" sd="114559710">
                          <a:custGeom>
                            <a:avLst/>
                            <a:gdLst>
                              <a:gd name="connsiteX0" fmla="*/ 0 w 242855"/>
                              <a:gd name="connsiteY0" fmla="*/ 0 h 163328"/>
                              <a:gd name="connsiteX1" fmla="*/ 242855 w 242855"/>
                              <a:gd name="connsiteY1" fmla="*/ 0 h 163328"/>
                              <a:gd name="connsiteX2" fmla="*/ 242855 w 242855"/>
                              <a:gd name="connsiteY2" fmla="*/ 163328 h 163328"/>
                              <a:gd name="connsiteX3" fmla="*/ 0 w 242855"/>
                              <a:gd name="connsiteY3" fmla="*/ 163328 h 163328"/>
                              <a:gd name="connsiteX4" fmla="*/ 0 w 242855"/>
                              <a:gd name="connsiteY4" fmla="*/ 0 h 163328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</a:cxnLst>
                            <a:rect l="l" t="t" r="r" b="b"/>
                            <a:pathLst>
                              <a:path w="242855" h="163328" extrusionOk="0">
                                <a:moveTo>
                                  <a:pt x="0" y="0"/>
                                </a:moveTo>
                                <a:cubicBezTo>
                                  <a:pt x="80709" y="-23852"/>
                                  <a:pt x="178177" y="15846"/>
                                  <a:pt x="242855" y="0"/>
                                </a:cubicBezTo>
                                <a:cubicBezTo>
                                  <a:pt x="250552" y="36501"/>
                                  <a:pt x="235773" y="107717"/>
                                  <a:pt x="242855" y="163328"/>
                                </a:cubicBezTo>
                                <a:cubicBezTo>
                                  <a:pt x="156923" y="190635"/>
                                  <a:pt x="101930" y="149909"/>
                                  <a:pt x="0" y="163328"/>
                                </a:cubicBezTo>
                                <a:cubicBezTo>
                                  <a:pt x="-19388" y="114433"/>
                                  <a:pt x="12997" y="62524"/>
                                  <a:pt x="0" y="0"/>
                                </a:cubicBezTo>
                                <a:close/>
                              </a:path>
                            </a:pathLst>
                          </a:custGeom>
                          <ask:type>
                            <ask:lineSketchScribble/>
                          </ask:type>
                        </ask:lineSketchStyleProps>
                      </a:ext>
                    </a:extLst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78352A1-3B2C-3788-175B-9EDFB066CC95}"/>
                </a:ext>
              </a:extLst>
            </p:cNvPr>
            <p:cNvSpPr/>
            <p:nvPr/>
          </p:nvSpPr>
          <p:spPr>
            <a:xfrm>
              <a:off x="1775545" y="5273952"/>
              <a:ext cx="466599" cy="264543"/>
            </a:xfrm>
            <a:prstGeom prst="rect">
              <a:avLst/>
            </a:prstGeom>
            <a:solidFill>
              <a:srgbClr val="080DE4"/>
            </a:solidFill>
            <a:ln w="19050">
              <a:solidFill>
                <a:srgbClr val="FFFFFF"/>
              </a:solidFill>
            </a:ln>
            <a:effectLst>
              <a:outerShdw blurRad="317500" dir="2700000" algn="ctr">
                <a:srgbClr val="000000">
                  <a:alpha val="43000"/>
                </a:srgbClr>
              </a:outerShdw>
            </a:effectLst>
            <a:scene3d>
              <a:camera prst="perspectiveFront" fov="2700000">
                <a:rot lat="19086000" lon="19067999" rev="3108000"/>
              </a:camera>
              <a:lightRig rig="threePt" dir="t">
                <a:rot lat="0" lon="0" rev="0"/>
              </a:lightRig>
            </a:scene3d>
            <a:sp3d extrusionH="38100" prstMaterial="clear">
              <a:bevelT w="260350" h="50800" prst="softRound"/>
              <a:bevelB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2" name="Immagine 21">
            <a:extLst>
              <a:ext uri="{FF2B5EF4-FFF2-40B4-BE49-F238E27FC236}">
                <a16:creationId xmlns:a16="http://schemas.microsoft.com/office/drawing/2014/main" id="{FF2EA2EF-D756-ABAC-CC47-233CDE456B6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53769" y="637254"/>
            <a:ext cx="6913802" cy="204729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ttangolo 20">
                <a:extLst>
                  <a:ext uri="{FF2B5EF4-FFF2-40B4-BE49-F238E27FC236}">
                    <a16:creationId xmlns:a16="http://schemas.microsoft.com/office/drawing/2014/main" id="{C77A945F-F579-00A8-5DDE-1641D7A3D369}"/>
                  </a:ext>
                </a:extLst>
              </p:cNvPr>
              <p:cNvSpPr/>
              <p:nvPr/>
            </p:nvSpPr>
            <p:spPr>
              <a:xfrm>
                <a:off x="5120726" y="866056"/>
                <a:ext cx="3892061" cy="923330"/>
              </a:xfrm>
              <a:prstGeom prst="rect">
                <a:avLst/>
              </a:prstGeom>
              <a:ln w="15875">
                <a:solidFill>
                  <a:srgbClr val="002060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Stop both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GB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GB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GB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GB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in a passive layer (Teflon) and detect secondaries in a scintillator</a:t>
                </a:r>
              </a:p>
            </p:txBody>
          </p:sp>
        </mc:Choice>
        <mc:Fallback xmlns="">
          <p:sp>
            <p:nvSpPr>
              <p:cNvPr id="21" name="Rettangolo 20">
                <a:extLst>
                  <a:ext uri="{FF2B5EF4-FFF2-40B4-BE49-F238E27FC236}">
                    <a16:creationId xmlns:a16="http://schemas.microsoft.com/office/drawing/2014/main" id="{C77A945F-F579-00A8-5DDE-1641D7A3D36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20726" y="866056"/>
                <a:ext cx="3892061" cy="923330"/>
              </a:xfrm>
              <a:prstGeom prst="rect">
                <a:avLst/>
              </a:prstGeom>
              <a:blipFill>
                <a:blip r:embed="rId15"/>
                <a:stretch>
                  <a:fillRect l="-156" t="-2581" r="-1560" b="-7742"/>
                </a:stretch>
              </a:blipFill>
              <a:ln w="15875">
                <a:solidFill>
                  <a:srgbClr val="00206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518562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uppo 23">
            <a:extLst>
              <a:ext uri="{FF2B5EF4-FFF2-40B4-BE49-F238E27FC236}">
                <a16:creationId xmlns:a16="http://schemas.microsoft.com/office/drawing/2014/main" id="{B9D5E2C5-94BD-A407-B38E-50E9C06FA584}"/>
              </a:ext>
            </a:extLst>
          </p:cNvPr>
          <p:cNvGrpSpPr/>
          <p:nvPr/>
        </p:nvGrpSpPr>
        <p:grpSpPr>
          <a:xfrm>
            <a:off x="111765" y="3944359"/>
            <a:ext cx="3504965" cy="2597319"/>
            <a:chOff x="4808459" y="3535620"/>
            <a:chExt cx="4219976" cy="3002929"/>
          </a:xfrm>
        </p:grpSpPr>
        <p:pic>
          <p:nvPicPr>
            <p:cNvPr id="20" name="Immagine 19" descr="Immagine che contiene albero&#10;&#10;Descrizione generata automaticamente">
              <a:extLst>
                <a:ext uri="{FF2B5EF4-FFF2-40B4-BE49-F238E27FC236}">
                  <a16:creationId xmlns:a16="http://schemas.microsoft.com/office/drawing/2014/main" id="{2A34681D-38C6-2899-AB92-9D044FB5AD0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808459" y="3535620"/>
              <a:ext cx="4219976" cy="3002929"/>
            </a:xfrm>
            <a:prstGeom prst="rect">
              <a:avLst/>
            </a:prstGeom>
          </p:spPr>
        </p:pic>
        <p:sp>
          <p:nvSpPr>
            <p:cNvPr id="22" name="CasellaDiTesto 21">
              <a:extLst>
                <a:ext uri="{FF2B5EF4-FFF2-40B4-BE49-F238E27FC236}">
                  <a16:creationId xmlns:a16="http://schemas.microsoft.com/office/drawing/2014/main" id="{CADE88CD-FC61-BD18-6E3B-F2C5D0CF18B4}"/>
                </a:ext>
              </a:extLst>
            </p:cNvPr>
            <p:cNvSpPr txBox="1"/>
            <p:nvPr/>
          </p:nvSpPr>
          <p:spPr>
            <a:xfrm>
              <a:off x="4979022" y="3596792"/>
              <a:ext cx="4007115" cy="8184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>
                  <a:solidFill>
                    <a:srgbClr val="FFFF00"/>
                  </a:solidFill>
                  <a:latin typeface="Calibri-Bold"/>
                  <a:cs typeface="Calibri" panose="020F0502020204030204" pitchFamily="34" charset="0"/>
                </a:rPr>
                <a:t>DA</a:t>
              </a:r>
              <a:r>
                <a:rPr lang="el-GR" sz="2000" b="1" dirty="0">
                  <a:solidFill>
                    <a:srgbClr val="FFFF00"/>
                  </a:solidFill>
                  <a:latin typeface="Calibri-Bold"/>
                  <a:cs typeface="Calibri" panose="020F0502020204030204" pitchFamily="34" charset="0"/>
                </a:rPr>
                <a:t>Φ</a:t>
              </a:r>
              <a:r>
                <a:rPr lang="en-GB" sz="2000" b="1" dirty="0">
                  <a:solidFill>
                    <a:srgbClr val="FFFF00"/>
                  </a:solidFill>
                  <a:latin typeface="Calibri-Bold"/>
                  <a:cs typeface="Calibri" panose="020F0502020204030204" pitchFamily="34" charset="0"/>
                </a:rPr>
                <a:t>NE </a:t>
              </a:r>
              <a:r>
                <a:rPr lang="it-IT" sz="2000" b="1" i="0" u="none" strike="noStrike" baseline="0" dirty="0" err="1">
                  <a:solidFill>
                    <a:srgbClr val="FFFF00"/>
                  </a:solidFill>
                  <a:latin typeface="Calibri-Bold"/>
                </a:rPr>
                <a:t>at</a:t>
              </a:r>
              <a:r>
                <a:rPr lang="it-IT" sz="2000" b="1" i="0" u="none" strike="noStrike" baseline="0" dirty="0">
                  <a:solidFill>
                    <a:srgbClr val="FFFF00"/>
                  </a:solidFill>
                  <a:latin typeface="Calibri-Bold"/>
                </a:rPr>
                <a:t> Laboratori Nazionali di Frascati of INFN</a:t>
              </a:r>
              <a:endParaRPr lang="en-GB" sz="2000" b="1" dirty="0">
                <a:solidFill>
                  <a:srgbClr val="FFFF00"/>
                </a:solidFill>
                <a:latin typeface="Calibri-Bold"/>
                <a:cs typeface="Calibri" panose="020F0502020204030204" pitchFamily="34" charset="0"/>
              </a:endParaRPr>
            </a:p>
          </p:txBody>
        </p:sp>
      </p:grpSp>
      <p:pic>
        <p:nvPicPr>
          <p:cNvPr id="4" name="Picture 5" descr="P8260129-1.jpg">
            <a:extLst>
              <a:ext uri="{FF2B5EF4-FFF2-40B4-BE49-F238E27FC236}">
                <a16:creationId xmlns:a16="http://schemas.microsoft.com/office/drawing/2014/main" id="{F383C31F-B2B2-5A50-D933-313262F59C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7161" y="4535583"/>
            <a:ext cx="1752286" cy="1126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magine 2" descr="Immagine che contiene interni, parecchi&#10;&#10;Descrizione generata automaticamente">
            <a:extLst>
              <a:ext uri="{FF2B5EF4-FFF2-40B4-BE49-F238E27FC236}">
                <a16:creationId xmlns:a16="http://schemas.microsoft.com/office/drawing/2014/main" id="{336E7407-E403-E9CE-E527-A47BF69B76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6382" y="4547616"/>
            <a:ext cx="1752286" cy="112615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9ACC4C4-5BD8-353A-4CD3-B1980D94FDC4}"/>
              </a:ext>
            </a:extLst>
          </p:cNvPr>
          <p:cNvSpPr txBox="1"/>
          <p:nvPr/>
        </p:nvSpPr>
        <p:spPr>
          <a:xfrm>
            <a:off x="3548634" y="3844154"/>
            <a:ext cx="13544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DEAR </a:t>
            </a:r>
          </a:p>
          <a:p>
            <a:r>
              <a:rPr lang="en-US" b="1" dirty="0">
                <a:solidFill>
                  <a:srgbClr val="002060"/>
                </a:solidFill>
              </a:rPr>
              <a:t>2002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F85A51A-C9A7-9522-4E7E-38F53E46C8BF}"/>
              </a:ext>
            </a:extLst>
          </p:cNvPr>
          <p:cNvSpPr txBox="1"/>
          <p:nvPr/>
        </p:nvSpPr>
        <p:spPr>
          <a:xfrm>
            <a:off x="7206382" y="3841124"/>
            <a:ext cx="17522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SIDDHARTA-2 2022</a:t>
            </a:r>
          </a:p>
        </p:txBody>
      </p:sp>
      <p:sp>
        <p:nvSpPr>
          <p:cNvPr id="8" name="TextBox 18">
            <a:extLst>
              <a:ext uri="{FF2B5EF4-FFF2-40B4-BE49-F238E27FC236}">
                <a16:creationId xmlns:a16="http://schemas.microsoft.com/office/drawing/2014/main" id="{750FB418-0188-A053-C8A7-B5EA1943C88A}"/>
              </a:ext>
            </a:extLst>
          </p:cNvPr>
          <p:cNvSpPr txBox="1"/>
          <p:nvPr/>
        </p:nvSpPr>
        <p:spPr>
          <a:xfrm>
            <a:off x="5328801" y="3841124"/>
            <a:ext cx="1711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SIDDHARTA</a:t>
            </a:r>
          </a:p>
          <a:p>
            <a:r>
              <a:rPr lang="en-US" b="1" dirty="0">
                <a:solidFill>
                  <a:srgbClr val="002060"/>
                </a:solidFill>
              </a:rPr>
              <a:t>2009</a:t>
            </a:r>
          </a:p>
        </p:txBody>
      </p:sp>
      <p:graphicFrame>
        <p:nvGraphicFramePr>
          <p:cNvPr id="9" name="Object 2">
            <a:extLst>
              <a:ext uri="{FF2B5EF4-FFF2-40B4-BE49-F238E27FC236}">
                <a16:creationId xmlns:a16="http://schemas.microsoft.com/office/drawing/2014/main" id="{664BF8D1-890D-F30A-2BD6-EAA511F8D07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37117360"/>
              </p:ext>
            </p:extLst>
          </p:nvPr>
        </p:nvGraphicFramePr>
        <p:xfrm>
          <a:off x="3426376" y="4550645"/>
          <a:ext cx="1752286" cy="1115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 Document" r:id="rId5" imgW="6848640" imgH="4467240" progId="Imaging.Document">
                  <p:embed/>
                </p:oleObj>
              </mc:Choice>
              <mc:Fallback>
                <p:oleObj name="Image Document" r:id="rId5" imgW="6848640" imgH="4467240" progId="Imaging.Document">
                  <p:embed/>
                  <p:pic>
                    <p:nvPicPr>
                      <p:cNvPr id="9" name="Object 2">
                        <a:extLst>
                          <a:ext uri="{FF2B5EF4-FFF2-40B4-BE49-F238E27FC236}">
                            <a16:creationId xmlns:a16="http://schemas.microsoft.com/office/drawing/2014/main" id="{664BF8D1-890D-F30A-2BD6-EAA511F8D07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26376" y="4550645"/>
                        <a:ext cx="1752286" cy="1115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0" name="Straight Arrow Connector 23">
            <a:extLst>
              <a:ext uri="{FF2B5EF4-FFF2-40B4-BE49-F238E27FC236}">
                <a16:creationId xmlns:a16="http://schemas.microsoft.com/office/drawing/2014/main" id="{09E197EC-7D5D-9DBC-0349-B82F6F4178DA}"/>
              </a:ext>
            </a:extLst>
          </p:cNvPr>
          <p:cNvCxnSpPr>
            <a:cxnSpLocks/>
          </p:cNvCxnSpPr>
          <p:nvPr/>
        </p:nvCxnSpPr>
        <p:spPr>
          <a:xfrm>
            <a:off x="3341485" y="4453684"/>
            <a:ext cx="5802515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Segnaposto numero diapositiva 3">
            <a:extLst>
              <a:ext uri="{FF2B5EF4-FFF2-40B4-BE49-F238E27FC236}">
                <a16:creationId xmlns:a16="http://schemas.microsoft.com/office/drawing/2014/main" id="{8E21809A-51F6-BAD7-9528-0C93EFA17A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100435" y="6569993"/>
            <a:ext cx="2057400" cy="365125"/>
          </a:xfrm>
        </p:spPr>
        <p:txBody>
          <a:bodyPr/>
          <a:lstStyle/>
          <a:p>
            <a:fld id="{5642362C-7A86-BD4E-AA05-8285307524FD}" type="slidenum">
              <a:rPr lang="it-IT" smtClean="0">
                <a:solidFill>
                  <a:schemeClr val="tx1"/>
                </a:solidFill>
              </a:rPr>
              <a:t>4</a:t>
            </a:fld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F3DBEBC-9A3C-2E1E-B138-5BFBD0E32D0A}"/>
              </a:ext>
            </a:extLst>
          </p:cNvPr>
          <p:cNvSpPr txBox="1"/>
          <p:nvPr/>
        </p:nvSpPr>
        <p:spPr>
          <a:xfrm>
            <a:off x="3602146" y="5687345"/>
            <a:ext cx="141327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-Bold"/>
                <a:ea typeface="Calibri Light" panose="020F0302020204030204" pitchFamily="34" charset="0"/>
                <a:cs typeface="Calibri Light" panose="020F0302020204030204" pitchFamily="34" charset="0"/>
              </a:rPr>
              <a:t>KAONIC </a:t>
            </a:r>
          </a:p>
          <a:p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-Bold"/>
                <a:ea typeface="Calibri Light" panose="020F0302020204030204" pitchFamily="34" charset="0"/>
                <a:cs typeface="Calibri Light" panose="020F0302020204030204" pitchFamily="34" charset="0"/>
              </a:rPr>
              <a:t>HYDROGEN</a:t>
            </a:r>
          </a:p>
          <a:p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-Bold"/>
                <a:ea typeface="Calibri Light" panose="020F0302020204030204" pitchFamily="34" charset="0"/>
                <a:cs typeface="Calibri Light" panose="020F0302020204030204" pitchFamily="34" charset="0"/>
              </a:rPr>
              <a:t>Nitrogen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E650B73-36FA-FA0E-CE08-623C2D00CAC9}"/>
              </a:ext>
            </a:extLst>
          </p:cNvPr>
          <p:cNvSpPr txBox="1"/>
          <p:nvPr/>
        </p:nvSpPr>
        <p:spPr>
          <a:xfrm>
            <a:off x="5327161" y="5684663"/>
            <a:ext cx="141327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-Bold"/>
                <a:ea typeface="Calibri Light" panose="020F0302020204030204" pitchFamily="34" charset="0"/>
                <a:cs typeface="Calibri Light" panose="020F0302020204030204" pitchFamily="34" charset="0"/>
              </a:rPr>
              <a:t>KAONIC </a:t>
            </a:r>
          </a:p>
          <a:p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-Bold"/>
                <a:ea typeface="Calibri Light" panose="020F0302020204030204" pitchFamily="34" charset="0"/>
                <a:cs typeface="Calibri Light" panose="020F0302020204030204" pitchFamily="34" charset="0"/>
              </a:rPr>
              <a:t>HYDROGEN</a:t>
            </a:r>
          </a:p>
          <a:p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-Bold"/>
                <a:ea typeface="Calibri Light" panose="020F0302020204030204" pitchFamily="34" charset="0"/>
                <a:cs typeface="Calibri Light" panose="020F0302020204030204" pitchFamily="34" charset="0"/>
              </a:rPr>
              <a:t>Helium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AB40990-9918-F4D1-9662-6DAEB6FF1EA0}"/>
              </a:ext>
            </a:extLst>
          </p:cNvPr>
          <p:cNvSpPr txBox="1"/>
          <p:nvPr/>
        </p:nvSpPr>
        <p:spPr>
          <a:xfrm>
            <a:off x="7209496" y="5679401"/>
            <a:ext cx="161454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-Bold"/>
                <a:ea typeface="Calibri Light" panose="020F0302020204030204" pitchFamily="34" charset="0"/>
                <a:cs typeface="Calibri Light" panose="020F0302020204030204" pitchFamily="34" charset="0"/>
              </a:rPr>
              <a:t>KAONIC </a:t>
            </a:r>
          </a:p>
          <a:p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-Bold"/>
                <a:ea typeface="Calibri Light" panose="020F0302020204030204" pitchFamily="34" charset="0"/>
                <a:cs typeface="Calibri Light" panose="020F0302020204030204" pitchFamily="34" charset="0"/>
              </a:rPr>
              <a:t>DEUTERIUM</a:t>
            </a:r>
          </a:p>
          <a:p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-Bold"/>
                <a:ea typeface="Calibri Light" panose="020F0302020204030204" pitchFamily="34" charset="0"/>
                <a:cs typeface="Calibri Light" panose="020F0302020204030204" pitchFamily="34" charset="0"/>
              </a:rPr>
              <a:t>Helium, neon</a:t>
            </a:r>
          </a:p>
        </p:txBody>
      </p:sp>
      <p:grpSp>
        <p:nvGrpSpPr>
          <p:cNvPr id="34" name="Gruppo 9">
            <a:extLst>
              <a:ext uri="{FF2B5EF4-FFF2-40B4-BE49-F238E27FC236}">
                <a16:creationId xmlns:a16="http://schemas.microsoft.com/office/drawing/2014/main" id="{6F02BC5E-7F13-A947-149B-CE0EF98B4ECF}"/>
              </a:ext>
            </a:extLst>
          </p:cNvPr>
          <p:cNvGrpSpPr/>
          <p:nvPr/>
        </p:nvGrpSpPr>
        <p:grpSpPr>
          <a:xfrm>
            <a:off x="2743201" y="357564"/>
            <a:ext cx="3128290" cy="2703686"/>
            <a:chOff x="-133350" y="-1"/>
            <a:chExt cx="9144000" cy="6858000"/>
          </a:xfrm>
        </p:grpSpPr>
        <p:pic>
          <p:nvPicPr>
            <p:cNvPr id="35" name="Picture 1">
              <a:extLst>
                <a:ext uri="{FF2B5EF4-FFF2-40B4-BE49-F238E27FC236}">
                  <a16:creationId xmlns:a16="http://schemas.microsoft.com/office/drawing/2014/main" id="{FB3723A4-3C8C-0A39-8833-1620F54E9D6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33350" y="-1"/>
              <a:ext cx="9144000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" name="AutoShape 3">
              <a:extLst>
                <a:ext uri="{FF2B5EF4-FFF2-40B4-BE49-F238E27FC236}">
                  <a16:creationId xmlns:a16="http://schemas.microsoft.com/office/drawing/2014/main" id="{1F688847-CD94-86A2-5CA6-57A3A95D2F0C}"/>
                </a:ext>
              </a:extLst>
            </p:cNvPr>
            <p:cNvSpPr>
              <a:spLocks/>
            </p:cNvSpPr>
            <p:nvPr/>
          </p:nvSpPr>
          <p:spPr bwMode="auto">
            <a:xfrm>
              <a:off x="-133350" y="6036359"/>
              <a:ext cx="9062451" cy="742102"/>
            </a:xfrm>
            <a:prstGeom prst="roundRect">
              <a:avLst>
                <a:gd name="adj" fmla="val 15954"/>
              </a:avLst>
            </a:prstGeom>
            <a:solidFill>
              <a:srgbClr val="000000">
                <a:alpha val="79999"/>
              </a:srgbClr>
            </a:solidFill>
            <a:ln w="25400" cap="flat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 anchor="ctr"/>
            <a:lstStyle/>
            <a:p>
              <a:pPr algn="ctr" defTabSz="642938" eaLnBrk="1" hangingPunct="1">
                <a:defRPr/>
              </a:pPr>
              <a:r>
                <a:rPr lang="en-US" altLang="ja-JP" sz="2000" b="1" u="none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808080"/>
                    </a:outerShdw>
                  </a:effectLst>
                  <a:latin typeface="Calibri-Bold"/>
                  <a:ea typeface="ヒラギノ角ゴ ProN W3" charset="-128"/>
                  <a:sym typeface="Helvetica Neue" charset="0"/>
                </a:rPr>
                <a:t>1 cm</a:t>
              </a:r>
              <a:r>
                <a:rPr lang="en-US" altLang="ja-JP" sz="2000" b="1" u="none" baseline="32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808080"/>
                    </a:outerShdw>
                  </a:effectLst>
                  <a:latin typeface="Calibri-Bold"/>
                  <a:ea typeface="ヒラギノ角ゴ ProN W3" charset="-128"/>
                  <a:sym typeface="Helvetica Neue" charset="0"/>
                </a:rPr>
                <a:t>2</a:t>
              </a:r>
              <a:r>
                <a:rPr lang="en-US" altLang="ja-JP" sz="2000" b="1" u="none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808080"/>
                    </a:outerShdw>
                  </a:effectLst>
                  <a:latin typeface="Calibri-Bold"/>
                  <a:ea typeface="ヒラギノ角ゴ ProN W3" charset="-128"/>
                  <a:sym typeface="Helvetica Neue" charset="0"/>
                </a:rPr>
                <a:t> x 144 SDDs</a:t>
              </a:r>
            </a:p>
          </p:txBody>
        </p:sp>
      </p:grpSp>
      <p:pic>
        <p:nvPicPr>
          <p:cNvPr id="38" name="Picture 2" descr="cryo2_2">
            <a:extLst>
              <a:ext uri="{FF2B5EF4-FFF2-40B4-BE49-F238E27FC236}">
                <a16:creationId xmlns:a16="http://schemas.microsoft.com/office/drawing/2014/main" id="{6D186509-9182-380A-39F6-A5217D3471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412" y="239417"/>
            <a:ext cx="2074620" cy="3325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A picture containing indoor, jewelled headdress, fashion accessory, crown jewels&#10;&#10;Description automatically generated">
            <a:extLst>
              <a:ext uri="{FF2B5EF4-FFF2-40B4-BE49-F238E27FC236}">
                <a16:creationId xmlns:a16="http://schemas.microsoft.com/office/drawing/2014/main" id="{0CC4BFEF-DAB0-C0BC-DBFF-4965F251E70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06191" y="521325"/>
            <a:ext cx="3100391" cy="2325293"/>
          </a:xfrm>
          <a:prstGeom prst="rect">
            <a:avLst/>
          </a:prstGeom>
        </p:spPr>
      </p:pic>
      <p:sp>
        <p:nvSpPr>
          <p:cNvPr id="42" name="AutoShape 3">
            <a:extLst>
              <a:ext uri="{FF2B5EF4-FFF2-40B4-BE49-F238E27FC236}">
                <a16:creationId xmlns:a16="http://schemas.microsoft.com/office/drawing/2014/main" id="{1FEDC47A-5AA9-066A-C84E-F007F9BC90D5}"/>
              </a:ext>
            </a:extLst>
          </p:cNvPr>
          <p:cNvSpPr>
            <a:spLocks/>
          </p:cNvSpPr>
          <p:nvPr/>
        </p:nvSpPr>
        <p:spPr bwMode="auto">
          <a:xfrm>
            <a:off x="373045" y="3429000"/>
            <a:ext cx="2035229" cy="188423"/>
          </a:xfrm>
          <a:prstGeom prst="roundRect">
            <a:avLst>
              <a:gd name="adj" fmla="val 15954"/>
            </a:avLst>
          </a:prstGeom>
          <a:solidFill>
            <a:srgbClr val="000000">
              <a:alpha val="79999"/>
            </a:srgbClr>
          </a:solidFill>
          <a:ln w="25400" cap="flat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pPr algn="ctr" defTabSz="642938" eaLnBrk="1" hangingPunct="1">
              <a:defRPr/>
            </a:pPr>
            <a:r>
              <a:rPr lang="en-US" altLang="ja-JP" sz="2000" b="1" u="none" dirty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alibri-Bold"/>
                <a:ea typeface="ヒラギノ角ゴ ProN W3" charset="-128"/>
                <a:sym typeface="Helvetica Neue" charset="0"/>
              </a:rPr>
              <a:t>7.4 cm</a:t>
            </a:r>
            <a:r>
              <a:rPr lang="en-US" altLang="ja-JP" sz="2000" b="1" u="none" baseline="32000" dirty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alibri-Bold"/>
                <a:ea typeface="ヒラギノ角ゴ ProN W3" charset="-128"/>
                <a:sym typeface="Helvetica Neue" charset="0"/>
              </a:rPr>
              <a:t>2</a:t>
            </a:r>
            <a:r>
              <a:rPr lang="en-US" altLang="ja-JP" sz="2000" b="1" u="none" dirty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alibri-Bold"/>
                <a:ea typeface="ヒラギノ角ゴ ProN W3" charset="-128"/>
                <a:sym typeface="Helvetica Neue" charset="0"/>
              </a:rPr>
              <a:t> x 16 CCDs</a:t>
            </a:r>
          </a:p>
        </p:txBody>
      </p:sp>
      <p:sp>
        <p:nvSpPr>
          <p:cNvPr id="43" name="AutoShape 3">
            <a:extLst>
              <a:ext uri="{FF2B5EF4-FFF2-40B4-BE49-F238E27FC236}">
                <a16:creationId xmlns:a16="http://schemas.microsoft.com/office/drawing/2014/main" id="{7981595A-3B2A-9373-83C4-48BFCDB65C45}"/>
              </a:ext>
            </a:extLst>
          </p:cNvPr>
          <p:cNvSpPr>
            <a:spLocks/>
          </p:cNvSpPr>
          <p:nvPr/>
        </p:nvSpPr>
        <p:spPr bwMode="auto">
          <a:xfrm>
            <a:off x="6006191" y="2532019"/>
            <a:ext cx="3100391" cy="292565"/>
          </a:xfrm>
          <a:prstGeom prst="roundRect">
            <a:avLst>
              <a:gd name="adj" fmla="val 15954"/>
            </a:avLst>
          </a:prstGeom>
          <a:solidFill>
            <a:srgbClr val="000000">
              <a:alpha val="79999"/>
            </a:srgbClr>
          </a:solidFill>
          <a:ln w="25400" cap="flat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pPr algn="ctr" defTabSz="642938" eaLnBrk="1" hangingPunct="1">
              <a:defRPr/>
            </a:pPr>
            <a:r>
              <a:rPr lang="en-US" altLang="ja-JP" sz="2000" b="1" u="none" dirty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alibri-Bold"/>
                <a:ea typeface="ヒラギノ角ゴ ProN W3" charset="-128"/>
                <a:sym typeface="Helvetica Neue" charset="0"/>
              </a:rPr>
              <a:t>0.64 cm</a:t>
            </a:r>
            <a:r>
              <a:rPr lang="en-US" altLang="ja-JP" sz="2000" b="1" u="none" baseline="32000" dirty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alibri-Bold"/>
                <a:ea typeface="ヒラギノ角ゴ ProN W3" charset="-128"/>
                <a:sym typeface="Helvetica Neue" charset="0"/>
              </a:rPr>
              <a:t>2</a:t>
            </a:r>
            <a:r>
              <a:rPr lang="en-US" altLang="ja-JP" sz="2000" b="1" u="none" dirty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alibri-Bold"/>
                <a:ea typeface="ヒラギノ角ゴ ProN W3" charset="-128"/>
                <a:sym typeface="Helvetica Neue" charset="0"/>
              </a:rPr>
              <a:t> x 384 new SDDs</a:t>
            </a:r>
          </a:p>
        </p:txBody>
      </p:sp>
      <p:sp>
        <p:nvSpPr>
          <p:cNvPr id="44" name="CasellaDiTesto 17">
            <a:extLst>
              <a:ext uri="{FF2B5EF4-FFF2-40B4-BE49-F238E27FC236}">
                <a16:creationId xmlns:a16="http://schemas.microsoft.com/office/drawing/2014/main" id="{31951F69-CB85-70B3-D5FF-D7DBD01884FB}"/>
              </a:ext>
            </a:extLst>
          </p:cNvPr>
          <p:cNvSpPr txBox="1"/>
          <p:nvPr/>
        </p:nvSpPr>
        <p:spPr>
          <a:xfrm>
            <a:off x="2743201" y="3071880"/>
            <a:ext cx="6298202" cy="830997"/>
          </a:xfrm>
          <a:prstGeom prst="rect">
            <a:avLst/>
          </a:prstGeom>
          <a:solidFill>
            <a:schemeClr val="bg1"/>
          </a:solidFill>
          <a:ln w="44450">
            <a:gradFill flip="none" rotWithShape="1">
              <a:gsLst>
                <a:gs pos="0">
                  <a:srgbClr val="FF0000"/>
                </a:gs>
                <a:gs pos="100000">
                  <a:schemeClr val="accent2">
                    <a:lumMod val="0"/>
                    <a:lumOff val="100000"/>
                  </a:schemeClr>
                </a:gs>
                <a:gs pos="100000">
                  <a:schemeClr val="accent2">
                    <a:lumMod val="10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0" i="0" dirty="0">
                <a:solidFill>
                  <a:srgbClr val="333333"/>
                </a:solidFill>
                <a:effectLst/>
                <a:latin typeface="Calibri-Bold"/>
              </a:rPr>
              <a:t>The modern era of light kaonic atom experiments</a:t>
            </a:r>
          </a:p>
          <a:p>
            <a:pPr algn="ctr"/>
            <a:r>
              <a:rPr lang="en-US" sz="2400" b="0" i="0" dirty="0">
                <a:solidFill>
                  <a:srgbClr val="555555"/>
                </a:solidFill>
                <a:effectLst/>
                <a:latin typeface="Calibri-Bold"/>
              </a:rPr>
              <a:t>Rev. Mod. Phys. </a:t>
            </a:r>
            <a:r>
              <a:rPr lang="en-US" sz="2400" b="1" i="0" dirty="0">
                <a:solidFill>
                  <a:srgbClr val="555555"/>
                </a:solidFill>
                <a:effectLst/>
                <a:latin typeface="Calibri-Bold"/>
              </a:rPr>
              <a:t>91</a:t>
            </a:r>
            <a:r>
              <a:rPr lang="en-US" sz="2400" b="0" i="0" dirty="0">
                <a:solidFill>
                  <a:srgbClr val="555555"/>
                </a:solidFill>
                <a:effectLst/>
                <a:latin typeface="Calibri-Bold"/>
              </a:rPr>
              <a:t>, 025006 – June 2019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B98DFA5-AA6C-1EA2-12E0-691339D533E8}"/>
              </a:ext>
            </a:extLst>
          </p:cNvPr>
          <p:cNvSpPr txBox="1"/>
          <p:nvPr/>
        </p:nvSpPr>
        <p:spPr>
          <a:xfrm>
            <a:off x="902677" y="6488668"/>
            <a:ext cx="1327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Kaon beam</a:t>
            </a:r>
          </a:p>
        </p:txBody>
      </p:sp>
    </p:spTree>
    <p:extLst>
      <p:ext uri="{BB962C8B-B14F-4D97-AF65-F5344CB8AC3E}">
        <p14:creationId xmlns:p14="http://schemas.microsoft.com/office/powerpoint/2010/main" val="2083142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566F33BD-92A5-A449-1B54-610A7B8A496A}"/>
              </a:ext>
            </a:extLst>
          </p:cNvPr>
          <p:cNvSpPr/>
          <p:nvPr/>
        </p:nvSpPr>
        <p:spPr>
          <a:xfrm>
            <a:off x="72969" y="129040"/>
            <a:ext cx="74362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 hangingPunct="0">
              <a:defRPr/>
            </a:pPr>
            <a:r>
              <a:rPr lang="it-IT" sz="4000" b="1" kern="0" dirty="0">
                <a:solidFill>
                  <a:srgbClr val="002060"/>
                </a:solidFill>
                <a:effectLst>
                  <a:outerShdw dist="38100" sx="1000" sy="1000" rotWithShape="0">
                    <a:schemeClr val="bg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SIDDHARTA (2009)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FE94CAF7-27EE-90EC-4C08-01B4D2E37FD3}"/>
              </a:ext>
            </a:extLst>
          </p:cNvPr>
          <p:cNvSpPr/>
          <p:nvPr/>
        </p:nvSpPr>
        <p:spPr>
          <a:xfrm>
            <a:off x="0" y="6641045"/>
            <a:ext cx="9146320" cy="22158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43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Segnaposto numero diapositiva 3">
            <a:extLst>
              <a:ext uri="{FF2B5EF4-FFF2-40B4-BE49-F238E27FC236}">
                <a16:creationId xmlns:a16="http://schemas.microsoft.com/office/drawing/2014/main" id="{3B9A381B-A419-EDAE-5158-3E1998591A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100435" y="6569993"/>
            <a:ext cx="2057400" cy="365125"/>
          </a:xfrm>
        </p:spPr>
        <p:txBody>
          <a:bodyPr/>
          <a:lstStyle/>
          <a:p>
            <a:fld id="{5642362C-7A86-BD4E-AA05-8285307524FD}" type="slidenum">
              <a:rPr lang="it-IT" smtClean="0">
                <a:solidFill>
                  <a:schemeClr val="tx1"/>
                </a:solidFill>
              </a:rPr>
              <a:t>5</a:t>
            </a:fld>
            <a:endParaRPr lang="it-IT" dirty="0">
              <a:solidFill>
                <a:schemeClr val="tx1"/>
              </a:solidFill>
            </a:endParaRPr>
          </a:p>
        </p:txBody>
      </p:sp>
      <p:pic>
        <p:nvPicPr>
          <p:cNvPr id="21" name="Picture 2">
            <a:extLst>
              <a:ext uri="{FF2B5EF4-FFF2-40B4-BE49-F238E27FC236}">
                <a16:creationId xmlns:a16="http://schemas.microsoft.com/office/drawing/2014/main" id="{02BA1451-0998-CFB0-04E5-C8638AC720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62296"/>
            <a:ext cx="5053382" cy="3689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Rectangle 3">
            <a:extLst>
              <a:ext uri="{FF2B5EF4-FFF2-40B4-BE49-F238E27FC236}">
                <a16:creationId xmlns:a16="http://schemas.microsoft.com/office/drawing/2014/main" id="{3C42AE63-D25C-D432-F83D-BF59350838DF}"/>
              </a:ext>
            </a:extLst>
          </p:cNvPr>
          <p:cNvSpPr>
            <a:spLocks/>
          </p:cNvSpPr>
          <p:nvPr/>
        </p:nvSpPr>
        <p:spPr bwMode="auto">
          <a:xfrm>
            <a:off x="1767914" y="4183136"/>
            <a:ext cx="681542" cy="320088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>
            <a:lvl1pPr defTabSz="642938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642938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642938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642938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642938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642938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 charset="0"/>
                <a:ea typeface="+mn-ea"/>
                <a:cs typeface="+mn-cs"/>
                <a:sym typeface="Helvetica Neue" charset="0"/>
              </a:rPr>
              <a:t>EM value</a:t>
            </a:r>
          </a:p>
          <a:p>
            <a:pPr marL="0" marR="0" lvl="0" indent="0" algn="ctr" defTabSz="642938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 charset="0"/>
                <a:ea typeface="+mn-ea"/>
                <a:cs typeface="+mn-cs"/>
                <a:sym typeface="Helvetica Neue" charset="0"/>
              </a:rPr>
              <a:t>K-p K</a:t>
            </a:r>
            <a:r>
              <a:rPr kumimoji="0" lang="en-US" alt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 charset="0"/>
                <a:ea typeface="+mn-ea"/>
                <a:cs typeface="+mn-cs"/>
                <a:sym typeface="Helvetica Neue" charset="0"/>
              </a:rPr>
              <a:t>α</a:t>
            </a:r>
          </a:p>
        </p:txBody>
      </p:sp>
      <p:sp>
        <p:nvSpPr>
          <p:cNvPr id="33" name="Rectangle 4">
            <a:extLst>
              <a:ext uri="{FF2B5EF4-FFF2-40B4-BE49-F238E27FC236}">
                <a16:creationId xmlns:a16="http://schemas.microsoft.com/office/drawing/2014/main" id="{F127D5C6-C57C-EA5F-C5F4-88665CD60B41}"/>
              </a:ext>
            </a:extLst>
          </p:cNvPr>
          <p:cNvSpPr>
            <a:spLocks/>
          </p:cNvSpPr>
          <p:nvPr/>
        </p:nvSpPr>
        <p:spPr bwMode="auto">
          <a:xfrm>
            <a:off x="1167086" y="922772"/>
            <a:ext cx="2596865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defTabSz="642938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642938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642938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642938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642938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6429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 Neue" charset="0"/>
                <a:ea typeface="+mn-ea"/>
                <a:cs typeface="+mn-cs"/>
                <a:sym typeface="Helvetica Neue" charset="0"/>
              </a:rPr>
              <a:t>Kaonic hydrogen</a:t>
            </a:r>
          </a:p>
        </p:txBody>
      </p:sp>
      <p:sp>
        <p:nvSpPr>
          <p:cNvPr id="34" name="Rectangle 5">
            <a:extLst>
              <a:ext uri="{FF2B5EF4-FFF2-40B4-BE49-F238E27FC236}">
                <a16:creationId xmlns:a16="http://schemas.microsoft.com/office/drawing/2014/main" id="{44080110-FF04-DF31-FD30-2F8BCDCD6845}"/>
              </a:ext>
            </a:extLst>
          </p:cNvPr>
          <p:cNvSpPr>
            <a:spLocks/>
          </p:cNvSpPr>
          <p:nvPr/>
        </p:nvSpPr>
        <p:spPr bwMode="auto">
          <a:xfrm>
            <a:off x="1460631" y="2067146"/>
            <a:ext cx="442912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defTabSz="642938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642938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642938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642938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642938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6429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5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 Neue" charset="0"/>
                <a:ea typeface="+mn-ea"/>
                <a:cs typeface="+mn-cs"/>
                <a:sym typeface="Helvetica Neue" charset="0"/>
              </a:rPr>
              <a:t>K</a:t>
            </a:r>
            <a:r>
              <a:rPr kumimoji="0" lang="en-US" altLang="en-US" sz="17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 Neue" charset="0"/>
                <a:ea typeface="+mn-ea"/>
                <a:cs typeface="+mn-cs"/>
                <a:sym typeface="Helvetica Neue" charset="0"/>
              </a:rPr>
              <a:t>α</a:t>
            </a:r>
          </a:p>
        </p:txBody>
      </p:sp>
      <p:sp>
        <p:nvSpPr>
          <p:cNvPr id="35" name="Rectangle 6">
            <a:extLst>
              <a:ext uri="{FF2B5EF4-FFF2-40B4-BE49-F238E27FC236}">
                <a16:creationId xmlns:a16="http://schemas.microsoft.com/office/drawing/2014/main" id="{068BF9CB-EC90-5B60-50B7-EA02E237B0EF}"/>
              </a:ext>
            </a:extLst>
          </p:cNvPr>
          <p:cNvSpPr>
            <a:spLocks/>
          </p:cNvSpPr>
          <p:nvPr/>
        </p:nvSpPr>
        <p:spPr bwMode="auto">
          <a:xfrm>
            <a:off x="2382968" y="2067146"/>
            <a:ext cx="423863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defTabSz="642938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642938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642938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642938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642938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6429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5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 Neue" charset="0"/>
                <a:ea typeface="+mn-ea"/>
                <a:cs typeface="+mn-cs"/>
                <a:sym typeface="Helvetica Neue" charset="0"/>
              </a:rPr>
              <a:t>K</a:t>
            </a:r>
            <a:r>
              <a:rPr kumimoji="0" lang="en-US" altLang="en-US" sz="17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 Neue" charset="0"/>
                <a:ea typeface="+mn-ea"/>
                <a:cs typeface="+mn-cs"/>
                <a:sym typeface="Helvetica Neue" charset="0"/>
              </a:rPr>
              <a:t>β</a:t>
            </a:r>
          </a:p>
        </p:txBody>
      </p:sp>
      <p:sp>
        <p:nvSpPr>
          <p:cNvPr id="36" name="Rectangle 7">
            <a:extLst>
              <a:ext uri="{FF2B5EF4-FFF2-40B4-BE49-F238E27FC236}">
                <a16:creationId xmlns:a16="http://schemas.microsoft.com/office/drawing/2014/main" id="{D2960AE6-97BC-BD22-FD6B-BB363EB95C91}"/>
              </a:ext>
            </a:extLst>
          </p:cNvPr>
          <p:cNvSpPr>
            <a:spLocks/>
          </p:cNvSpPr>
          <p:nvPr/>
        </p:nvSpPr>
        <p:spPr bwMode="auto">
          <a:xfrm>
            <a:off x="3316418" y="2062097"/>
            <a:ext cx="949325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defTabSz="642938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642938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642938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642938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642938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6429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 Neue" charset="0"/>
                <a:ea typeface="+mn-ea"/>
                <a:cs typeface="+mn-cs"/>
                <a:sym typeface="Helvetica Neue" charset="0"/>
              </a:rPr>
              <a:t>higher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2">
                <a:extLst>
                  <a:ext uri="{FF2B5EF4-FFF2-40B4-BE49-F238E27FC236}">
                    <a16:creationId xmlns:a16="http://schemas.microsoft.com/office/drawing/2014/main" id="{19662915-B25B-E3D3-065C-4DE9178201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5933" y="5167729"/>
                <a:ext cx="3487045" cy="65594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anchor="ctr">
                <a:spAutoFit/>
              </a:bodyPr>
              <a:lstStyle>
                <a:lvl1pPr defTabSz="642938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defTabSz="642938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defTabSz="642938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defTabSz="642938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defTabSz="642938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642938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642938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642938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642938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en-US" sz="165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sym typeface="Helvetica Neue" charset="0"/>
                            </a:rPr>
                          </m:ctrlPr>
                        </m:sSubSupPr>
                        <m:e>
                          <m:r>
                            <a:rPr lang="en-US" altLang="en-US" sz="165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Helvetica Neue" charset="0"/>
                            </a:rPr>
                            <m:t>𝜺</m:t>
                          </m:r>
                        </m:e>
                        <m:sub>
                          <m:r>
                            <a:rPr lang="it-IT" altLang="en-US" sz="165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sym typeface="Helvetica Neue" charset="0"/>
                            </a:rPr>
                            <m:t>𝟏</m:t>
                          </m:r>
                          <m:r>
                            <a:rPr lang="it-IT" altLang="en-US" sz="165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sym typeface="Helvetica Neue" charset="0"/>
                            </a:rPr>
                            <m:t>𝒔</m:t>
                          </m:r>
                        </m:sub>
                        <m:sup>
                          <m:r>
                            <a:rPr lang="it-IT" altLang="en-US" sz="165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sym typeface="Helvetica Neue" charset="0"/>
                            </a:rPr>
                            <m:t>𝑯</m:t>
                          </m:r>
                        </m:sup>
                      </m:sSubSup>
                      <m:r>
                        <a:rPr lang="it-IT" altLang="en-US" sz="165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sym typeface="Helvetica Neue" charset="0"/>
                        </a:rPr>
                        <m:t>=−</m:t>
                      </m:r>
                      <m:r>
                        <a:rPr lang="it-IT" altLang="en-US" sz="165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sym typeface="Helvetica Neue" charset="0"/>
                        </a:rPr>
                        <m:t>𝟐𝟖𝟑</m:t>
                      </m:r>
                      <m:r>
                        <a:rPr lang="it-IT" altLang="en-US" sz="165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Helvetica Neue" charset="0"/>
                        </a:rPr>
                        <m:t>±</m:t>
                      </m:r>
                      <m:r>
                        <a:rPr lang="it-IT" altLang="en-US" sz="165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Helvetica Neue" charset="0"/>
                        </a:rPr>
                        <m:t>𝟑𝟔</m:t>
                      </m:r>
                      <m:d>
                        <m:dPr>
                          <m:ctrlPr>
                            <a:rPr lang="it-IT" altLang="en-US" sz="165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Helvetica Neue" charset="0"/>
                            </a:rPr>
                          </m:ctrlPr>
                        </m:dPr>
                        <m:e>
                          <m:r>
                            <a:rPr lang="it-IT" altLang="en-US" sz="165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Helvetica Neue" charset="0"/>
                            </a:rPr>
                            <m:t>𝒔𝒕𝒂𝒕</m:t>
                          </m:r>
                        </m:e>
                      </m:d>
                      <m:r>
                        <a:rPr lang="it-IT" altLang="en-US" sz="165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Helvetica Neue" charset="0"/>
                        </a:rPr>
                        <m:t>±</m:t>
                      </m:r>
                      <m:r>
                        <a:rPr lang="it-IT" altLang="en-US" sz="165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Helvetica Neue" charset="0"/>
                        </a:rPr>
                        <m:t>𝟔</m:t>
                      </m:r>
                      <m:d>
                        <m:dPr>
                          <m:ctrlPr>
                            <a:rPr lang="it-IT" altLang="en-US" sz="165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Helvetica Neue" charset="0"/>
                            </a:rPr>
                          </m:ctrlPr>
                        </m:dPr>
                        <m:e>
                          <m:r>
                            <a:rPr lang="it-IT" altLang="en-US" sz="165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Helvetica Neue" charset="0"/>
                            </a:rPr>
                            <m:t>𝒔𝒚𝒔𝒕</m:t>
                          </m:r>
                        </m:e>
                      </m:d>
                      <m:r>
                        <a:rPr lang="it-IT" altLang="en-US" sz="165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Helvetica Neue" charset="0"/>
                        </a:rPr>
                        <m:t>𝒆𝑽</m:t>
                      </m:r>
                    </m:oMath>
                  </m:oMathPara>
                </a14:m>
                <a:endParaRPr lang="en-US" altLang="en-US" sz="1650" b="1" dirty="0">
                  <a:solidFill>
                    <a:srgbClr val="002060"/>
                  </a:solidFill>
                  <a:latin typeface="Times New Roman" panose="02020603050405020304" pitchFamily="18" charset="0"/>
                  <a:sym typeface="Helvetica Neue" charset="0"/>
                </a:endParaRPr>
              </a:p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en-US" altLang="en-US" sz="750" b="1" dirty="0">
                  <a:solidFill>
                    <a:srgbClr val="002060"/>
                  </a:solidFill>
                  <a:latin typeface="Times New Roman" panose="02020603050405020304" pitchFamily="18" charset="0"/>
                  <a:sym typeface="Helvetica Neue" charset="0"/>
                </a:endParaRPr>
              </a:p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en-US" sz="165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sym typeface="Helvetica Neue" charset="0"/>
                            </a:rPr>
                          </m:ctrlPr>
                        </m:sSubSupPr>
                        <m:e>
                          <m:r>
                            <a:rPr lang="en-US" altLang="en-US" sz="165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Helvetica Neue" charset="0"/>
                            </a:rPr>
                            <m:t>𝚪</m:t>
                          </m:r>
                        </m:e>
                        <m:sub>
                          <m:r>
                            <a:rPr lang="it-IT" altLang="en-US" sz="165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sym typeface="Helvetica Neue" charset="0"/>
                            </a:rPr>
                            <m:t>𝟏</m:t>
                          </m:r>
                          <m:r>
                            <a:rPr lang="it-IT" altLang="en-US" sz="165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sym typeface="Helvetica Neue" charset="0"/>
                            </a:rPr>
                            <m:t>𝒔</m:t>
                          </m:r>
                        </m:sub>
                        <m:sup>
                          <m:r>
                            <a:rPr lang="it-IT" altLang="en-US" sz="165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sym typeface="Helvetica Neue" charset="0"/>
                            </a:rPr>
                            <m:t>𝑯</m:t>
                          </m:r>
                        </m:sup>
                      </m:sSubSup>
                      <m:r>
                        <a:rPr lang="it-IT" altLang="en-US" sz="165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sym typeface="Helvetica Neue" charset="0"/>
                        </a:rPr>
                        <m:t>=</m:t>
                      </m:r>
                      <m:r>
                        <a:rPr lang="it-IT" altLang="en-US" sz="165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sym typeface="Helvetica Neue" charset="0"/>
                        </a:rPr>
                        <m:t>𝟓𝟒𝟏</m:t>
                      </m:r>
                      <m:r>
                        <a:rPr lang="it-IT" altLang="en-US" sz="165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Helvetica Neue" charset="0"/>
                        </a:rPr>
                        <m:t>±</m:t>
                      </m:r>
                      <m:r>
                        <a:rPr lang="it-IT" altLang="en-US" sz="165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Helvetica Neue" charset="0"/>
                        </a:rPr>
                        <m:t>𝟖𝟗</m:t>
                      </m:r>
                      <m:d>
                        <m:dPr>
                          <m:ctrlPr>
                            <a:rPr lang="it-IT" altLang="en-US" sz="165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Helvetica Neue" charset="0"/>
                            </a:rPr>
                          </m:ctrlPr>
                        </m:dPr>
                        <m:e>
                          <m:r>
                            <a:rPr lang="it-IT" altLang="en-US" sz="165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Helvetica Neue" charset="0"/>
                            </a:rPr>
                            <m:t>𝒔𝒕𝒂𝒕</m:t>
                          </m:r>
                        </m:e>
                      </m:d>
                      <m:r>
                        <a:rPr lang="it-IT" altLang="en-US" sz="165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Helvetica Neue" charset="0"/>
                        </a:rPr>
                        <m:t>±</m:t>
                      </m:r>
                      <m:r>
                        <a:rPr lang="it-IT" altLang="en-US" sz="165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Helvetica Neue" charset="0"/>
                        </a:rPr>
                        <m:t>𝟐𝟐</m:t>
                      </m:r>
                      <m:d>
                        <m:dPr>
                          <m:ctrlPr>
                            <a:rPr lang="it-IT" altLang="en-US" sz="165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Helvetica Neue" charset="0"/>
                            </a:rPr>
                          </m:ctrlPr>
                        </m:dPr>
                        <m:e>
                          <m:r>
                            <a:rPr lang="it-IT" altLang="en-US" sz="165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Helvetica Neue" charset="0"/>
                            </a:rPr>
                            <m:t>𝒔𝒚𝒔𝒕</m:t>
                          </m:r>
                        </m:e>
                      </m:d>
                      <m:r>
                        <a:rPr lang="it-IT" altLang="en-US" sz="165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Helvetica Neue" charset="0"/>
                        </a:rPr>
                        <m:t>𝒆𝑽</m:t>
                      </m:r>
                    </m:oMath>
                  </m:oMathPara>
                </a14:m>
                <a:endParaRPr lang="en-US" altLang="en-US" sz="1650" b="1" dirty="0">
                  <a:solidFill>
                    <a:srgbClr val="002060"/>
                  </a:solidFill>
                  <a:latin typeface="Times New Roman" panose="02020603050405020304" pitchFamily="18" charset="0"/>
                  <a:sym typeface="Helvetica Neue" charset="0"/>
                </a:endParaRPr>
              </a:p>
            </p:txBody>
          </p:sp>
        </mc:Choice>
        <mc:Fallback xmlns="">
          <p:sp>
            <p:nvSpPr>
              <p:cNvPr id="37" name="Rectangle 2">
                <a:extLst>
                  <a:ext uri="{FF2B5EF4-FFF2-40B4-BE49-F238E27FC236}">
                    <a16:creationId xmlns:a16="http://schemas.microsoft.com/office/drawing/2014/main" id="{19662915-B25B-E3D3-065C-4DE9178201C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05933" y="5167729"/>
                <a:ext cx="3487045" cy="655949"/>
              </a:xfrm>
              <a:prstGeom prst="rect">
                <a:avLst/>
              </a:prstGeom>
              <a:blipFill>
                <a:blip r:embed="rId4"/>
                <a:stretch>
                  <a:fillRect l="-350" r="-699" b="-1215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FB825915-29C3-B54A-C70D-121F761BAE1D}"/>
              </a:ext>
            </a:extLst>
          </p:cNvPr>
          <p:cNvSpPr txBox="1"/>
          <p:nvPr/>
        </p:nvSpPr>
        <p:spPr>
          <a:xfrm>
            <a:off x="211319" y="6052331"/>
            <a:ext cx="3965640" cy="27699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it-IT" sz="12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C. </a:t>
            </a:r>
            <a:r>
              <a:rPr lang="it-IT" sz="120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Curceanu</a:t>
            </a:r>
            <a:r>
              <a:rPr lang="it-IT" sz="12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et al., </a:t>
            </a:r>
            <a:r>
              <a:rPr lang="it-IT" sz="1200" i="1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Phys</a:t>
            </a:r>
            <a:r>
              <a:rPr lang="it-IT" sz="1200" i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 Lett. B </a:t>
            </a:r>
            <a:r>
              <a:rPr lang="it-IT" sz="12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704</a:t>
            </a:r>
            <a:r>
              <a:rPr lang="it-IT" sz="12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(2011) 113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95333D2-E363-B392-3C28-711E9E72D05E}"/>
              </a:ext>
            </a:extLst>
          </p:cNvPr>
          <p:cNvSpPr txBox="1"/>
          <p:nvPr/>
        </p:nvSpPr>
        <p:spPr>
          <a:xfrm>
            <a:off x="5240563" y="912919"/>
            <a:ext cx="3732656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Some considerations:</a:t>
            </a:r>
          </a:p>
          <a:p>
            <a:endParaRPr lang="en-US" dirty="0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</a:rPr>
              <a:t>The result itself put very strong constrains on various theoretical models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</a:rPr>
              <a:t>Better precision &lt; 10eV  is desired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i="1" dirty="0">
                <a:solidFill>
                  <a:srgbClr val="002060"/>
                </a:solidFill>
              </a:rPr>
              <a:t>Kaonic deuterium is a MUST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</a:rPr>
              <a:t>Stable kaon source (not only high luminosity but also low background conditions)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</a:rPr>
              <a:t>New setup design (maximize the signal, new detectors, target, veto systems,  shielding’s, ….)</a:t>
            </a:r>
          </a:p>
        </p:txBody>
      </p:sp>
    </p:spTree>
    <p:extLst>
      <p:ext uri="{BB962C8B-B14F-4D97-AF65-F5344CB8AC3E}">
        <p14:creationId xmlns:p14="http://schemas.microsoft.com/office/powerpoint/2010/main" val="20329946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LEGO, scale model, machine, engineering&#10;&#10;Description automatically generated">
            <a:extLst>
              <a:ext uri="{FF2B5EF4-FFF2-40B4-BE49-F238E27FC236}">
                <a16:creationId xmlns:a16="http://schemas.microsoft.com/office/drawing/2014/main" id="{0FC58C8D-2DA0-6B04-4850-C4A3505DF1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43" r="29410" b="-1"/>
          <a:stretch/>
        </p:blipFill>
        <p:spPr>
          <a:xfrm>
            <a:off x="1980438" y="8466"/>
            <a:ext cx="6600857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17" name="Rettangolo 16">
            <a:extLst>
              <a:ext uri="{FF2B5EF4-FFF2-40B4-BE49-F238E27FC236}">
                <a16:creationId xmlns:a16="http://schemas.microsoft.com/office/drawing/2014/main" id="{9CFFF0BC-5EEB-BB3D-F222-40C746158ABC}"/>
              </a:ext>
            </a:extLst>
          </p:cNvPr>
          <p:cNvSpPr/>
          <p:nvPr/>
        </p:nvSpPr>
        <p:spPr>
          <a:xfrm>
            <a:off x="168655" y="388269"/>
            <a:ext cx="4064001" cy="93947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t">
            <a:normAutofit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  <a:sym typeface="Calibri"/>
              </a:rPr>
              <a:t>SIDDHARTINO setup (2019-2021) 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D00A8E43-B26F-C57D-BD38-890C4B9A763C}"/>
              </a:ext>
            </a:extLst>
          </p:cNvPr>
          <p:cNvSpPr txBox="1"/>
          <p:nvPr/>
        </p:nvSpPr>
        <p:spPr>
          <a:xfrm>
            <a:off x="227774" y="1649480"/>
            <a:ext cx="2888342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13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 SIDDHARTA-2 apparatus with reduced  SDD’s channels </a:t>
            </a: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13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	Target cell</a:t>
            </a: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13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	64 SDD’s channels</a:t>
            </a: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13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	Kaon Trigger </a:t>
            </a: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13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	Luminosity detector</a:t>
            </a: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13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commissioning of DA</a:t>
            </a:r>
            <a:r>
              <a:rPr lang="en-US" sz="13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anose="05050102010706020507" pitchFamily="18" charset="2"/>
              </a:rPr>
              <a:t></a:t>
            </a:r>
            <a:r>
              <a:rPr lang="en-US" sz="13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</a:t>
            </a:r>
            <a:r>
              <a:rPr lang="en-US" sz="13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 new optics designed for our experiment, interaction region (new beam pipe, focusing magnets, …..)</a:t>
            </a: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sz="13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13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AIM: confirm when background conditions are similar to </a:t>
            </a: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</a:pPr>
            <a:r>
              <a:rPr lang="en-US" sz="13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SIDDHARTA 2009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64FA5DFF-7FE6-4855-84E6-DFA78EE97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028259" y="0"/>
            <a:ext cx="9144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2AFD8CBA-54A3-4363-991B-B9C631BBFA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568950" y="3681413"/>
            <a:ext cx="357266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Rectangle 23">
            <a:extLst>
              <a:ext uri="{FF2B5EF4-FFF2-40B4-BE49-F238E27FC236}">
                <a16:creationId xmlns:a16="http://schemas.microsoft.com/office/drawing/2014/main" id="{3F088236-D655-4F88-B238-E16762358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86107" y="-8467"/>
            <a:ext cx="2255511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9" name="Rectangle 25">
            <a:extLst>
              <a:ext uri="{FF2B5EF4-FFF2-40B4-BE49-F238E27FC236}">
                <a16:creationId xmlns:a16="http://schemas.microsoft.com/office/drawing/2014/main" id="{3DAC0C92-199E-475C-9390-119A9B027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02581" y="-8467"/>
            <a:ext cx="1941419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1" name="Isosceles Triangle 24">
            <a:extLst>
              <a:ext uri="{FF2B5EF4-FFF2-40B4-BE49-F238E27FC236}">
                <a16:creationId xmlns:a16="http://schemas.microsoft.com/office/drawing/2014/main" id="{C4CFB339-0ED8-4FE2-9EF1-6D1375B84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9249" y="3048000"/>
            <a:ext cx="2444751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3" name="Rectangle 27">
            <a:extLst>
              <a:ext uri="{FF2B5EF4-FFF2-40B4-BE49-F238E27FC236}">
                <a16:creationId xmlns:a16="http://schemas.microsoft.com/office/drawing/2014/main" id="{31896C80-2069-4431-9C19-83B913734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00875" y="-8467"/>
            <a:ext cx="2140744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5" name="Rectangle 28">
            <a:extLst>
              <a:ext uri="{FF2B5EF4-FFF2-40B4-BE49-F238E27FC236}">
                <a16:creationId xmlns:a16="http://schemas.microsoft.com/office/drawing/2014/main" id="{BF120A21-0841-4823-B0C4-28AEBCEF9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74047" y="-8467"/>
            <a:ext cx="967571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7" name="Rectangle 29">
            <a:extLst>
              <a:ext uri="{FF2B5EF4-FFF2-40B4-BE49-F238E27FC236}">
                <a16:creationId xmlns:a16="http://schemas.microsoft.com/office/drawing/2014/main" id="{DBB05BAE-BBD3-4289-899F-A6851503C6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04249" y="-8467"/>
            <a:ext cx="937369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9" name="Isosceles Triangle 29">
            <a:extLst>
              <a:ext uri="{FF2B5EF4-FFF2-40B4-BE49-F238E27FC236}">
                <a16:creationId xmlns:a16="http://schemas.microsoft.com/office/drawing/2014/main" id="{9874D11C-36F5-4BBE-A490-019A54E95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78749" y="3589867"/>
            <a:ext cx="136286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0368943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asellaDiTesto 1">
                <a:extLst>
                  <a:ext uri="{FF2B5EF4-FFF2-40B4-BE49-F238E27FC236}">
                    <a16:creationId xmlns:a16="http://schemas.microsoft.com/office/drawing/2014/main" id="{D599B9F2-FBDA-BBE0-C030-2611FC052AC9}"/>
                  </a:ext>
                </a:extLst>
              </p:cNvPr>
              <p:cNvSpPr txBox="1"/>
              <p:nvPr/>
            </p:nvSpPr>
            <p:spPr>
              <a:xfrm>
                <a:off x="65411" y="15360"/>
                <a:ext cx="8493035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SIDDHARTINO (2021) </a:t>
                </a:r>
                <a:br>
                  <a:rPr lang="en-GB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lang="en-GB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kaonic </a:t>
                </a:r>
                <a:r>
                  <a:rPr lang="en-GB" sz="3600" b="1" baseline="300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en-GB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He 3d-&gt;2p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it-IT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𝑳</m:t>
                        </m:r>
                      </m:e>
                      <m:sub>
                        <m:r>
                          <a:rPr lang="it-IT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𝜶</m:t>
                        </m:r>
                      </m:sub>
                    </m:sSub>
                  </m:oMath>
                </a14:m>
                <a:r>
                  <a:rPr lang="en-GB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measurement</a:t>
                </a:r>
              </a:p>
            </p:txBody>
          </p:sp>
        </mc:Choice>
        <mc:Fallback xmlns="">
          <p:sp>
            <p:nvSpPr>
              <p:cNvPr id="2" name="CasellaDiTesto 1">
                <a:extLst>
                  <a:ext uri="{FF2B5EF4-FFF2-40B4-BE49-F238E27FC236}">
                    <a16:creationId xmlns:a16="http://schemas.microsoft.com/office/drawing/2014/main" id="{D599B9F2-FBDA-BBE0-C030-2611FC052A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11" y="15360"/>
                <a:ext cx="8493035" cy="1200329"/>
              </a:xfrm>
              <a:prstGeom prst="rect">
                <a:avLst/>
              </a:prstGeom>
              <a:blipFill>
                <a:blip r:embed="rId2"/>
                <a:stretch>
                  <a:fillRect l="-2225" t="-8673" b="-183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Immagine 2">
            <a:extLst>
              <a:ext uri="{FF2B5EF4-FFF2-40B4-BE49-F238E27FC236}">
                <a16:creationId xmlns:a16="http://schemas.microsoft.com/office/drawing/2014/main" id="{52910118-BDAE-1D09-388A-30EF82DA97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382" y="2920608"/>
            <a:ext cx="5546121" cy="3255332"/>
          </a:xfrm>
          <a:prstGeom prst="rect">
            <a:avLst/>
          </a:prstGeom>
        </p:spPr>
      </p:pic>
      <p:grpSp>
        <p:nvGrpSpPr>
          <p:cNvPr id="6" name="Gruppo 5">
            <a:extLst>
              <a:ext uri="{FF2B5EF4-FFF2-40B4-BE49-F238E27FC236}">
                <a16:creationId xmlns:a16="http://schemas.microsoft.com/office/drawing/2014/main" id="{81949EBC-DE5B-51EB-EC21-EDCDE0B02E06}"/>
              </a:ext>
            </a:extLst>
          </p:cNvPr>
          <p:cNvGrpSpPr/>
          <p:nvPr/>
        </p:nvGrpSpPr>
        <p:grpSpPr>
          <a:xfrm>
            <a:off x="5502795" y="4302894"/>
            <a:ext cx="3575794" cy="2197319"/>
            <a:chOff x="1624643" y="3658555"/>
            <a:chExt cx="5537115" cy="2890104"/>
          </a:xfrm>
        </p:grpSpPr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77D146CA-7B70-1B41-983F-226453B675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24643" y="3658555"/>
              <a:ext cx="5537115" cy="289010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CasellaDiTesto 7">
                  <a:extLst>
                    <a:ext uri="{FF2B5EF4-FFF2-40B4-BE49-F238E27FC236}">
                      <a16:creationId xmlns:a16="http://schemas.microsoft.com/office/drawing/2014/main" id="{5B865964-70C9-985C-8E8A-7D9D65625531}"/>
                    </a:ext>
                  </a:extLst>
                </p:cNvPr>
                <p:cNvSpPr txBox="1"/>
                <p:nvPr/>
              </p:nvSpPr>
              <p:spPr>
                <a:xfrm>
                  <a:off x="3678003" y="3740617"/>
                  <a:ext cx="3310839" cy="68818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SDD Drift time distribution</a:t>
                  </a:r>
                  <a:br>
                    <a:rPr kumimoji="0" lang="en-GB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</a:br>
                  <a:r>
                    <a:rPr kumimoji="0" lang="en-GB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FWHM </a:t>
                  </a:r>
                  <a14:m>
                    <m:oMath xmlns:m="http://schemas.openxmlformats.org/officeDocument/2006/math">
                      <m:r>
                        <a:rPr kumimoji="0" lang="en-GB" sz="1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~</m:t>
                      </m:r>
                      <m:r>
                        <a:rPr kumimoji="0" lang="it-IT" sz="1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500 </m:t>
                      </m:r>
                      <m:r>
                        <a:rPr kumimoji="0" lang="it-IT" sz="1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𝑛𝑠</m:t>
                      </m:r>
                    </m:oMath>
                  </a14:m>
                  <a:endParaRPr kumimoji="0" lang="en-GB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3" name="CasellaDiTesto 12">
                  <a:extLst>
                    <a:ext uri="{FF2B5EF4-FFF2-40B4-BE49-F238E27FC236}">
                      <a16:creationId xmlns:a16="http://schemas.microsoft.com/office/drawing/2014/main" id="{B4A29447-31F4-C32E-7971-57A9C74F1EC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78003" y="3740617"/>
                  <a:ext cx="3310839" cy="688184"/>
                </a:xfrm>
                <a:prstGeom prst="rect">
                  <a:avLst/>
                </a:prstGeom>
                <a:blipFill>
                  <a:blip r:embed="rId6"/>
                  <a:stretch>
                    <a:fillRect t="-2326" b="-9302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9" name="Gruppo 8">
            <a:extLst>
              <a:ext uri="{FF2B5EF4-FFF2-40B4-BE49-F238E27FC236}">
                <a16:creationId xmlns:a16="http://schemas.microsoft.com/office/drawing/2014/main" id="{B121599A-BA09-D36C-D841-840AC6C291A9}"/>
              </a:ext>
            </a:extLst>
          </p:cNvPr>
          <p:cNvGrpSpPr/>
          <p:nvPr/>
        </p:nvGrpSpPr>
        <p:grpSpPr>
          <a:xfrm>
            <a:off x="5459468" y="1624533"/>
            <a:ext cx="3575794" cy="2382613"/>
            <a:chOff x="4804977" y="2821861"/>
            <a:chExt cx="4465837" cy="2861092"/>
          </a:xfrm>
        </p:grpSpPr>
        <p:pic>
          <p:nvPicPr>
            <p:cNvPr id="10" name="Immagine 9">
              <a:extLst>
                <a:ext uri="{FF2B5EF4-FFF2-40B4-BE49-F238E27FC236}">
                  <a16:creationId xmlns:a16="http://schemas.microsoft.com/office/drawing/2014/main" id="{C90D9FD1-D4D6-AEE2-60F0-D78F101A497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04977" y="2821861"/>
              <a:ext cx="4465837" cy="2861092"/>
            </a:xfrm>
            <a:prstGeom prst="rect">
              <a:avLst/>
            </a:prstGeom>
          </p:spPr>
        </p:pic>
        <p:sp>
          <p:nvSpPr>
            <p:cNvPr id="11" name="CasellaDiTesto 10">
              <a:extLst>
                <a:ext uri="{FF2B5EF4-FFF2-40B4-BE49-F238E27FC236}">
                  <a16:creationId xmlns:a16="http://schemas.microsoft.com/office/drawing/2014/main" id="{D232AE67-1753-5644-B26E-83D740638EE0}"/>
                </a:ext>
              </a:extLst>
            </p:cNvPr>
            <p:cNvSpPr txBox="1"/>
            <p:nvPr/>
          </p:nvSpPr>
          <p:spPr>
            <a:xfrm>
              <a:off x="6481943" y="2965317"/>
              <a:ext cx="788298" cy="332626"/>
            </a:xfrm>
            <a:prstGeom prst="rect">
              <a:avLst/>
            </a:prstGeom>
            <a:solidFill>
              <a:schemeClr val="bg1">
                <a:alpha val="75154"/>
              </a:schemeClr>
            </a:solidFill>
            <a:ln w="1905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Kaons</a:t>
              </a:r>
            </a:p>
          </p:txBody>
        </p:sp>
        <p:sp>
          <p:nvSpPr>
            <p:cNvPr id="12" name="CasellaDiTesto 11">
              <a:extLst>
                <a:ext uri="{FF2B5EF4-FFF2-40B4-BE49-F238E27FC236}">
                  <a16:creationId xmlns:a16="http://schemas.microsoft.com/office/drawing/2014/main" id="{87E20BD7-A3CF-9E31-B107-3C68E39956D5}"/>
                </a:ext>
              </a:extLst>
            </p:cNvPr>
            <p:cNvSpPr txBox="1"/>
            <p:nvPr/>
          </p:nvSpPr>
          <p:spPr>
            <a:xfrm>
              <a:off x="5783209" y="3416306"/>
              <a:ext cx="698733" cy="332626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 w="1905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MIPS</a:t>
              </a:r>
            </a:p>
          </p:txBody>
        </p:sp>
        <p:cxnSp>
          <p:nvCxnSpPr>
            <p:cNvPr id="13" name="Connettore 2 12">
              <a:extLst>
                <a:ext uri="{FF2B5EF4-FFF2-40B4-BE49-F238E27FC236}">
                  <a16:creationId xmlns:a16="http://schemas.microsoft.com/office/drawing/2014/main" id="{99AF7723-0D69-19B0-28FD-1A5F8A3496C3}"/>
                </a:ext>
              </a:extLst>
            </p:cNvPr>
            <p:cNvCxnSpPr>
              <a:cxnSpLocks/>
              <a:stCxn id="11" idx="2"/>
            </p:cNvCxnSpPr>
            <p:nvPr/>
          </p:nvCxnSpPr>
          <p:spPr>
            <a:xfrm>
              <a:off x="6876092" y="3297943"/>
              <a:ext cx="391609" cy="244821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ttore 2 13">
              <a:extLst>
                <a:ext uri="{FF2B5EF4-FFF2-40B4-BE49-F238E27FC236}">
                  <a16:creationId xmlns:a16="http://schemas.microsoft.com/office/drawing/2014/main" id="{872CCD31-8A67-5FD7-CA80-E93C40B0A596}"/>
                </a:ext>
              </a:extLst>
            </p:cNvPr>
            <p:cNvCxnSpPr>
              <a:cxnSpLocks/>
            </p:cNvCxnSpPr>
            <p:nvPr/>
          </p:nvCxnSpPr>
          <p:spPr>
            <a:xfrm>
              <a:off x="6081283" y="3726761"/>
              <a:ext cx="690607" cy="368571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8C32B3CF-DAC4-8DD5-FEC3-069669359938}"/>
              </a:ext>
            </a:extLst>
          </p:cNvPr>
          <p:cNvSpPr txBox="1"/>
          <p:nvPr/>
        </p:nvSpPr>
        <p:spPr>
          <a:xfrm>
            <a:off x="65411" y="5956197"/>
            <a:ext cx="51933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SIDDHARTINO spectrum before applying the 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kaon trigger 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 the 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drift time rejection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E5B2F88F-3F05-A093-AEBB-89A5DC05AA2C}"/>
              </a:ext>
            </a:extLst>
          </p:cNvPr>
          <p:cNvSpPr txBox="1"/>
          <p:nvPr/>
        </p:nvSpPr>
        <p:spPr>
          <a:xfrm>
            <a:off x="6242738" y="1382603"/>
            <a:ext cx="21380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Kaon Trigger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252544E2-E3C4-EB3A-D2E2-5FA302AEC620}"/>
              </a:ext>
            </a:extLst>
          </p:cNvPr>
          <p:cNvSpPr txBox="1"/>
          <p:nvPr/>
        </p:nvSpPr>
        <p:spPr>
          <a:xfrm>
            <a:off x="277040" y="1442456"/>
            <a:ext cx="4790793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Optimization of the trigger and new SDDs</a:t>
            </a:r>
            <a:br>
              <a:rPr lang="en-GB" sz="2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during the DAΦNE beams commissioning phase in preparation for the K-d run through the </a:t>
            </a:r>
            <a:r>
              <a:rPr lang="en-GB" sz="2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measurement of K-</a:t>
            </a:r>
            <a:r>
              <a:rPr lang="en-GB" sz="2000" b="1" baseline="30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en-GB" sz="2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 3d-&gt;2p transition </a:t>
            </a:r>
          </a:p>
        </p:txBody>
      </p:sp>
    </p:spTree>
    <p:extLst>
      <p:ext uri="{BB962C8B-B14F-4D97-AF65-F5344CB8AC3E}">
        <p14:creationId xmlns:p14="http://schemas.microsoft.com/office/powerpoint/2010/main" val="39351058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09BD998B-7DA8-357D-8334-723FB077F4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7722" y="1569911"/>
            <a:ext cx="6740382" cy="4655928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307D0BA6-F253-D3DE-2380-BF7384FA72BE}"/>
              </a:ext>
            </a:extLst>
          </p:cNvPr>
          <p:cNvSpPr txBox="1"/>
          <p:nvPr/>
        </p:nvSpPr>
        <p:spPr>
          <a:xfrm>
            <a:off x="959851" y="6340632"/>
            <a:ext cx="5573295" cy="307777"/>
          </a:xfrm>
          <a:prstGeom prst="rect">
            <a:avLst/>
          </a:prstGeom>
          <a:noFill/>
          <a:ln w="12700">
            <a:solidFill>
              <a:srgbClr val="160DFF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sz="1400" b="1" i="0" u="none" strike="noStrik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 </a:t>
            </a:r>
            <a:r>
              <a:rPr lang="it-IT" sz="1400" b="1" i="0" u="none" strike="noStrik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Sirghi</a:t>
            </a:r>
            <a:r>
              <a:rPr lang="it-IT" sz="1400" b="1" i="0" u="none" strike="noStrik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r>
              <a:rPr lang="it-IT" sz="1400" b="1" i="1" u="none" strike="noStrik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 al</a:t>
            </a:r>
            <a:r>
              <a:rPr lang="it-IT" sz="1400" b="1" i="0" u="none" strike="noStrik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2022 </a:t>
            </a:r>
            <a:r>
              <a:rPr lang="it-IT" sz="1400" b="1" i="1" u="none" strike="noStrik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</a:t>
            </a:r>
            <a:r>
              <a:rPr lang="it-IT" sz="1400" b="1" i="1" u="none" strike="noStrik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it-IT" sz="1400" b="1" i="1" u="none" strike="noStrik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Phys</a:t>
            </a:r>
            <a:r>
              <a:rPr lang="it-IT" sz="1400" b="1" i="1" u="none" strike="noStrik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G: </a:t>
            </a:r>
            <a:r>
              <a:rPr lang="it-IT" sz="1400" b="1" i="1" u="none" strike="noStrik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Nucl</a:t>
            </a:r>
            <a:r>
              <a:rPr lang="it-IT" sz="1400" b="1" i="1" u="none" strike="noStrik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Part. </a:t>
            </a:r>
            <a:r>
              <a:rPr lang="it-IT" sz="1400" b="1" i="1" u="none" strike="noStrik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Phys</a:t>
            </a:r>
            <a:r>
              <a:rPr lang="it-IT" sz="1400" b="1" i="1" u="none" strike="noStrik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it-IT" sz="1400" b="1" i="0" u="none" strike="noStrik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49 055106</a:t>
            </a:r>
            <a:endParaRPr lang="en-GB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Segnaposto numero diapositiva 3">
            <a:extLst>
              <a:ext uri="{FF2B5EF4-FFF2-40B4-BE49-F238E27FC236}">
                <a16:creationId xmlns:a16="http://schemas.microsoft.com/office/drawing/2014/main" id="{3C590016-9CA2-BA05-27A5-A73AF869B8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100435" y="6569993"/>
            <a:ext cx="2057400" cy="365125"/>
          </a:xfrm>
        </p:spPr>
        <p:txBody>
          <a:bodyPr/>
          <a:lstStyle/>
          <a:p>
            <a:fld id="{5642362C-7A86-BD4E-AA05-8285307524FD}" type="slidenum">
              <a:rPr lang="it-IT" smtClean="0">
                <a:solidFill>
                  <a:schemeClr val="tx1"/>
                </a:solidFill>
              </a:rPr>
              <a:t>8</a:t>
            </a:fld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2D6DA146-8C4F-654F-D21B-E1F9320352F1}"/>
              </a:ext>
            </a:extLst>
          </p:cNvPr>
          <p:cNvSpPr txBox="1"/>
          <p:nvPr/>
        </p:nvSpPr>
        <p:spPr>
          <a:xfrm>
            <a:off x="2897834" y="1684704"/>
            <a:ext cx="386015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K-</a:t>
            </a:r>
            <a:r>
              <a:rPr lang="en-US" sz="1400" baseline="30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en-US" sz="1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 3d-&gt;2p shift and width: </a:t>
            </a:r>
            <a:br>
              <a:rPr lang="en-US" sz="1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most precise measurement in gas!</a:t>
            </a:r>
            <a:endParaRPr lang="en-GB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07C0B346-8E0B-110B-EB22-076ACC2C40EF}"/>
                  </a:ext>
                </a:extLst>
              </p:cNvPr>
              <p:cNvSpPr txBox="1"/>
              <p:nvPr/>
            </p:nvSpPr>
            <p:spPr>
              <a:xfrm>
                <a:off x="139222" y="25428"/>
                <a:ext cx="8493035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SIDDHARTINO (2021) </a:t>
                </a:r>
                <a:br>
                  <a:rPr lang="en-GB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lang="en-GB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kaonic </a:t>
                </a:r>
                <a:r>
                  <a:rPr lang="en-GB" sz="3600" b="1" baseline="300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en-GB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He 3d-&gt;2p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it-IT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𝑳</m:t>
                        </m:r>
                      </m:e>
                      <m:sub>
                        <m:r>
                          <a:rPr lang="it-IT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𝜶</m:t>
                        </m:r>
                      </m:sub>
                    </m:sSub>
                  </m:oMath>
                </a14:m>
                <a:r>
                  <a:rPr lang="en-GB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measurement</a:t>
                </a:r>
              </a:p>
            </p:txBody>
          </p:sp>
        </mc:Choice>
        <mc:Fallback xmlns="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07C0B346-8E0B-110B-EB22-076ACC2C40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222" y="25428"/>
                <a:ext cx="8493035" cy="1200329"/>
              </a:xfrm>
              <a:prstGeom prst="rect">
                <a:avLst/>
              </a:prstGeom>
              <a:blipFill>
                <a:blip r:embed="rId3"/>
                <a:stretch>
                  <a:fillRect l="-2225" t="-8122" b="-177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265418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9AA482D9-707E-95B7-0EE5-AE57E1F35676}"/>
              </a:ext>
            </a:extLst>
          </p:cNvPr>
          <p:cNvSpPr txBox="1"/>
          <p:nvPr/>
        </p:nvSpPr>
        <p:spPr>
          <a:xfrm>
            <a:off x="260944" y="134017"/>
            <a:ext cx="76855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SIDDHARTINO (2021)</a:t>
            </a:r>
            <a:br>
              <a:rPr lang="en-GB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kaonic </a:t>
            </a:r>
            <a:r>
              <a:rPr lang="en-GB" sz="3600" b="1" baseline="30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GB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 yield measurement</a:t>
            </a:r>
          </a:p>
        </p:txBody>
      </p:sp>
      <p:sp>
        <p:nvSpPr>
          <p:cNvPr id="11" name="Titolo 1">
            <a:extLst>
              <a:ext uri="{FF2B5EF4-FFF2-40B4-BE49-F238E27FC236}">
                <a16:creationId xmlns:a16="http://schemas.microsoft.com/office/drawing/2014/main" id="{E78D3D8C-747B-1E45-FB9C-7CA4F6880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H="1">
            <a:off x="5609052" y="2953548"/>
            <a:ext cx="3176338" cy="950904"/>
          </a:xfrm>
          <a:ln w="19050">
            <a:solidFill>
              <a:srgbClr val="00206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1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K-</a:t>
            </a:r>
            <a:r>
              <a:rPr lang="en-US" sz="1400" baseline="30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en-US" sz="1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 low density run: 0.75% liquid helium density -&gt;</a:t>
            </a:r>
            <a:br>
              <a:rPr lang="en-US" sz="1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yields at lowest measured density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F732068E-EF6E-4952-105F-0B547AC33EDE}"/>
              </a:ext>
            </a:extLst>
          </p:cNvPr>
          <p:cNvSpPr txBox="1"/>
          <p:nvPr/>
        </p:nvSpPr>
        <p:spPr>
          <a:xfrm>
            <a:off x="281974" y="5906214"/>
            <a:ext cx="4776256" cy="307777"/>
          </a:xfrm>
          <a:prstGeom prst="rect">
            <a:avLst/>
          </a:prstGeom>
          <a:noFill/>
          <a:ln w="15875">
            <a:solidFill>
              <a:srgbClr val="160DFF"/>
            </a:solidFill>
          </a:ln>
        </p:spPr>
        <p:txBody>
          <a:bodyPr wrap="square">
            <a:spAutoFit/>
          </a:bodyPr>
          <a:lstStyle/>
          <a:p>
            <a:r>
              <a:rPr lang="it-IT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D.L. </a:t>
            </a:r>
            <a:r>
              <a:rPr lang="it-IT" sz="1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Sirghi</a:t>
            </a:r>
            <a:r>
              <a:rPr lang="it-IT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et al. </a:t>
            </a:r>
            <a:r>
              <a:rPr lang="it-IT" sz="1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Nuclear</a:t>
            </a:r>
            <a:r>
              <a:rPr lang="it-IT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Physics</a:t>
            </a:r>
            <a:r>
              <a:rPr lang="it-IT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A 1029 (2023) 122567 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B69CE83D-9A61-01F3-2001-01222508B3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8479" y="4968760"/>
            <a:ext cx="3593548" cy="1319151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9D49C636-5D92-0B5C-A9E1-4C78D832AA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620" y="1369872"/>
            <a:ext cx="5540035" cy="3623539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E5FFC755-7A03-5ED9-BE7F-434B398BA569}"/>
              </a:ext>
            </a:extLst>
          </p:cNvPr>
          <p:cNvSpPr/>
          <p:nvPr/>
        </p:nvSpPr>
        <p:spPr>
          <a:xfrm>
            <a:off x="0" y="6641045"/>
            <a:ext cx="9146320" cy="22158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43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Segnaposto numero diapositiva 3">
            <a:extLst>
              <a:ext uri="{FF2B5EF4-FFF2-40B4-BE49-F238E27FC236}">
                <a16:creationId xmlns:a16="http://schemas.microsoft.com/office/drawing/2014/main" id="{107C40BF-E9EA-97DB-6395-74D77F2CA1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100435" y="6569993"/>
            <a:ext cx="2057400" cy="365125"/>
          </a:xfrm>
        </p:spPr>
        <p:txBody>
          <a:bodyPr/>
          <a:lstStyle/>
          <a:p>
            <a:fld id="{5642362C-7A86-BD4E-AA05-8285307524FD}" type="slidenum">
              <a:rPr lang="it-IT" smtClean="0">
                <a:solidFill>
                  <a:schemeClr val="tx1"/>
                </a:solidFill>
              </a:rPr>
              <a:t>9</a:t>
            </a:fld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4AAF3D2-FB51-ED26-4BD1-FACFA04A2699}"/>
              </a:ext>
            </a:extLst>
          </p:cNvPr>
          <p:cNvSpPr txBox="1"/>
          <p:nvPr/>
        </p:nvSpPr>
        <p:spPr>
          <a:xfrm>
            <a:off x="5609052" y="4317346"/>
            <a:ext cx="30798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Target optimization with He</a:t>
            </a:r>
          </a:p>
        </p:txBody>
      </p:sp>
    </p:spTree>
    <p:extLst>
      <p:ext uri="{BB962C8B-B14F-4D97-AF65-F5344CB8AC3E}">
        <p14:creationId xmlns:p14="http://schemas.microsoft.com/office/powerpoint/2010/main" val="2293793611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0</TotalTime>
  <Words>1821</Words>
  <Application>Microsoft Office PowerPoint</Application>
  <PresentationFormat>On-screen Show (4:3)</PresentationFormat>
  <Paragraphs>353</Paragraphs>
  <Slides>33</Slides>
  <Notes>13</Notes>
  <HiddenSlides>0</HiddenSlides>
  <MMClips>0</MMClips>
  <ScaleCrop>false</ScaleCrop>
  <HeadingPairs>
    <vt:vector size="8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9" baseType="lpstr">
      <vt:lpstr>Arial</vt:lpstr>
      <vt:lpstr>Calibri</vt:lpstr>
      <vt:lpstr>Calibri Light</vt:lpstr>
      <vt:lpstr>Calibri-Bold</vt:lpstr>
      <vt:lpstr>Cambria Math</vt:lpstr>
      <vt:lpstr>Helvetica Neue</vt:lpstr>
      <vt:lpstr>Inter</vt:lpstr>
      <vt:lpstr>Palatino Linotype</vt:lpstr>
      <vt:lpstr>Tahoma</vt:lpstr>
      <vt:lpstr>Times New Roman</vt:lpstr>
      <vt:lpstr>Trebuchet MS</vt:lpstr>
      <vt:lpstr>Verdana</vt:lpstr>
      <vt:lpstr>Wingdings</vt:lpstr>
      <vt:lpstr>Wingdings 3</vt:lpstr>
      <vt:lpstr>Facet</vt:lpstr>
      <vt:lpstr>Image Document</vt:lpstr>
      <vt:lpstr>Kaonic atoms  measurements performed  by SIDDHARTA-2 collaboration:  results and expectations.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K-4He low density run: 0.75% liquid helium density -&gt;  yields at lowest measured density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2022-10-18T08:34:14Z</dcterms:created>
  <dcterms:modified xsi:type="dcterms:W3CDTF">2023-06-26T06:04:31Z</dcterms:modified>
  <cp:category/>
</cp:coreProperties>
</file>