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606" r:id="rId2"/>
    <p:sldId id="2305" r:id="rId3"/>
    <p:sldId id="2607" r:id="rId4"/>
    <p:sldId id="2608" r:id="rId5"/>
    <p:sldId id="2609" r:id="rId6"/>
    <p:sldId id="2610" r:id="rId7"/>
    <p:sldId id="2611" r:id="rId8"/>
    <p:sldId id="2612" r:id="rId9"/>
    <p:sldId id="2613" r:id="rId10"/>
    <p:sldId id="2614" r:id="rId11"/>
    <p:sldId id="2347" r:id="rId12"/>
    <p:sldId id="2499" r:id="rId13"/>
    <p:sldId id="2518" r:id="rId14"/>
    <p:sldId id="2520" r:id="rId15"/>
    <p:sldId id="2521" r:id="rId16"/>
    <p:sldId id="2522" r:id="rId17"/>
    <p:sldId id="2523" r:id="rId18"/>
    <p:sldId id="2328" r:id="rId19"/>
    <p:sldId id="2339" r:id="rId20"/>
    <p:sldId id="2261" r:id="rId21"/>
    <p:sldId id="2545" r:id="rId22"/>
    <p:sldId id="2554" r:id="rId23"/>
    <p:sldId id="2572" r:id="rId24"/>
    <p:sldId id="2574" r:id="rId25"/>
    <p:sldId id="2571" r:id="rId26"/>
    <p:sldId id="2560" r:id="rId27"/>
    <p:sldId id="2576" r:id="rId28"/>
    <p:sldId id="2577" r:id="rId29"/>
    <p:sldId id="2565" r:id="rId30"/>
    <p:sldId id="2563" r:id="rId31"/>
    <p:sldId id="2363" r:id="rId32"/>
    <p:sldId id="2463" r:id="rId33"/>
    <p:sldId id="2524" r:id="rId34"/>
    <p:sldId id="2615" r:id="rId35"/>
    <p:sldId id="2519" r:id="rId36"/>
    <p:sldId id="2551" r:id="rId37"/>
  </p:sldIdLst>
  <p:sldSz cx="12192000" cy="6858000"/>
  <p:notesSz cx="7315200" cy="96012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C9900"/>
    <a:srgbClr val="FFCD3F"/>
    <a:srgbClr val="9966FF"/>
    <a:srgbClr val="FFC319"/>
    <a:srgbClr val="F2B300"/>
    <a:srgbClr val="FFFF99"/>
    <a:srgbClr val="FFFFCC"/>
    <a:srgbClr val="00FF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974" autoAdjust="0"/>
  </p:normalViewPr>
  <p:slideViewPr>
    <p:cSldViewPr>
      <p:cViewPr>
        <p:scale>
          <a:sx n="130" d="100"/>
          <a:sy n="130" d="100"/>
        </p:scale>
        <p:origin x="86" y="34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90" d="100"/>
        <a:sy n="190" d="100"/>
      </p:scale>
      <p:origin x="0" y="-21902"/>
    </p:cViewPr>
  </p:sorterViewPr>
  <p:notesViewPr>
    <p:cSldViewPr>
      <p:cViewPr varScale="1">
        <p:scale>
          <a:sx n="84" d="100"/>
          <a:sy n="84" d="100"/>
        </p:scale>
        <p:origin x="379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5" descr="slide footer_blue_646.jpg"/>
          <p:cNvPicPr>
            <a:picLocks noChangeAspect="1"/>
          </p:cNvPicPr>
          <p:nvPr/>
        </p:nvPicPr>
        <p:blipFill>
          <a:blip r:embed="rId2" cstate="print"/>
          <a:srcRect/>
          <a:stretch>
            <a:fillRect/>
          </a:stretch>
        </p:blipFill>
        <p:spPr bwMode="auto">
          <a:xfrm>
            <a:off x="0" y="9044464"/>
            <a:ext cx="9753600" cy="556736"/>
          </a:xfrm>
          <a:prstGeom prst="rect">
            <a:avLst/>
          </a:prstGeom>
          <a:noFill/>
          <a:ln w="9525">
            <a:noFill/>
            <a:miter lim="800000"/>
            <a:headEnd/>
            <a:tailEnd/>
          </a:ln>
        </p:spPr>
      </p:pic>
      <p:pic>
        <p:nvPicPr>
          <p:cNvPr id="6" name="Picture 7" descr="slide header_646.jpg"/>
          <p:cNvPicPr>
            <a:picLocks noChangeAspect="1"/>
          </p:cNvPicPr>
          <p:nvPr/>
        </p:nvPicPr>
        <p:blipFill>
          <a:blip r:embed="rId3" cstate="print"/>
          <a:srcRect/>
          <a:stretch>
            <a:fillRect/>
          </a:stretch>
        </p:blipFill>
        <p:spPr bwMode="auto">
          <a:xfrm>
            <a:off x="-2438400" y="0"/>
            <a:ext cx="9753600" cy="163354"/>
          </a:xfrm>
          <a:prstGeom prst="rect">
            <a:avLst/>
          </a:prstGeom>
          <a:noFill/>
          <a:ln w="9525">
            <a:noFill/>
            <a:miter lim="800000"/>
            <a:headEnd/>
            <a:tailEnd/>
          </a:ln>
        </p:spPr>
      </p:pic>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sz="quarter" idx="1"/>
          </p:nvPr>
        </p:nvSpPr>
        <p:spPr>
          <a:xfrm>
            <a:off x="5283201" y="160020"/>
            <a:ext cx="2030307" cy="320040"/>
          </a:xfrm>
          <a:prstGeom prst="rect">
            <a:avLst/>
          </a:prstGeom>
        </p:spPr>
        <p:txBody>
          <a:bodyPr vert="horz" lIns="95747" tIns="47873" rIns="95747" bIns="47873" rtlCol="0"/>
          <a:lstStyle>
            <a:lvl1pPr algn="r">
              <a:defRPr sz="1300"/>
            </a:lvl1pPr>
          </a:lstStyle>
          <a:p>
            <a:fld id="{80B18B65-4CBA-DB46-9D73-AD0C58E7BE22}" type="datetime1">
              <a:rPr lang="en-US" smtClean="0"/>
              <a:pPr/>
              <a:t>6/22/2023</a:t>
            </a:fld>
            <a:endParaRPr lang="en-US"/>
          </a:p>
        </p:txBody>
      </p:sp>
      <p:sp>
        <p:nvSpPr>
          <p:cNvPr id="4" name="Footer Placeholder 3"/>
          <p:cNvSpPr>
            <a:spLocks noGrp="1"/>
          </p:cNvSpPr>
          <p:nvPr>
            <p:ph type="ftr" sz="quarter" idx="2"/>
          </p:nvPr>
        </p:nvSpPr>
        <p:spPr>
          <a:xfrm>
            <a:off x="812800" y="9041131"/>
            <a:ext cx="5852160" cy="240030"/>
          </a:xfrm>
          <a:prstGeom prst="rect">
            <a:avLst/>
          </a:prstGeom>
        </p:spPr>
        <p:txBody>
          <a:bodyPr vert="horz" lIns="95747" tIns="47873" rIns="95747" bIns="47873" rtlCol="0" anchor="b"/>
          <a:lstStyle>
            <a:lvl1pPr algn="l">
              <a:defRPr sz="1300"/>
            </a:lvl1pPr>
          </a:lstStyle>
          <a:p>
            <a:r>
              <a:rPr lang="en-US"/>
              <a:t>Go to ”Insert (View) | Header and Footer" to add your organization, sponsor, meeting name here; then, click "Apply to All"</a:t>
            </a:r>
            <a:endParaRPr lang="en-US" dirty="0"/>
          </a:p>
        </p:txBody>
      </p:sp>
      <p:sp>
        <p:nvSpPr>
          <p:cNvPr id="5" name="Slide Number Placeholder 4"/>
          <p:cNvSpPr>
            <a:spLocks noGrp="1"/>
          </p:cNvSpPr>
          <p:nvPr>
            <p:ph type="sldNum" sz="quarter" idx="3"/>
          </p:nvPr>
        </p:nvSpPr>
        <p:spPr>
          <a:xfrm>
            <a:off x="6746241" y="9119474"/>
            <a:ext cx="567267" cy="480060"/>
          </a:xfrm>
          <a:prstGeom prst="rect">
            <a:avLst/>
          </a:prstGeom>
        </p:spPr>
        <p:txBody>
          <a:bodyPr vert="horz" lIns="95747" tIns="47873" rIns="95747" bIns="47873" rtlCol="0" anchor="b"/>
          <a:lstStyle>
            <a:lvl1pPr algn="r">
              <a:defRPr sz="1300"/>
            </a:lvl1pPr>
          </a:lstStyle>
          <a:p>
            <a:fld id="{9CA05E24-A365-DF40-BF27-0C4D1E380F5C}" type="slidenum">
              <a:rPr lang="en-US" smtClean="0"/>
              <a:pPr/>
              <a:t>‹#›</a:t>
            </a:fld>
            <a:endParaRPr lang="en-US" dirty="0"/>
          </a:p>
        </p:txBody>
      </p:sp>
    </p:spTree>
    <p:extLst>
      <p:ext uri="{BB962C8B-B14F-4D97-AF65-F5344CB8AC3E}">
        <p14:creationId xmlns:p14="http://schemas.microsoft.com/office/powerpoint/2010/main" val="89586358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5747" tIns="47873" rIns="95747" bIns="47873" rtlCol="0"/>
          <a:lstStyle>
            <a:lvl1pPr algn="r">
              <a:defRPr sz="1300"/>
            </a:lvl1pPr>
          </a:lstStyle>
          <a:p>
            <a:fld id="{4C269693-4B73-3F4B-BE08-27CE2957F7EB}" type="datetime1">
              <a:rPr lang="en-US" smtClean="0"/>
              <a:pPr/>
              <a:t>6/22/2023</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5747" tIns="47873" rIns="95747" bIns="47873"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747" tIns="47873" rIns="95747" bIns="4787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5747" tIns="47873" rIns="95747" bIns="47873" rtlCol="0" anchor="b"/>
          <a:lstStyle>
            <a:lvl1pPr algn="l">
              <a:defRPr sz="1300"/>
            </a:lvl1pPr>
          </a:lstStyle>
          <a:p>
            <a:r>
              <a:rPr lang="en-US"/>
              <a:t>Go to ”Insert (View) | Header and Footer" to add your organization, sponsor, meeting name here; then, click "Apply to All"</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47" tIns="47873" rIns="95747" bIns="47873" rtlCol="0" anchor="b"/>
          <a:lstStyle>
            <a:lvl1pPr algn="r">
              <a:defRPr sz="1300"/>
            </a:lvl1pPr>
          </a:lstStyle>
          <a:p>
            <a:fld id="{BB1A7F71-A600-874B-8C52-75C3F91F2DFD}" type="slidenum">
              <a:rPr lang="en-US" smtClean="0"/>
              <a:pPr/>
              <a:t>‹#›</a:t>
            </a:fld>
            <a:endParaRPr lang="en-US"/>
          </a:p>
        </p:txBody>
      </p:sp>
    </p:spTree>
    <p:extLst>
      <p:ext uri="{BB962C8B-B14F-4D97-AF65-F5344CB8AC3E}">
        <p14:creationId xmlns:p14="http://schemas.microsoft.com/office/powerpoint/2010/main" val="25999009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normAutofit/>
          </a:bodyPr>
          <a:lstStyle/>
          <a:p>
            <a:r>
              <a:rPr lang="en-US" dirty="0"/>
              <a:t>25+5</a:t>
            </a:r>
          </a:p>
        </p:txBody>
      </p:sp>
      <p:sp>
        <p:nvSpPr>
          <p:cNvPr id="4" name="Footer Placeholder 3"/>
          <p:cNvSpPr>
            <a:spLocks noGrp="1"/>
          </p:cNvSpPr>
          <p:nvPr>
            <p:ph type="ftr" sz="quarter" idx="10"/>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11"/>
          </p:nvPr>
        </p:nvSpPr>
        <p:spPr/>
        <p:txBody>
          <a:bodyPr/>
          <a:lstStyle/>
          <a:p>
            <a:fld id="{BB1A7F71-A600-874B-8C52-75C3F91F2DFD}" type="slidenum">
              <a:rPr lang="en-US" smtClean="0"/>
              <a:pPr/>
              <a:t>1</a:t>
            </a:fld>
            <a:endParaRPr lang="en-US"/>
          </a:p>
        </p:txBody>
      </p:sp>
    </p:spTree>
    <p:extLst>
      <p:ext uri="{BB962C8B-B14F-4D97-AF65-F5344CB8AC3E}">
        <p14:creationId xmlns:p14="http://schemas.microsoft.com/office/powerpoint/2010/main" val="317458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4"/>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5"/>
          </p:nvPr>
        </p:nvSpPr>
        <p:spPr/>
        <p:txBody>
          <a:bodyPr/>
          <a:lstStyle/>
          <a:p>
            <a:fld id="{BB1A7F71-A600-874B-8C52-75C3F91F2DFD}" type="slidenum">
              <a:rPr lang="en-US" smtClean="0"/>
              <a:pPr/>
              <a:t>26</a:t>
            </a:fld>
            <a:endParaRPr lang="en-US"/>
          </a:p>
        </p:txBody>
      </p:sp>
    </p:spTree>
    <p:extLst>
      <p:ext uri="{BB962C8B-B14F-4D97-AF65-F5344CB8AC3E}">
        <p14:creationId xmlns:p14="http://schemas.microsoft.com/office/powerpoint/2010/main" val="2413107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4"/>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5"/>
          </p:nvPr>
        </p:nvSpPr>
        <p:spPr/>
        <p:txBody>
          <a:bodyPr/>
          <a:lstStyle/>
          <a:p>
            <a:fld id="{BB1A7F71-A600-874B-8C52-75C3F91F2DFD}" type="slidenum">
              <a:rPr lang="en-US" smtClean="0"/>
              <a:pPr/>
              <a:t>29</a:t>
            </a:fld>
            <a:endParaRPr lang="en-US"/>
          </a:p>
        </p:txBody>
      </p:sp>
    </p:spTree>
    <p:extLst>
      <p:ext uri="{BB962C8B-B14F-4D97-AF65-F5344CB8AC3E}">
        <p14:creationId xmlns:p14="http://schemas.microsoft.com/office/powerpoint/2010/main" val="18378364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042416"/>
          </a:xfrm>
          <a:prstGeom prst="rect">
            <a:avLst/>
          </a:prstGeom>
        </p:spPr>
      </p:pic>
      <p:pic>
        <p:nvPicPr>
          <p:cNvPr id="11" name="图片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060" y="-1278447"/>
            <a:ext cx="12192000" cy="1042416"/>
          </a:xfrm>
          <a:prstGeom prst="rect">
            <a:avLst/>
          </a:prstGeom>
        </p:spPr>
      </p:pic>
      <p:sp>
        <p:nvSpPr>
          <p:cNvPr id="3074" name="Rectangle 2"/>
          <p:cNvSpPr>
            <a:spLocks noGrp="1" noChangeArrowheads="1"/>
          </p:cNvSpPr>
          <p:nvPr>
            <p:ph type="ctrTitle"/>
          </p:nvPr>
        </p:nvSpPr>
        <p:spPr>
          <a:xfrm>
            <a:off x="1314451" y="1671639"/>
            <a:ext cx="10261600" cy="1069975"/>
          </a:xfrm>
        </p:spPr>
        <p:txBody>
          <a:bodyPr/>
          <a:lstStyle>
            <a:lvl1pPr>
              <a:defRPr sz="300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1314451" y="3125788"/>
            <a:ext cx="8534400" cy="1752600"/>
          </a:xfrm>
        </p:spPr>
        <p:txBody>
          <a:bodyPr/>
          <a:lstStyle>
            <a:lvl1pPr marL="0" indent="0">
              <a:buFont typeface="Wingdings" pitchFamily="2" charset="2"/>
              <a:buNone/>
              <a:defRPr/>
            </a:lvl1pPr>
          </a:lstStyle>
          <a:p>
            <a:r>
              <a:rPr lang="en-US"/>
              <a:t>Click to edit Master subtitle style</a:t>
            </a:r>
            <a:endParaRPr lang="en-US" dirty="0"/>
          </a:p>
        </p:txBody>
      </p:sp>
      <p:pic>
        <p:nvPicPr>
          <p:cNvPr id="9" name="Picture 8" descr="title footer_Blue_646.jpg"/>
          <p:cNvPicPr>
            <a:picLocks noChangeAspect="1"/>
          </p:cNvPicPr>
          <p:nvPr userDrawn="1"/>
        </p:nvPicPr>
        <p:blipFill>
          <a:blip r:embed="rId4" cstate="print">
            <a:duotone>
              <a:schemeClr val="accent3">
                <a:shade val="45000"/>
                <a:satMod val="135000"/>
              </a:schemeClr>
              <a:prstClr val="white"/>
            </a:duotone>
          </a:blip>
          <a:srcRect/>
          <a:stretch>
            <a:fillRect/>
          </a:stretch>
        </p:blipFill>
        <p:spPr bwMode="auto">
          <a:xfrm>
            <a:off x="0" y="6794500"/>
            <a:ext cx="12192000" cy="63500"/>
          </a:xfrm>
          <a:prstGeom prst="rect">
            <a:avLst/>
          </a:prstGeom>
          <a:gradFill flip="none"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a:noFill/>
            <a:miter lim="800000"/>
            <a:headEnd/>
            <a:tailEnd/>
          </a:ln>
        </p:spPr>
      </p:pic>
      <p:pic>
        <p:nvPicPr>
          <p:cNvPr id="12" name="图片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52600" y="0"/>
            <a:ext cx="1067274" cy="1066800"/>
          </a:xfrm>
          <a:prstGeom prst="rect">
            <a:avLst/>
          </a:prstGeom>
        </p:spPr>
      </p:pic>
      <p:sp>
        <p:nvSpPr>
          <p:cNvPr id="3" name="文本框 2"/>
          <p:cNvSpPr txBox="1"/>
          <p:nvPr userDrawn="1"/>
        </p:nvSpPr>
        <p:spPr>
          <a:xfrm>
            <a:off x="153964" y="228600"/>
            <a:ext cx="1370036" cy="369332"/>
          </a:xfrm>
          <a:prstGeom prst="rect">
            <a:avLst/>
          </a:prstGeom>
          <a:noFill/>
        </p:spPr>
        <p:txBody>
          <a:bodyPr wrap="square" rtlCol="0">
            <a:spAutoFit/>
          </a:bodyPr>
          <a:lstStyle/>
          <a:p>
            <a:r>
              <a:rPr kumimoji="1" lang="en-US" altLang="zh-CN" sz="1800" b="1" dirty="0">
                <a:solidFill>
                  <a:schemeClr val="accent1">
                    <a:lumMod val="50000"/>
                  </a:schemeClr>
                </a:solidFill>
                <a:latin typeface="Adobe Hebrew" charset="0"/>
                <a:ea typeface="Adobe Hebrew" charset="0"/>
                <a:cs typeface="Adobe Hebrew" charset="0"/>
              </a:rPr>
              <a:t>NANJING</a:t>
            </a:r>
            <a:r>
              <a:rPr kumimoji="1" lang="zh-CN" altLang="en-US" sz="1800" b="1" dirty="0">
                <a:solidFill>
                  <a:schemeClr val="accent1">
                    <a:lumMod val="50000"/>
                  </a:schemeClr>
                </a:solidFill>
                <a:latin typeface="Adobe Hebrew" charset="0"/>
                <a:ea typeface="Adobe Hebrew" charset="0"/>
                <a:cs typeface="Adobe Hebrew" charset="0"/>
              </a:rPr>
              <a:t> </a:t>
            </a:r>
          </a:p>
        </p:txBody>
      </p:sp>
      <p:sp>
        <p:nvSpPr>
          <p:cNvPr id="4" name="文本框 3"/>
          <p:cNvSpPr txBox="1"/>
          <p:nvPr userDrawn="1"/>
        </p:nvSpPr>
        <p:spPr>
          <a:xfrm>
            <a:off x="240506" y="515035"/>
            <a:ext cx="1816894"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b="1" dirty="0">
                <a:solidFill>
                  <a:schemeClr val="accent1">
                    <a:lumMod val="50000"/>
                  </a:schemeClr>
                </a:solidFill>
                <a:latin typeface="Adobe Hebrew" charset="0"/>
                <a:ea typeface="Adobe Hebrew" charset="0"/>
                <a:cs typeface="Adobe Hebrew" charset="0"/>
              </a:rPr>
              <a:t>UNIVERSITY</a:t>
            </a:r>
            <a:endParaRPr kumimoji="1" lang="zh-CN" altLang="en-US" b="1" dirty="0">
              <a:solidFill>
                <a:schemeClr val="accent1">
                  <a:lumMod val="50000"/>
                </a:schemeClr>
              </a:solidFill>
              <a:latin typeface="Adobe Hebrew" charset="0"/>
              <a:ea typeface="Adobe Hebrew" charset="0"/>
              <a:cs typeface="Adobe Hebrew"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sz="18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r>
              <a:rPr lang="en-US"/>
              <a:t>MESON 2023 - 17th International Workshop on Meson Physics                           (32)</a:t>
            </a:r>
          </a:p>
        </p:txBody>
      </p:sp>
      <p:sp>
        <p:nvSpPr>
          <p:cNvPr id="5" name="Footer Placeholder 4"/>
          <p:cNvSpPr>
            <a:spLocks noGrp="1"/>
          </p:cNvSpPr>
          <p:nvPr>
            <p:ph type="ftr" sz="quarter" idx="11"/>
          </p:nvPr>
        </p:nvSpPr>
        <p:spPr/>
        <p:txBody>
          <a:bodyPr/>
          <a:lstStyle>
            <a:lvl1pPr>
              <a:defRPr/>
            </a:lvl1pPr>
          </a:lstStyle>
          <a:p>
            <a:r>
              <a:rPr lang="en-US"/>
              <a:t>Craig Roberts: cdroberts@nju.edu.cn  432 .. 23/06/22 12:30 .."EHM via Studies of Hadron Spectra &amp; Structure"</a:t>
            </a:r>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sz="26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sz="18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r>
              <a:rPr lang="en-US"/>
              <a:t>MESON 2023 - 17th International Workshop on Meson Physics                           (32)</a:t>
            </a:r>
          </a:p>
        </p:txBody>
      </p:sp>
      <p:sp>
        <p:nvSpPr>
          <p:cNvPr id="5" name="Footer Placeholder 4"/>
          <p:cNvSpPr>
            <a:spLocks noGrp="1"/>
          </p:cNvSpPr>
          <p:nvPr>
            <p:ph type="ftr" sz="quarter" idx="11"/>
          </p:nvPr>
        </p:nvSpPr>
        <p:spPr/>
        <p:txBody>
          <a:bodyPr/>
          <a:lstStyle>
            <a:lvl1pPr>
              <a:defRPr/>
            </a:lvl1pPr>
          </a:lstStyle>
          <a:p>
            <a:r>
              <a:rPr lang="en-US"/>
              <a:t>Craig Roberts: cdroberts@nju.edu.cn  432 .. 23/06/22 12:30 .."EHM via Studies of Hadron Spectra &amp; Structure"</a:t>
            </a:r>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lvl1pPr>
              <a:defRPr sz="2600"/>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Ø"/>
              <a:defRPr sz="2200">
                <a:solidFill>
                  <a:schemeClr val="tx2">
                    <a:lumMod val="75000"/>
                  </a:schemeClr>
                </a:solidFill>
              </a:defRPr>
            </a:lvl1pPr>
            <a:lvl2pPr>
              <a:defRPr sz="2000">
                <a:solidFill>
                  <a:schemeClr val="tx2">
                    <a:lumMod val="75000"/>
                  </a:schemeClr>
                </a:solidFill>
              </a:defRPr>
            </a:lvl2pPr>
            <a:lvl3pPr>
              <a:defRPr sz="16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668684" y="6611938"/>
            <a:ext cx="4523316" cy="255011"/>
          </a:xfrm>
        </p:spPr>
        <p:txBody>
          <a:bodyPr/>
          <a:lstStyle>
            <a:lvl1pPr>
              <a:defRPr>
                <a:solidFill>
                  <a:schemeClr val="accent1">
                    <a:lumMod val="50000"/>
                  </a:schemeClr>
                </a:solidFill>
              </a:defRPr>
            </a:lvl1pPr>
          </a:lstStyle>
          <a:p>
            <a:r>
              <a:rPr lang="en-US"/>
              <a:t>MESON 2023 - 17th International Workshop on Meson Physics                           (32)</a:t>
            </a:r>
            <a:endParaRPr lang="en-US" dirty="0"/>
          </a:p>
        </p:txBody>
      </p:sp>
      <p:sp>
        <p:nvSpPr>
          <p:cNvPr id="5" name="Footer Placeholder 4"/>
          <p:cNvSpPr>
            <a:spLocks noGrp="1"/>
          </p:cNvSpPr>
          <p:nvPr>
            <p:ph type="ftr" sz="quarter" idx="11"/>
          </p:nvPr>
        </p:nvSpPr>
        <p:spPr/>
        <p:txBody>
          <a:bodyPr/>
          <a:lstStyle>
            <a:lvl1pPr>
              <a:defRPr i="1">
                <a:solidFill>
                  <a:schemeClr val="accent1">
                    <a:lumMod val="50000"/>
                  </a:schemeClr>
                </a:solidFill>
              </a:defRPr>
            </a:lvl1pPr>
          </a:lstStyle>
          <a:p>
            <a:r>
              <a:rPr lang="en-US"/>
              <a:t>Craig Roberts: cdroberts@nju.edu.cn  432 .. 23/06/22 12:30 .."EHM via Studies of Hadron Spectra &amp; Structure"</a:t>
            </a:r>
            <a:endParaRPr lang="en-US" dirty="0"/>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lstStyle>
            <a:lvl1pPr algn="l">
              <a:defRPr sz="3000" b="1" cap="none" baseline="0"/>
            </a:lvl1pPr>
          </a:lstStyle>
          <a:p>
            <a:r>
              <a:rPr lang="en-US" dirty="0"/>
              <a:t>Click to Edit Master Text Styles</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7645400" y="6629400"/>
            <a:ext cx="4704744" cy="381000"/>
          </a:xfrm>
        </p:spPr>
        <p:txBody>
          <a:bodyPr/>
          <a:lstStyle>
            <a:lvl1pPr>
              <a:defRPr/>
            </a:lvl1pPr>
          </a:lstStyle>
          <a:p>
            <a:r>
              <a:rPr lang="en-US"/>
              <a:t>MESON 2023 - 17th International Workshop on Meson Physics                           (32)</a:t>
            </a:r>
            <a:endParaRPr lang="en-US" dirty="0"/>
          </a:p>
        </p:txBody>
      </p:sp>
      <p:sp>
        <p:nvSpPr>
          <p:cNvPr id="5" name="Footer Placeholder 4"/>
          <p:cNvSpPr>
            <a:spLocks noGrp="1"/>
          </p:cNvSpPr>
          <p:nvPr>
            <p:ph type="ftr" sz="quarter" idx="11"/>
          </p:nvPr>
        </p:nvSpPr>
        <p:spPr/>
        <p:txBody>
          <a:bodyPr/>
          <a:lstStyle>
            <a:lvl1pPr>
              <a:defRPr/>
            </a:lvl1pPr>
          </a:lstStyle>
          <a:p>
            <a:r>
              <a:rPr lang="en-US"/>
              <a:t>Craig Roberts: cdroberts@nju.edu.cn  432 .. 23/06/22 12:30 .."EHM via Studies of Hadron Spectra &amp; Structure"</a:t>
            </a:r>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lvl1pPr>
              <a:defRPr sz="2600"/>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1800"/>
            </a:lvl1pPr>
            <a:lvl2pPr>
              <a:defRPr sz="1600"/>
            </a:lvl2pPr>
            <a:lvl3pPr>
              <a:defRPr sz="1400"/>
            </a:lvl3pPr>
            <a:lvl4pPr>
              <a:defRPr sz="1400"/>
            </a:lvl4pPr>
            <a:lvl5pPr>
              <a:defRPr sz="1400" u="none"/>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688358" y="6629400"/>
            <a:ext cx="4394201" cy="228600"/>
          </a:xfrm>
        </p:spPr>
        <p:txBody>
          <a:bodyPr/>
          <a:lstStyle>
            <a:lvl1pPr>
              <a:defRPr/>
            </a:lvl1pPr>
          </a:lstStyle>
          <a:p>
            <a:r>
              <a:rPr lang="en-US"/>
              <a:t>MESON 2023 - 17th International Workshop on Meson Physics                           (32)</a:t>
            </a:r>
          </a:p>
        </p:txBody>
      </p:sp>
      <p:sp>
        <p:nvSpPr>
          <p:cNvPr id="6" name="Footer Placeholder 5"/>
          <p:cNvSpPr>
            <a:spLocks noGrp="1"/>
          </p:cNvSpPr>
          <p:nvPr>
            <p:ph type="ftr" sz="quarter" idx="11"/>
          </p:nvPr>
        </p:nvSpPr>
        <p:spPr/>
        <p:txBody>
          <a:bodyPr/>
          <a:lstStyle>
            <a:lvl1pPr>
              <a:defRPr/>
            </a:lvl1pPr>
          </a:lstStyle>
          <a:p>
            <a:r>
              <a:rPr lang="en-US"/>
              <a:t>Craig Roberts: cdroberts@nju.edu.cn  432 .. 23/06/22 12:30 .."EHM via Studies of Hadron Spectra &amp; Structure"</a:t>
            </a:r>
          </a:p>
        </p:txBody>
      </p:sp>
      <p:sp>
        <p:nvSpPr>
          <p:cNvPr id="7" name="Slide Number Placeholder 6"/>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r>
              <a:rPr lang="en-US"/>
              <a:t>MESON 2023 - 17th International Workshop on Meson Physics                           (32)</a:t>
            </a:r>
          </a:p>
        </p:txBody>
      </p:sp>
      <p:sp>
        <p:nvSpPr>
          <p:cNvPr id="8" name="Footer Placeholder 7"/>
          <p:cNvSpPr>
            <a:spLocks noGrp="1"/>
          </p:cNvSpPr>
          <p:nvPr>
            <p:ph type="ftr" sz="quarter" idx="11"/>
          </p:nvPr>
        </p:nvSpPr>
        <p:spPr/>
        <p:txBody>
          <a:bodyPr/>
          <a:lstStyle>
            <a:lvl1pPr>
              <a:defRPr/>
            </a:lvl1pPr>
          </a:lstStyle>
          <a:p>
            <a:r>
              <a:rPr lang="en-US"/>
              <a:t>Craig Roberts: cdroberts@nju.edu.cn  432 .. 23/06/22 12:30 .."EHM via Studies of Hadron Spectra &amp; Structure"</a:t>
            </a:r>
          </a:p>
        </p:txBody>
      </p:sp>
      <p:sp>
        <p:nvSpPr>
          <p:cNvPr id="9" name="Slide Number Placeholder 8"/>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i="1">
                <a:solidFill>
                  <a:schemeClr val="tx2">
                    <a:lumMod val="75000"/>
                  </a:schemeClr>
                </a:solidFill>
              </a:defRPr>
            </a:lvl1pPr>
          </a:lstStyle>
          <a:p>
            <a:r>
              <a:rPr lang="en-US"/>
              <a:t>MESON 2023 - 17th International Workshop on Meson Physics                           (32)</a:t>
            </a:r>
            <a:endParaRPr lang="en-US" dirty="0"/>
          </a:p>
        </p:txBody>
      </p:sp>
      <p:sp>
        <p:nvSpPr>
          <p:cNvPr id="4" name="Footer Placeholder 3"/>
          <p:cNvSpPr>
            <a:spLocks noGrp="1"/>
          </p:cNvSpPr>
          <p:nvPr>
            <p:ph type="ftr" sz="quarter" idx="11"/>
          </p:nvPr>
        </p:nvSpPr>
        <p:spPr/>
        <p:txBody>
          <a:bodyPr/>
          <a:lstStyle>
            <a:lvl1pPr>
              <a:defRPr i="1">
                <a:solidFill>
                  <a:schemeClr val="tx2">
                    <a:lumMod val="75000"/>
                  </a:schemeClr>
                </a:solidFill>
              </a:defRPr>
            </a:lvl1pPr>
          </a:lstStyle>
          <a:p>
            <a:r>
              <a:rPr lang="en-US"/>
              <a:t>Craig Roberts: cdroberts@nju.edu.cn  432 .. 23/06/22 12:30 .."EHM via Studies of Hadron Spectra &amp; Structure"</a:t>
            </a:r>
            <a:endParaRPr lang="en-US" dirty="0"/>
          </a:p>
        </p:txBody>
      </p:sp>
      <p:sp>
        <p:nvSpPr>
          <p:cNvPr id="5" name="Slide Number Placeholder 4"/>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MESON 2023 - 17th International Workshop on Meson Physics                           (32)</a:t>
            </a:r>
          </a:p>
        </p:txBody>
      </p:sp>
      <p:sp>
        <p:nvSpPr>
          <p:cNvPr id="3" name="Footer Placeholder 2"/>
          <p:cNvSpPr>
            <a:spLocks noGrp="1"/>
          </p:cNvSpPr>
          <p:nvPr>
            <p:ph type="ftr" sz="quarter" idx="11"/>
          </p:nvPr>
        </p:nvSpPr>
        <p:spPr/>
        <p:txBody>
          <a:bodyPr/>
          <a:lstStyle>
            <a:lvl1pPr>
              <a:defRPr/>
            </a:lvl1pPr>
          </a:lstStyle>
          <a:p>
            <a:r>
              <a:rPr lang="en-US"/>
              <a:t>Craig Roberts: cdroberts@nju.edu.cn  432 .. 23/06/22 12:30 .."EHM via Studies of Hadron Spectra &amp; Structure"</a:t>
            </a:r>
          </a:p>
        </p:txBody>
      </p:sp>
      <p:sp>
        <p:nvSpPr>
          <p:cNvPr id="4" name="Slide Number Placeholder 3"/>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479550"/>
          </a:xfrm>
        </p:spPr>
        <p:txBody>
          <a:bodyPr anchor="t"/>
          <a:lstStyle>
            <a:lvl1pPr algn="l">
              <a:defRPr sz="2600" b="1"/>
            </a:lvl1pPr>
          </a:lstStyle>
          <a:p>
            <a:r>
              <a:rPr lang="en-US"/>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1800"/>
            </a:lvl1pPr>
            <a:lvl2pPr>
              <a:defRPr sz="16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752601"/>
            <a:ext cx="4011084" cy="441960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13357" y="6596148"/>
            <a:ext cx="4868025" cy="228600"/>
          </a:xfrm>
        </p:spPr>
        <p:txBody>
          <a:bodyPr/>
          <a:lstStyle>
            <a:lvl1pPr>
              <a:defRPr/>
            </a:lvl1pPr>
          </a:lstStyle>
          <a:p>
            <a:r>
              <a:rPr lang="en-US"/>
              <a:t>MESON 2023 - 17th International Workshop on Meson Physics                           (32)</a:t>
            </a:r>
          </a:p>
        </p:txBody>
      </p:sp>
      <p:sp>
        <p:nvSpPr>
          <p:cNvPr id="6" name="Footer Placeholder 5"/>
          <p:cNvSpPr>
            <a:spLocks noGrp="1"/>
          </p:cNvSpPr>
          <p:nvPr>
            <p:ph type="ftr" sz="quarter" idx="11"/>
          </p:nvPr>
        </p:nvSpPr>
        <p:spPr/>
        <p:txBody>
          <a:bodyPr/>
          <a:lstStyle>
            <a:lvl1pPr>
              <a:defRPr/>
            </a:lvl1pPr>
          </a:lstStyle>
          <a:p>
            <a:r>
              <a:rPr lang="en-US"/>
              <a:t>Craig Roberts: cdroberts@nju.edu.cn  432 .. 23/06/22 12:30 .."EHM via Studies of Hadron Spectra &amp; Structure"</a:t>
            </a:r>
          </a:p>
        </p:txBody>
      </p:sp>
      <p:sp>
        <p:nvSpPr>
          <p:cNvPr id="7" name="Slide Number Placeholder 6"/>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600" b="1"/>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MESON 2023 - 17th International Workshop on Meson Physics                           (32)</a:t>
            </a:r>
          </a:p>
        </p:txBody>
      </p:sp>
      <p:sp>
        <p:nvSpPr>
          <p:cNvPr id="6" name="Footer Placeholder 5"/>
          <p:cNvSpPr>
            <a:spLocks noGrp="1"/>
          </p:cNvSpPr>
          <p:nvPr>
            <p:ph type="ftr" sz="quarter" idx="11"/>
          </p:nvPr>
        </p:nvSpPr>
        <p:spPr/>
        <p:txBody>
          <a:bodyPr/>
          <a:lstStyle>
            <a:lvl1pPr>
              <a:defRPr/>
            </a:lvl1pPr>
          </a:lstStyle>
          <a:p>
            <a:r>
              <a:rPr lang="en-US"/>
              <a:t>Craig Roberts: cdroberts@nju.edu.cn  432 .. 23/06/22 12:30 .."EHM via Studies of Hadron Spectra &amp; Structure"</a:t>
            </a:r>
          </a:p>
        </p:txBody>
      </p:sp>
      <p:sp>
        <p:nvSpPr>
          <p:cNvPr id="7" name="Slide Number Placeholder 6"/>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354699"/>
            <a:ext cx="12192000" cy="530352"/>
          </a:xfrm>
          <a:prstGeom prst="rect">
            <a:avLst/>
          </a:prstGeom>
        </p:spPr>
      </p:pic>
      <p:sp>
        <p:nvSpPr>
          <p:cNvPr id="1026" name="Rectangle 2"/>
          <p:cNvSpPr>
            <a:spLocks noGrp="1" noChangeArrowheads="1"/>
          </p:cNvSpPr>
          <p:nvPr>
            <p:ph type="title"/>
          </p:nvPr>
        </p:nvSpPr>
        <p:spPr bwMode="auto">
          <a:xfrm>
            <a:off x="539631" y="1018446"/>
            <a:ext cx="109728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9387110" y="6505575"/>
            <a:ext cx="2796116"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i="1">
                <a:solidFill>
                  <a:schemeClr val="tx2">
                    <a:lumMod val="75000"/>
                  </a:schemeClr>
                </a:solidFill>
              </a:defRPr>
            </a:lvl1pPr>
          </a:lstStyle>
          <a:p>
            <a:r>
              <a:rPr lang="en-US"/>
              <a:t>MESON 2023 - 17th International Workshop on Meson Physics                           (32)</a:t>
            </a:r>
            <a:endParaRPr lang="en-US" dirty="0"/>
          </a:p>
        </p:txBody>
      </p:sp>
      <p:sp>
        <p:nvSpPr>
          <p:cNvPr id="1029" name="Rectangle 5"/>
          <p:cNvSpPr>
            <a:spLocks noGrp="1" noChangeArrowheads="1"/>
          </p:cNvSpPr>
          <p:nvPr>
            <p:ph type="ftr" sz="quarter" idx="3"/>
          </p:nvPr>
        </p:nvSpPr>
        <p:spPr bwMode="auto">
          <a:xfrm>
            <a:off x="876301" y="6307138"/>
            <a:ext cx="7922684"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i="1">
                <a:solidFill>
                  <a:schemeClr val="tx2">
                    <a:lumMod val="75000"/>
                  </a:schemeClr>
                </a:solidFill>
              </a:defRPr>
            </a:lvl1pPr>
          </a:lstStyle>
          <a:p>
            <a:r>
              <a:rPr lang="en-US"/>
              <a:t>Craig Roberts: cdroberts@nju.edu.cn  432 .. 23/06/22 12:30 .."EHM via Studies of Hadron Spectra &amp; Structure"</a:t>
            </a:r>
            <a:endParaRPr lang="en-US" dirty="0"/>
          </a:p>
        </p:txBody>
      </p:sp>
      <p:sp>
        <p:nvSpPr>
          <p:cNvPr id="1030" name="Rectangle 6"/>
          <p:cNvSpPr>
            <a:spLocks noGrp="1" noChangeArrowheads="1"/>
          </p:cNvSpPr>
          <p:nvPr>
            <p:ph type="sldNum" sz="quarter" idx="4"/>
          </p:nvPr>
        </p:nvSpPr>
        <p:spPr bwMode="auto">
          <a:xfrm>
            <a:off x="11480801" y="6489701"/>
            <a:ext cx="512233"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vl1pPr>
          </a:lstStyle>
          <a:p>
            <a:fld id="{87034D8C-3CB4-402A-BC46-2AB14C0FE90A}" type="slidenum">
              <a:rPr lang="en-US" smtClean="0"/>
              <a:pPr/>
              <a:t>‹#›</a:t>
            </a:fld>
            <a:endParaRPr lang="en-US"/>
          </a:p>
        </p:txBody>
      </p:sp>
      <p:pic>
        <p:nvPicPr>
          <p:cNvPr id="4" name="图片 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15849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Trebuchet MS" pitchFamily="34" charset="0"/>
        </a:defRPr>
      </a:lvl2pPr>
      <a:lvl3pPr algn="l" rtl="0" eaLnBrk="1" fontAlgn="base" hangingPunct="1">
        <a:spcBef>
          <a:spcPct val="0"/>
        </a:spcBef>
        <a:spcAft>
          <a:spcPct val="0"/>
        </a:spcAft>
        <a:defRPr sz="2600" b="1">
          <a:solidFill>
            <a:schemeClr val="tx2"/>
          </a:solidFill>
          <a:latin typeface="Trebuchet MS" pitchFamily="34" charset="0"/>
        </a:defRPr>
      </a:lvl3pPr>
      <a:lvl4pPr algn="l" rtl="0" eaLnBrk="1" fontAlgn="base" hangingPunct="1">
        <a:spcBef>
          <a:spcPct val="0"/>
        </a:spcBef>
        <a:spcAft>
          <a:spcPct val="0"/>
        </a:spcAft>
        <a:defRPr sz="2600" b="1">
          <a:solidFill>
            <a:schemeClr val="tx2"/>
          </a:solidFill>
          <a:latin typeface="Trebuchet MS" pitchFamily="34" charset="0"/>
        </a:defRPr>
      </a:lvl4pPr>
      <a:lvl5pPr algn="l" rtl="0" eaLnBrk="1" fontAlgn="base" hangingPunct="1">
        <a:spcBef>
          <a:spcPct val="0"/>
        </a:spcBef>
        <a:spcAft>
          <a:spcPct val="0"/>
        </a:spcAft>
        <a:defRPr sz="2600" b="1">
          <a:solidFill>
            <a:schemeClr val="tx2"/>
          </a:solidFill>
          <a:latin typeface="Trebuchet MS" pitchFamily="34" charset="0"/>
        </a:defRPr>
      </a:lvl5pPr>
      <a:lvl6pPr marL="457200" algn="l" rtl="0" eaLnBrk="1" fontAlgn="base" hangingPunct="1">
        <a:spcBef>
          <a:spcPct val="0"/>
        </a:spcBef>
        <a:spcAft>
          <a:spcPct val="0"/>
        </a:spcAft>
        <a:defRPr sz="2600" b="1">
          <a:solidFill>
            <a:schemeClr val="tx2"/>
          </a:solidFill>
          <a:latin typeface="Trebuchet MS" pitchFamily="34" charset="0"/>
        </a:defRPr>
      </a:lvl6pPr>
      <a:lvl7pPr marL="914400" algn="l" rtl="0" eaLnBrk="1" fontAlgn="base" hangingPunct="1">
        <a:spcBef>
          <a:spcPct val="0"/>
        </a:spcBef>
        <a:spcAft>
          <a:spcPct val="0"/>
        </a:spcAft>
        <a:defRPr sz="2600" b="1">
          <a:solidFill>
            <a:schemeClr val="tx2"/>
          </a:solidFill>
          <a:latin typeface="Trebuchet MS" pitchFamily="34" charset="0"/>
        </a:defRPr>
      </a:lvl7pPr>
      <a:lvl8pPr marL="1371600" algn="l" rtl="0" eaLnBrk="1" fontAlgn="base" hangingPunct="1">
        <a:spcBef>
          <a:spcPct val="0"/>
        </a:spcBef>
        <a:spcAft>
          <a:spcPct val="0"/>
        </a:spcAft>
        <a:defRPr sz="2600" b="1">
          <a:solidFill>
            <a:schemeClr val="tx2"/>
          </a:solidFill>
          <a:latin typeface="Trebuchet MS" pitchFamily="34" charset="0"/>
        </a:defRPr>
      </a:lvl8pPr>
      <a:lvl9pPr marL="1828800" algn="l" rtl="0" eaLnBrk="1" fontAlgn="base" hangingPunct="1">
        <a:spcBef>
          <a:spcPct val="0"/>
        </a:spcBef>
        <a:spcAft>
          <a:spcPct val="0"/>
        </a:spcAft>
        <a:defRPr sz="2600" b="1">
          <a:solidFill>
            <a:schemeClr val="tx2"/>
          </a:solidFill>
          <a:latin typeface="Trebuchet MS" pitchFamily="34" charset="0"/>
        </a:defRPr>
      </a:lvl9pPr>
    </p:titleStyle>
    <p:bodyStyle>
      <a:lvl1pPr marL="342900" indent="-342900" algn="l" rtl="0" eaLnBrk="1" fontAlgn="base" hangingPunct="1">
        <a:spcBef>
          <a:spcPct val="20000"/>
        </a:spcBef>
        <a:spcAft>
          <a:spcPct val="0"/>
        </a:spcAft>
        <a:buClr>
          <a:srgbClr val="1F497D"/>
        </a:buClr>
        <a:buFont typeface="Wingdings" pitchFamily="2" charset="2"/>
        <a:buChar char="§"/>
        <a:defRPr>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4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400">
          <a:solidFill>
            <a:schemeClr val="tx1"/>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hyperlink" Target="http://inp.nju.edu.c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rdcu.be/c6TzD"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m/url?q=https%3A%2F%2Finspirehep.net%2Fliterature%2F1844559&amp;sa=D&amp;sntz=1&amp;usg=AFQjCNFJw7F_vW8UdQ7CIDmvdhZVnOUo-A" TargetMode="External"/><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77.png"/></Relationships>
</file>

<file path=ppt/slides/_rels/slide21.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hyperlink" Target="http://inspirehep.net/record/1517490?ln=en" TargetMode="External"/><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g"/><Relationship Id="rId4" Type="http://schemas.openxmlformats.org/officeDocument/2006/relationships/image" Target="../media/image40.jpg"/></Relationships>
</file>

<file path=ppt/slides/_rels/slide2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2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jp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g"/><Relationship Id="rId7" Type="http://schemas.openxmlformats.org/officeDocument/2006/relationships/hyperlink" Target="https://inspirehep.net/literature/1928647"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inp.nju.edu.cn/Publications/Bytime/20210922/i206237.html" TargetMode="External"/><Relationship Id="rId5" Type="http://schemas.openxmlformats.org/officeDocument/2006/relationships/hyperlink" Target="https://arxiv.org/search/hep-ph?searchtype=author&amp;query=Raya%2C+K" TargetMode="Externa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49.jpg"/><Relationship Id="rId1" Type="http://schemas.openxmlformats.org/officeDocument/2006/relationships/slideLayout" Target="../slideLayouts/slideLayout2.xml"/><Relationship Id="rId5" Type="http://schemas.openxmlformats.org/officeDocument/2006/relationships/hyperlink" Target="https://inspirehep.net/literature/1844559" TargetMode="External"/><Relationship Id="rId4" Type="http://schemas.openxmlformats.org/officeDocument/2006/relationships/image" Target="../media/image50.jpg"/></Relationships>
</file>

<file path=ppt/slides/_rels/slide28.xml.rels><?xml version="1.0" encoding="UTF-8" standalone="yes"?>
<Relationships xmlns="http://schemas.openxmlformats.org/package/2006/relationships"><Relationship Id="rId3" Type="http://schemas.openxmlformats.org/officeDocument/2006/relationships/image" Target="../media/image361.png"/><Relationship Id="rId2" Type="http://schemas.openxmlformats.org/officeDocument/2006/relationships/image" Target="../media/image560.png"/><Relationship Id="rId1" Type="http://schemas.openxmlformats.org/officeDocument/2006/relationships/slideLayout" Target="../slideLayouts/slideLayout2.xml"/><Relationship Id="rId6" Type="http://schemas.openxmlformats.org/officeDocument/2006/relationships/image" Target="../media/image51.jpg"/><Relationship Id="rId5" Type="http://schemas.openxmlformats.org/officeDocument/2006/relationships/image" Target="../media/image43.jpg"/><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4.jpg"/><Relationship Id="rId5" Type="http://schemas.openxmlformats.org/officeDocument/2006/relationships/image" Target="../media/image53.png"/><Relationship Id="rId4" Type="http://schemas.openxmlformats.org/officeDocument/2006/relationships/image" Target="../media/image610.png"/></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70.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90.pn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360.png"/><Relationship Id="rId5" Type="http://schemas.openxmlformats.org/officeDocument/2006/relationships/image" Target="../media/image57.jpg"/><Relationship Id="rId4" Type="http://schemas.openxmlformats.org/officeDocument/2006/relationships/image" Target="../media/image56.jpg"/></Relationships>
</file>

<file path=ppt/slides/_rels/slide4.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70.png"/><Relationship Id="rId1" Type="http://schemas.openxmlformats.org/officeDocument/2006/relationships/slideLayout" Target="../slideLayouts/slideLayout2.xml"/><Relationship Id="rId5" Type="http://schemas.openxmlformats.org/officeDocument/2006/relationships/image" Target="../media/image180.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50.png"/><Relationship Id="rId7" Type="http://schemas.openxmlformats.org/officeDocument/2006/relationships/hyperlink" Target="https://inspirehep.net/literature/2637736" TargetMode="External"/><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hyperlink" Target="http://www.google.com/url?q=http%3A%2F%2Fcpc.ihep.ac.cn%2Farticle%2Fdoi%2F10.1088%2F1674-1137%2F44%2F8%2F083102&amp;sa=D&amp;sntz=1&amp;usg=AFQjCNG6FBW7FVAvE_kugoNC2xYymh1WmA" TargetMode="External"/><Relationship Id="rId5" Type="http://schemas.openxmlformats.org/officeDocument/2006/relationships/hyperlink" Target="http://www.google.com/url?q=http%3A%2F%2Finspirehep.net%2Frecord%2F1771514%3Fln%3Den&amp;sa=D&amp;sntz=1&amp;usg=AFQjCNET20BeXjPH93dCyyROC0b_FEzg6w" TargetMode="External"/><Relationship Id="rId4" Type="http://schemas.openxmlformats.org/officeDocument/2006/relationships/hyperlink" Target="http://inspirehep.net/record/1504060?ln=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A31C84-1707-24B0-6836-85B143B4A0F8}"/>
              </a:ext>
            </a:extLst>
          </p:cNvPr>
          <p:cNvPicPr>
            <a:picLocks noChangeAspect="1"/>
          </p:cNvPicPr>
          <p:nvPr/>
        </p:nvPicPr>
        <p:blipFill>
          <a:blip r:embed="rId3">
            <a:extLst>
              <a:ext uri="{28A0092B-C50C-407E-A947-70E740481C1C}">
                <a14:useLocalDpi xmlns:a14="http://schemas.microsoft.com/office/drawing/2010/main" val="0"/>
              </a:ext>
            </a:extLst>
          </a:blip>
          <a:srcRect t="6938" b="6938"/>
          <a:stretch/>
        </p:blipFill>
        <p:spPr>
          <a:xfrm>
            <a:off x="-2078" y="1033923"/>
            <a:ext cx="12202082" cy="5901765"/>
          </a:xfrm>
          <a:prstGeom prst="rect">
            <a:avLst/>
          </a:prstGeom>
          <a:noFill/>
        </p:spPr>
      </p:pic>
      <p:sp>
        <p:nvSpPr>
          <p:cNvPr id="14" name="Rectangle 13"/>
          <p:cNvSpPr/>
          <p:nvPr/>
        </p:nvSpPr>
        <p:spPr>
          <a:xfrm>
            <a:off x="152400" y="1737192"/>
            <a:ext cx="12202082" cy="969496"/>
          </a:xfrm>
          <a:prstGeom prst="rect">
            <a:avLst/>
          </a:prstGeom>
          <a:noFill/>
        </p:spPr>
        <p:txBody>
          <a:bodyPr wrap="square" lIns="91440" tIns="45720" rIns="91440" bIns="45720">
            <a:spAutoFit/>
          </a:bodyPr>
          <a:lstStyle/>
          <a:p>
            <a:pPr algn="ctr"/>
            <a:endParaRPr lang="en-US" sz="5700" i="1" dirty="0">
              <a:ln w="0">
                <a:solidFill>
                  <a:schemeClr val="tx2">
                    <a:lumMod val="50000"/>
                  </a:schemeClr>
                </a:solidFill>
              </a:ln>
              <a:solidFill>
                <a:schemeClr val="accent1">
                  <a:lumMod val="75000"/>
                </a:schemeClr>
              </a:solidFill>
              <a:effectLst>
                <a:outerShdw blurRad="38100" dist="25400" dir="5400000" algn="ctr" rotWithShape="0">
                  <a:srgbClr val="6E747A">
                    <a:alpha val="43000"/>
                  </a:srgbClr>
                </a:outerShdw>
              </a:effectLst>
              <a:latin typeface="Lucida Handwriting" panose="03010101010101010101" pitchFamily="66" charset="0"/>
            </a:endParaRPr>
          </a:p>
        </p:txBody>
      </p:sp>
      <p:sp>
        <p:nvSpPr>
          <p:cNvPr id="15" name="Title 14"/>
          <p:cNvSpPr>
            <a:spLocks noGrp="1"/>
          </p:cNvSpPr>
          <p:nvPr>
            <p:ph type="ctrTitle"/>
          </p:nvPr>
        </p:nvSpPr>
        <p:spPr>
          <a:xfrm>
            <a:off x="2509838" y="1447801"/>
            <a:ext cx="7696200" cy="1069975"/>
          </a:xfrm>
        </p:spPr>
        <p:txBody>
          <a:bodyPr/>
          <a:lstStyle/>
          <a:p>
            <a:r>
              <a:rPr lang="en-US" dirty="0"/>
              <a:t> </a:t>
            </a:r>
          </a:p>
        </p:txBody>
      </p:sp>
      <p:sp>
        <p:nvSpPr>
          <p:cNvPr id="2" name="Subtitle 1"/>
          <p:cNvSpPr>
            <a:spLocks noGrp="1"/>
          </p:cNvSpPr>
          <p:nvPr>
            <p:ph type="subTitle" idx="1"/>
          </p:nvPr>
        </p:nvSpPr>
        <p:spPr>
          <a:xfrm>
            <a:off x="2509838" y="2895600"/>
            <a:ext cx="6400800" cy="1752600"/>
          </a:xfrm>
        </p:spPr>
        <p:txBody>
          <a:bodyPr/>
          <a:lstStyle/>
          <a:p>
            <a:endParaRPr lang="en-GB" dirty="0"/>
          </a:p>
        </p:txBody>
      </p:sp>
      <p:sp>
        <p:nvSpPr>
          <p:cNvPr id="9" name="Subtitle 7"/>
          <p:cNvSpPr txBox="1">
            <a:spLocks/>
          </p:cNvSpPr>
          <p:nvPr/>
        </p:nvSpPr>
        <p:spPr bwMode="auto">
          <a:xfrm>
            <a:off x="6172200" y="4916"/>
            <a:ext cx="6019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1F497D"/>
              </a:buClr>
              <a:buFont typeface="Wingdings" pitchFamily="2" charset="2"/>
              <a:buNone/>
              <a:defRPr>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4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400">
                <a:solidFill>
                  <a:schemeClr val="tx1"/>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r>
              <a:rPr lang="en-US" sz="2000" kern="0" dirty="0">
                <a:solidFill>
                  <a:schemeClr val="bg1"/>
                </a:solidFill>
              </a:rPr>
              <a:t>Craig Roberts … </a:t>
            </a:r>
            <a:r>
              <a:rPr lang="en-US" sz="2000" dirty="0">
                <a:solidFill>
                  <a:schemeClr val="bg1"/>
                </a:solidFill>
                <a:hlinkClick r:id="rId4">
                  <a:extLst>
                    <a:ext uri="{A12FA001-AC4F-418D-AE19-62706E023703}">
                      <ahyp:hlinkClr xmlns:ahyp="http://schemas.microsoft.com/office/drawing/2018/hyperlinkcolor" val="tx"/>
                    </a:ext>
                  </a:extLst>
                </a:hlinkClick>
              </a:rPr>
              <a:t>http://inp.nju.edu.cn/</a:t>
            </a:r>
            <a:endParaRPr lang="en-US" sz="2000" kern="0" dirty="0">
              <a:solidFill>
                <a:schemeClr val="bg1"/>
              </a:solidFill>
            </a:endParaRPr>
          </a:p>
        </p:txBody>
      </p:sp>
      <p:sp>
        <p:nvSpPr>
          <p:cNvPr id="10" name="Subtitle 1">
            <a:extLst>
              <a:ext uri="{FF2B5EF4-FFF2-40B4-BE49-F238E27FC236}">
                <a16:creationId xmlns:a16="http://schemas.microsoft.com/office/drawing/2014/main" id="{0CD000EE-0D0D-4F96-8253-6D55DF13EF80}"/>
              </a:ext>
            </a:extLst>
          </p:cNvPr>
          <p:cNvSpPr txBox="1">
            <a:spLocks/>
          </p:cNvSpPr>
          <p:nvPr/>
        </p:nvSpPr>
        <p:spPr bwMode="auto">
          <a:xfrm>
            <a:off x="-1447800" y="921062"/>
            <a:ext cx="12191999" cy="16504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1F497D"/>
              </a:buClr>
              <a:buFont typeface="Wingdings" pitchFamily="2" charset="2"/>
              <a:buNone/>
              <a:defRPr>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4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400">
                <a:solidFill>
                  <a:schemeClr val="tx1"/>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pPr algn="r"/>
            <a:r>
              <a:rPr lang="en-US" sz="8000" b="1" dirty="0">
                <a:solidFill>
                  <a:schemeClr val="bg1"/>
                </a:solidFill>
                <a:latin typeface="Freestyle Script" panose="030804020302050B0404" pitchFamily="66" charset="0"/>
              </a:rPr>
              <a:t>Origin of mass through studies </a:t>
            </a:r>
          </a:p>
          <a:p>
            <a:pPr algn="r">
              <a:spcBef>
                <a:spcPts val="0"/>
              </a:spcBef>
            </a:pPr>
            <a:r>
              <a:rPr lang="en-US" sz="8000" b="1" dirty="0">
                <a:solidFill>
                  <a:schemeClr val="bg1"/>
                </a:solidFill>
                <a:latin typeface="Freestyle Script" panose="030804020302050B0404" pitchFamily="66" charset="0"/>
              </a:rPr>
              <a:t>of hadron spectra and structure</a:t>
            </a:r>
            <a:endParaRPr lang="en-GB" sz="8000" kern="0" dirty="0">
              <a:solidFill>
                <a:schemeClr val="bg1"/>
              </a:solidFill>
              <a:latin typeface="Freestyle Script" panose="030804020302050B0404" pitchFamily="66" charset="0"/>
            </a:endParaRPr>
          </a:p>
        </p:txBody>
      </p:sp>
      <p:pic>
        <p:nvPicPr>
          <p:cNvPr id="8" name="Picture 7" descr="A picture containing shape&#10;&#10;Description automatically generated">
            <a:extLst>
              <a:ext uri="{FF2B5EF4-FFF2-40B4-BE49-F238E27FC236}">
                <a16:creationId xmlns:a16="http://schemas.microsoft.com/office/drawing/2014/main" id="{B52EF143-E305-4E80-8CCC-B91CAC0535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0" y="-48926"/>
            <a:ext cx="1908200" cy="1081314"/>
          </a:xfrm>
          <a:prstGeom prst="rect">
            <a:avLst/>
          </a:prstGeom>
        </p:spPr>
      </p:pic>
      <p:sp>
        <p:nvSpPr>
          <p:cNvPr id="11" name="TextBox 10">
            <a:extLst>
              <a:ext uri="{FF2B5EF4-FFF2-40B4-BE49-F238E27FC236}">
                <a16:creationId xmlns:a16="http://schemas.microsoft.com/office/drawing/2014/main" id="{14A91752-E202-4C64-B120-5810F17E0440}"/>
              </a:ext>
            </a:extLst>
          </p:cNvPr>
          <p:cNvSpPr txBox="1"/>
          <p:nvPr/>
        </p:nvSpPr>
        <p:spPr>
          <a:xfrm>
            <a:off x="10299700" y="-54597"/>
            <a:ext cx="1892299" cy="307777"/>
          </a:xfrm>
          <a:prstGeom prst="rect">
            <a:avLst/>
          </a:prstGeom>
          <a:noFill/>
        </p:spPr>
        <p:txBody>
          <a:bodyPr wrap="square" rtlCol="0">
            <a:spAutoFit/>
          </a:bodyPr>
          <a:lstStyle/>
          <a:p>
            <a:r>
              <a:rPr lang="en-US" sz="1400" dirty="0">
                <a:ln w="0"/>
                <a:solidFill>
                  <a:schemeClr val="accent6">
                    <a:lumMod val="50000"/>
                  </a:schemeClr>
                </a:solidFill>
                <a:effectLst>
                  <a:outerShdw blurRad="38100" dist="25400" dir="5400000" algn="ctr" rotWithShape="0">
                    <a:srgbClr val="6E747A">
                      <a:alpha val="43000"/>
                    </a:srgbClr>
                  </a:outerShdw>
                </a:effectLst>
              </a:rPr>
              <a:t>Grant no. 12135007</a:t>
            </a:r>
          </a:p>
        </p:txBody>
      </p:sp>
    </p:spTree>
    <p:extLst>
      <p:ext uri="{BB962C8B-B14F-4D97-AF65-F5344CB8AC3E}">
        <p14:creationId xmlns:p14="http://schemas.microsoft.com/office/powerpoint/2010/main" val="256201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C7954-E2E9-4BAD-8822-8AAA182F356E}"/>
              </a:ext>
            </a:extLst>
          </p:cNvPr>
          <p:cNvSpPr>
            <a:spLocks noGrp="1"/>
          </p:cNvSpPr>
          <p:nvPr>
            <p:ph type="title"/>
          </p:nvPr>
        </p:nvSpPr>
        <p:spPr/>
        <p:txBody>
          <a:bodyPr/>
          <a:lstStyle/>
          <a:p>
            <a:r>
              <a:rPr lang="en-GB" sz="4400" b="0" i="1" dirty="0">
                <a:ln w="0"/>
                <a:solidFill>
                  <a:schemeClr val="accent1"/>
                </a:solidFill>
                <a:effectLst>
                  <a:outerShdw blurRad="38100" dist="25400" dir="5400000" algn="ctr" rotWithShape="0">
                    <a:srgbClr val="6E747A">
                      <a:alpha val="43000"/>
                    </a:srgbClr>
                  </a:outerShdw>
                </a:effectLst>
              </a:rPr>
              <a:t>EHM Basics</a:t>
            </a:r>
            <a:endParaRPr lang="en-US" sz="4400" b="0" i="1" dirty="0">
              <a:ln w="0"/>
              <a:solidFill>
                <a:schemeClr val="accent1"/>
              </a:solidFill>
              <a:effectLst>
                <a:outerShdw blurRad="38100" dist="25400" dir="5400000" algn="ctr" rotWithShape="0">
                  <a:srgbClr val="6E747A">
                    <a:alpha val="43000"/>
                  </a:srgbClr>
                </a:outerShdw>
              </a:effectLst>
            </a:endParaRPr>
          </a:p>
        </p:txBody>
      </p:sp>
      <p:sp>
        <p:nvSpPr>
          <p:cNvPr id="3" name="Content Placeholder 2">
            <a:extLst>
              <a:ext uri="{FF2B5EF4-FFF2-40B4-BE49-F238E27FC236}">
                <a16:creationId xmlns:a16="http://schemas.microsoft.com/office/drawing/2014/main" id="{69BE27CE-2842-4F01-8A5E-FC6016E490D2}"/>
              </a:ext>
            </a:extLst>
          </p:cNvPr>
          <p:cNvSpPr>
            <a:spLocks noGrp="1"/>
          </p:cNvSpPr>
          <p:nvPr>
            <p:ph idx="1"/>
          </p:nvPr>
        </p:nvSpPr>
        <p:spPr>
          <a:xfrm>
            <a:off x="609600" y="1036637"/>
            <a:ext cx="10972800" cy="4525963"/>
          </a:xfrm>
        </p:spPr>
        <p:txBody>
          <a:bodyPr/>
          <a:lstStyle/>
          <a:p>
            <a:r>
              <a:rPr lang="en-GB" dirty="0"/>
              <a:t>Absent Higgs boson couplings, the Lagrangian of QCD is scale invariant</a:t>
            </a:r>
          </a:p>
          <a:p>
            <a:r>
              <a:rPr lang="en-US" dirty="0"/>
              <a:t>Yet … </a:t>
            </a:r>
          </a:p>
          <a:p>
            <a:pPr lvl="1"/>
            <a:r>
              <a:rPr lang="en-US" sz="2200" dirty="0"/>
              <a:t>Massless gluons become massive</a:t>
            </a:r>
          </a:p>
          <a:p>
            <a:pPr lvl="1"/>
            <a:r>
              <a:rPr lang="en-US" sz="2200" dirty="0"/>
              <a:t>A momentum-dependent charge is produced</a:t>
            </a:r>
          </a:p>
          <a:p>
            <a:pPr lvl="1"/>
            <a:r>
              <a:rPr lang="en-US" sz="2200" dirty="0"/>
              <a:t>Massless quarks become massive</a:t>
            </a:r>
          </a:p>
          <a:p>
            <a:r>
              <a:rPr lang="en-US" dirty="0"/>
              <a:t>EHM is expressed in </a:t>
            </a:r>
          </a:p>
          <a:p>
            <a:pPr marL="800100" lvl="2" indent="0">
              <a:spcBef>
                <a:spcPts val="0"/>
              </a:spcBef>
              <a:buNone/>
            </a:pPr>
            <a:r>
              <a:rPr lang="en-US" sz="2200" dirty="0"/>
              <a:t>EVERY strong interaction observable</a:t>
            </a:r>
          </a:p>
          <a:p>
            <a:r>
              <a:rPr lang="en-US" dirty="0"/>
              <a:t>Challenge to Theory = </a:t>
            </a:r>
          </a:p>
          <a:p>
            <a:pPr marL="800100" lvl="2" indent="0">
              <a:buNone/>
            </a:pPr>
            <a:r>
              <a:rPr lang="en-US" sz="2200" dirty="0"/>
              <a:t>Elucidate all observable consequences of these phenomena </a:t>
            </a:r>
          </a:p>
          <a:p>
            <a:pPr marL="800100" lvl="2" indent="0">
              <a:spcBef>
                <a:spcPts val="0"/>
              </a:spcBef>
              <a:buNone/>
            </a:pPr>
            <a:r>
              <a:rPr lang="en-US" sz="2200" dirty="0"/>
              <a:t>and highlight the paths to measuring them</a:t>
            </a:r>
          </a:p>
          <a:p>
            <a:r>
              <a:rPr lang="en-US" dirty="0"/>
              <a:t>Challenge to Experiment = </a:t>
            </a:r>
          </a:p>
          <a:p>
            <a:pPr marL="800100" lvl="2" indent="0">
              <a:buNone/>
            </a:pPr>
            <a:r>
              <a:rPr lang="en-US" sz="2200" dirty="0"/>
              <a:t>Test the theory predictions so that </a:t>
            </a:r>
          </a:p>
          <a:p>
            <a:pPr marL="800100" lvl="2" indent="0">
              <a:spcBef>
                <a:spcPts val="0"/>
              </a:spcBef>
              <a:buNone/>
            </a:pPr>
            <a:r>
              <a:rPr lang="en-US" sz="2200" dirty="0"/>
              <a:t>the boundaries of the Standard Model can finally be drawn</a:t>
            </a:r>
          </a:p>
        </p:txBody>
      </p:sp>
      <p:sp>
        <p:nvSpPr>
          <p:cNvPr id="4" name="Date Placeholder 3">
            <a:extLst>
              <a:ext uri="{FF2B5EF4-FFF2-40B4-BE49-F238E27FC236}">
                <a16:creationId xmlns:a16="http://schemas.microsoft.com/office/drawing/2014/main" id="{8F221E6A-84E8-41AC-AE0A-97EF0356F757}"/>
              </a:ext>
            </a:extLst>
          </p:cNvPr>
          <p:cNvSpPr>
            <a:spLocks noGrp="1"/>
          </p:cNvSpPr>
          <p:nvPr>
            <p:ph type="dt" sz="half" idx="10"/>
          </p:nvPr>
        </p:nvSpPr>
        <p:spPr/>
        <p:txBody>
          <a:bodyPr/>
          <a:lstStyle/>
          <a:p>
            <a:r>
              <a:rPr lang="en-US"/>
              <a:t>MESON 2023 - 17th International Workshop on Meson Physics                           (32)</a:t>
            </a:r>
            <a:endParaRPr lang="en-US" dirty="0"/>
          </a:p>
        </p:txBody>
      </p:sp>
      <p:sp>
        <p:nvSpPr>
          <p:cNvPr id="5" name="Footer Placeholder 4">
            <a:extLst>
              <a:ext uri="{FF2B5EF4-FFF2-40B4-BE49-F238E27FC236}">
                <a16:creationId xmlns:a16="http://schemas.microsoft.com/office/drawing/2014/main" id="{17BC975F-D009-452C-89E8-423900927F71}"/>
              </a:ext>
            </a:extLst>
          </p:cNvPr>
          <p:cNvSpPr>
            <a:spLocks noGrp="1"/>
          </p:cNvSpPr>
          <p:nvPr>
            <p:ph type="ftr" sz="quarter" idx="11"/>
          </p:nvPr>
        </p:nvSpPr>
        <p:spPr/>
        <p:txBody>
          <a:bodyPr/>
          <a:lstStyle/>
          <a:p>
            <a:r>
              <a:rPr lang="en-US"/>
              <a:t>Craig Roberts: cdroberts@nju.edu.cn  432 .. 23/06/22 12:30 .."EHM via Studies of Hadron Spectra &amp; Structure"</a:t>
            </a:r>
            <a:endParaRPr lang="en-US" dirty="0"/>
          </a:p>
        </p:txBody>
      </p:sp>
      <p:sp>
        <p:nvSpPr>
          <p:cNvPr id="6" name="Slide Number Placeholder 5">
            <a:extLst>
              <a:ext uri="{FF2B5EF4-FFF2-40B4-BE49-F238E27FC236}">
                <a16:creationId xmlns:a16="http://schemas.microsoft.com/office/drawing/2014/main" id="{331C9FE4-EB73-43B5-9651-AA0616A87120}"/>
              </a:ext>
            </a:extLst>
          </p:cNvPr>
          <p:cNvSpPr>
            <a:spLocks noGrp="1"/>
          </p:cNvSpPr>
          <p:nvPr>
            <p:ph type="sldNum" sz="quarter" idx="12"/>
          </p:nvPr>
        </p:nvSpPr>
        <p:spPr/>
        <p:txBody>
          <a:bodyPr/>
          <a:lstStyle/>
          <a:p>
            <a:fld id="{87034D8C-3CB4-402A-BC46-2AB14C0FE90A}" type="slidenum">
              <a:rPr lang="en-US" smtClean="0"/>
              <a:pPr/>
              <a:t>10</a:t>
            </a:fld>
            <a:endParaRPr lang="en-US"/>
          </a:p>
        </p:txBody>
      </p:sp>
      <p:pic>
        <p:nvPicPr>
          <p:cNvPr id="7" name="Picture 6" descr="A screenshot of a cell phone&#10;&#10;Description automatically generated">
            <a:extLst>
              <a:ext uri="{FF2B5EF4-FFF2-40B4-BE49-F238E27FC236}">
                <a16:creationId xmlns:a16="http://schemas.microsoft.com/office/drawing/2014/main" id="{A492C55D-2CEC-4AF0-85E8-9FC69F7FF1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3595" y="469180"/>
            <a:ext cx="2051167" cy="1346705"/>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36330205-1B06-484C-BAF6-D925AA608E9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858813" y="2646269"/>
            <a:ext cx="2154547" cy="1632649"/>
          </a:xfrm>
          <a:prstGeom prst="rect">
            <a:avLst/>
          </a:prstGeom>
          <a:ln>
            <a:noFill/>
          </a:ln>
          <a:effectLst>
            <a:outerShdw blurRad="292100" dist="139700" dir="2700000" algn="tl" rotWithShape="0">
              <a:srgbClr val="333333">
                <a:alpha val="65000"/>
              </a:srgbClr>
            </a:outerShdw>
          </a:effectLst>
        </p:spPr>
      </p:pic>
      <p:pic>
        <p:nvPicPr>
          <p:cNvPr id="9" name="Picture 8" descr="Chart, line chart&#10;&#10;Description automatically generated">
            <a:extLst>
              <a:ext uri="{FF2B5EF4-FFF2-40B4-BE49-F238E27FC236}">
                <a16:creationId xmlns:a16="http://schemas.microsoft.com/office/drawing/2014/main" id="{C5BDA307-F8E5-4F17-A460-94533575D4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0342" y="2650776"/>
            <a:ext cx="2157633" cy="1632648"/>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A21D16D8-1757-A5D9-4BC4-0A0A299EF490}"/>
              </a:ext>
            </a:extLst>
          </p:cNvPr>
          <p:cNvSpPr txBox="1"/>
          <p:nvPr/>
        </p:nvSpPr>
        <p:spPr>
          <a:xfrm>
            <a:off x="8312719" y="1424358"/>
            <a:ext cx="1581557" cy="1200329"/>
          </a:xfrm>
          <a:prstGeom prst="rect">
            <a:avLst/>
          </a:prstGeom>
          <a:noFill/>
        </p:spPr>
        <p:txBody>
          <a:bodyPr wrap="square" rtlCol="0">
            <a:spAutoFit/>
          </a:bodyPr>
          <a:lstStyle/>
          <a:p>
            <a:pPr algn="ctr"/>
            <a:r>
              <a:rPr lang="en-AU" sz="2400" dirty="0">
                <a:ln w="0"/>
                <a:solidFill>
                  <a:schemeClr val="accent1"/>
                </a:solidFill>
                <a:effectLst>
                  <a:outerShdw blurRad="38100" dist="25400" dir="5400000" algn="ctr" rotWithShape="0">
                    <a:srgbClr val="6E747A">
                      <a:alpha val="43000"/>
                    </a:srgbClr>
                  </a:outerShdw>
                </a:effectLst>
                <a:latin typeface="Algerian" panose="04020705040A02060702" pitchFamily="82" charset="0"/>
              </a:rPr>
              <a:t>Three pillars of EHM</a:t>
            </a:r>
          </a:p>
        </p:txBody>
      </p:sp>
    </p:spTree>
    <p:extLst>
      <p:ext uri="{BB962C8B-B14F-4D97-AF65-F5344CB8AC3E}">
        <p14:creationId xmlns:p14="http://schemas.microsoft.com/office/powerpoint/2010/main" val="388976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3A532-0162-13D1-3ED5-A1FFDDCC02AC}"/>
              </a:ext>
            </a:extLst>
          </p:cNvPr>
          <p:cNvSpPr>
            <a:spLocks noGrp="1"/>
          </p:cNvSpPr>
          <p:nvPr>
            <p:ph type="title"/>
          </p:nvPr>
        </p:nvSpPr>
        <p:spPr>
          <a:xfrm>
            <a:off x="0" y="228600"/>
            <a:ext cx="12192000" cy="1143000"/>
          </a:xfrm>
        </p:spPr>
        <p:txBody>
          <a:bodyPr/>
          <a:lstStyle/>
          <a:p>
            <a:pPr algn="ctr"/>
            <a:r>
              <a:rPr lang="en-AU" sz="4000" b="0" dirty="0">
                <a:ln w="0"/>
                <a:solidFill>
                  <a:schemeClr val="accent1"/>
                </a:solidFill>
                <a:effectLst>
                  <a:outerShdw blurRad="38100" dist="25400" dir="5400000" algn="ctr" rotWithShape="0">
                    <a:srgbClr val="6E747A">
                      <a:alpha val="43000"/>
                    </a:srgbClr>
                  </a:outerShdw>
                </a:effectLst>
              </a:rPr>
              <a:t>Focus of experiments at New Generation Facilities</a:t>
            </a:r>
          </a:p>
        </p:txBody>
      </p:sp>
      <p:pic>
        <p:nvPicPr>
          <p:cNvPr id="13" name="Content Placeholder 12" descr="Diagram&#10;&#10;Description automatically generated">
            <a:extLst>
              <a:ext uri="{FF2B5EF4-FFF2-40B4-BE49-F238E27FC236}">
                <a16:creationId xmlns:a16="http://schemas.microsoft.com/office/drawing/2014/main" id="{3D279275-39C6-44B4-3569-3E2EFE99D9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29200" y="3048000"/>
            <a:ext cx="2186106" cy="309552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Date Placeholder 3">
            <a:extLst>
              <a:ext uri="{FF2B5EF4-FFF2-40B4-BE49-F238E27FC236}">
                <a16:creationId xmlns:a16="http://schemas.microsoft.com/office/drawing/2014/main" id="{95166621-7735-DC66-19CF-234933A09D99}"/>
              </a:ext>
            </a:extLst>
          </p:cNvPr>
          <p:cNvSpPr>
            <a:spLocks noGrp="1"/>
          </p:cNvSpPr>
          <p:nvPr>
            <p:ph type="dt" sz="half" idx="10"/>
          </p:nvPr>
        </p:nvSpPr>
        <p:spPr/>
        <p:txBody>
          <a:bodyPr/>
          <a:lstStyle/>
          <a:p>
            <a:r>
              <a:rPr lang="en-US"/>
              <a:t>MESON 2023 - 17th International Workshop on Meson Physics                           (32)</a:t>
            </a:r>
            <a:endParaRPr lang="en-US" dirty="0"/>
          </a:p>
        </p:txBody>
      </p:sp>
      <p:sp>
        <p:nvSpPr>
          <p:cNvPr id="5" name="Footer Placeholder 4">
            <a:extLst>
              <a:ext uri="{FF2B5EF4-FFF2-40B4-BE49-F238E27FC236}">
                <a16:creationId xmlns:a16="http://schemas.microsoft.com/office/drawing/2014/main" id="{6192F19B-5713-893D-5CC5-B1DE94486CF7}"/>
              </a:ext>
            </a:extLst>
          </p:cNvPr>
          <p:cNvSpPr>
            <a:spLocks noGrp="1"/>
          </p:cNvSpPr>
          <p:nvPr>
            <p:ph type="ftr" sz="quarter" idx="11"/>
          </p:nvPr>
        </p:nvSpPr>
        <p:spPr/>
        <p:txBody>
          <a:bodyPr/>
          <a:lstStyle/>
          <a:p>
            <a:r>
              <a:rPr lang="en-US"/>
              <a:t>Craig Roberts: cdroberts@nju.edu.cn  432 .. 23/06/22 12:30 .."EHM via Studies of Hadron Spectra &amp; Structure"</a:t>
            </a:r>
            <a:endParaRPr lang="en-US" dirty="0"/>
          </a:p>
        </p:txBody>
      </p:sp>
      <p:sp>
        <p:nvSpPr>
          <p:cNvPr id="6" name="Slide Number Placeholder 5">
            <a:extLst>
              <a:ext uri="{FF2B5EF4-FFF2-40B4-BE49-F238E27FC236}">
                <a16:creationId xmlns:a16="http://schemas.microsoft.com/office/drawing/2014/main" id="{EF801AA3-CAC0-933C-1890-0C51DDC8FB5A}"/>
              </a:ext>
            </a:extLst>
          </p:cNvPr>
          <p:cNvSpPr>
            <a:spLocks noGrp="1"/>
          </p:cNvSpPr>
          <p:nvPr>
            <p:ph type="sldNum" sz="quarter" idx="12"/>
          </p:nvPr>
        </p:nvSpPr>
        <p:spPr/>
        <p:txBody>
          <a:bodyPr/>
          <a:lstStyle/>
          <a:p>
            <a:fld id="{87034D8C-3CB4-402A-BC46-2AB14C0FE90A}" type="slidenum">
              <a:rPr lang="en-US" smtClean="0"/>
              <a:pPr/>
              <a:t>11</a:t>
            </a:fld>
            <a:endParaRPr lang="en-US"/>
          </a:p>
        </p:txBody>
      </p:sp>
      <p:pic>
        <p:nvPicPr>
          <p:cNvPr id="8" name="Picture 7" descr="Text&#10;&#10;Description automatically generated">
            <a:extLst>
              <a:ext uri="{FF2B5EF4-FFF2-40B4-BE49-F238E27FC236}">
                <a16:creationId xmlns:a16="http://schemas.microsoft.com/office/drawing/2014/main" id="{A13A6053-71B4-2AAD-135F-E0F3DF84FC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920" y="1095770"/>
            <a:ext cx="5086524" cy="14188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A picture containing text, clipart&#10;&#10;Description automatically generated">
            <a:extLst>
              <a:ext uri="{FF2B5EF4-FFF2-40B4-BE49-F238E27FC236}">
                <a16:creationId xmlns:a16="http://schemas.microsoft.com/office/drawing/2014/main" id="{C0850CEF-B926-1A4A-3E55-D17377636B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6120" y="1219200"/>
            <a:ext cx="5257800" cy="1143000"/>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8F61A275-BA41-5CC7-6F60-9423D684A1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0120" y="3112267"/>
            <a:ext cx="2770716" cy="267893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Picture 10" descr="A picture containing diagram&#10;&#10;Description automatically generated">
            <a:extLst>
              <a:ext uri="{FF2B5EF4-FFF2-40B4-BE49-F238E27FC236}">
                <a16:creationId xmlns:a16="http://schemas.microsoft.com/office/drawing/2014/main" id="{8ABE2AC9-E5E1-8C13-D8EB-BDFB689B93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6320" y="3048000"/>
            <a:ext cx="2893714" cy="27884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1250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unset, light, blur, night sky&#10;&#10;Description automatically generated">
            <a:extLst>
              <a:ext uri="{FF2B5EF4-FFF2-40B4-BE49-F238E27FC236}">
                <a16:creationId xmlns:a16="http://schemas.microsoft.com/office/drawing/2014/main" id="{A4E1793B-42E4-AA8C-AB3A-1895D401ECB4}"/>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4FC7954-E2E9-4BAD-8822-8AAA182F356E}"/>
              </a:ext>
            </a:extLst>
          </p:cNvPr>
          <p:cNvSpPr>
            <a:spLocks noGrp="1"/>
          </p:cNvSpPr>
          <p:nvPr>
            <p:ph type="title"/>
          </p:nvPr>
        </p:nvSpPr>
        <p:spPr/>
        <p:txBody>
          <a:bodyPr/>
          <a:lstStyle/>
          <a:p>
            <a:pPr algn="ctr"/>
            <a:r>
              <a:rPr lang="en-GB" sz="4400" b="0" i="1" dirty="0">
                <a:ln w="0"/>
                <a:solidFill>
                  <a:schemeClr val="accent1"/>
                </a:solidFill>
                <a:effectLst>
                  <a:outerShdw blurRad="38100" dist="25400" dir="5400000" algn="ctr" rotWithShape="0">
                    <a:srgbClr val="6E747A">
                      <a:alpha val="43000"/>
                    </a:srgbClr>
                  </a:outerShdw>
                </a:effectLst>
              </a:rPr>
              <a:t>Exposing &amp; Charting EHM</a:t>
            </a:r>
            <a:endParaRPr lang="en-US" sz="4400" b="0" i="1" dirty="0">
              <a:ln w="0"/>
              <a:solidFill>
                <a:schemeClr val="accent1"/>
              </a:solidFill>
              <a:effectLst>
                <a:outerShdw blurRad="38100" dist="25400" dir="5400000" algn="ctr" rotWithShape="0">
                  <a:srgbClr val="6E747A">
                    <a:alpha val="43000"/>
                  </a:srgbClr>
                </a:outerShdw>
              </a:effectLst>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9BE27CE-2842-4F01-8A5E-FC6016E490D2}"/>
                  </a:ext>
                </a:extLst>
              </p:cNvPr>
              <p:cNvSpPr>
                <a:spLocks noGrp="1"/>
              </p:cNvSpPr>
              <p:nvPr>
                <p:ph idx="1"/>
              </p:nvPr>
            </p:nvSpPr>
            <p:spPr>
              <a:xfrm>
                <a:off x="609600" y="1189037"/>
                <a:ext cx="10972800" cy="5135563"/>
              </a:xfrm>
            </p:spPr>
            <p:txBody>
              <a:bodyPr/>
              <a:lstStyle/>
              <a:p>
                <a:r>
                  <a:rPr lang="en-GB" dirty="0"/>
                  <a:t>Proton was discovered 100 years ago</a:t>
                </a:r>
              </a:p>
              <a:p>
                <a:pPr marL="0" indent="0">
                  <a:spcBef>
                    <a:spcPts val="0"/>
                  </a:spcBef>
                  <a:buNone/>
                </a:pPr>
                <a:r>
                  <a:rPr lang="en-GB" dirty="0"/>
                  <a:t>	It is stable; hence, an ideal target in experiments</a:t>
                </a:r>
              </a:p>
              <a:p>
                <a:r>
                  <a:rPr lang="en-GB" dirty="0"/>
                  <a:t>But just as studying the hydrogen atom ground state didn’t give us QED,</a:t>
                </a:r>
              </a:p>
              <a:p>
                <a:pPr marL="0" indent="0">
                  <a:spcBef>
                    <a:spcPts val="0"/>
                  </a:spcBef>
                  <a:buNone/>
                </a:pPr>
                <a:r>
                  <a:rPr lang="en-GB" dirty="0"/>
                  <a:t>	focusing on the ground state of only one form of hadron matter will not solve QCD</a:t>
                </a:r>
              </a:p>
              <a:p>
                <a:r>
                  <a:rPr lang="en-GB" dirty="0"/>
                  <a:t>New Era dawning</a:t>
                </a:r>
              </a:p>
              <a:p>
                <a:pPr marL="0" indent="0">
                  <a:spcBef>
                    <a:spcPts val="0"/>
                  </a:spcBef>
                  <a:buNone/>
                </a:pPr>
                <a:r>
                  <a:rPr lang="en-GB" dirty="0"/>
                  <a:t>	High energy + high luminosity </a:t>
                </a:r>
              </a:p>
              <a:p>
                <a:pPr marL="0" indent="0">
                  <a:spcBef>
                    <a:spcPts val="0"/>
                  </a:spcBef>
                  <a:buNone/>
                </a:pPr>
                <a:r>
                  <a:rPr lang="en-GB" b="0" dirty="0"/>
                  <a:t>	</a:t>
                </a:r>
                <a14:m>
                  <m:oMath xmlns:m="http://schemas.openxmlformats.org/officeDocument/2006/math">
                    <m:r>
                      <a:rPr lang="en-AU" b="0" i="1" smtClean="0">
                        <a:latin typeface="Cambria Math" panose="02040503050406030204" pitchFamily="18" charset="0"/>
                      </a:rPr>
                      <m:t>⇒</m:t>
                    </m:r>
                  </m:oMath>
                </a14:m>
                <a:r>
                  <a:rPr lang="en-GB" dirty="0"/>
                  <a:t> science can move beyond the monomaniacal focus on the proton</a:t>
                </a:r>
              </a:p>
              <a:p>
                <a:r>
                  <a:rPr lang="en-GB" dirty="0"/>
                  <a:t>Enable precision studies of, </a:t>
                </a:r>
                <a:r>
                  <a:rPr lang="en-GB" i="1" dirty="0"/>
                  <a:t>e.g</a:t>
                </a:r>
                <a:r>
                  <a:rPr lang="en-GB" dirty="0"/>
                  <a:t>., </a:t>
                </a:r>
                <a:endParaRPr lang="en-GB" sz="2200" dirty="0">
                  <a:solidFill>
                    <a:schemeClr val="accent1">
                      <a:lumMod val="50000"/>
                    </a:schemeClr>
                  </a:solidFill>
                </a:endParaRPr>
              </a:p>
              <a:p>
                <a:pPr lvl="1"/>
                <a:r>
                  <a:rPr lang="en-GB" sz="2400" dirty="0"/>
                  <a:t>Structure of </a:t>
                </a:r>
                <a:r>
                  <a:rPr lang="en-GB" sz="2200" dirty="0"/>
                  <a:t>Baryon excited states </a:t>
                </a:r>
              </a:p>
              <a:p>
                <a:pPr lvl="2">
                  <a:spcBef>
                    <a:spcPts val="0"/>
                  </a:spcBef>
                  <a:buFont typeface="Wingdings" panose="05000000000000000000" pitchFamily="2" charset="2"/>
                  <a:buChar char="ü"/>
                </a:pPr>
                <a:r>
                  <a:rPr lang="en-US" sz="2200" dirty="0"/>
                  <a:t>Baryons are the most fundamental three-body systems in Nature</a:t>
                </a:r>
              </a:p>
              <a:p>
                <a:pPr lvl="2">
                  <a:spcBef>
                    <a:spcPts val="0"/>
                  </a:spcBef>
                  <a:buFont typeface="Wingdings" panose="05000000000000000000" pitchFamily="2" charset="2"/>
                  <a:buChar char="ü"/>
                </a:pPr>
                <a:r>
                  <a:rPr lang="en-US" sz="2200" dirty="0"/>
                  <a:t>If we don’t understand how QCD, a </a:t>
                </a:r>
                <a:r>
                  <a:rPr lang="en-US" sz="2200" u="sng" dirty="0"/>
                  <a:t>Poincaré-invariant quantum field theory</a:t>
                </a:r>
                <a:r>
                  <a:rPr lang="en-US" sz="2200" dirty="0"/>
                  <a:t>, builds each of the baryons in the complete spectrum, then we don't understand Nature. </a:t>
                </a:r>
                <a:endParaRPr lang="en-GB" dirty="0"/>
              </a:p>
              <a:p>
                <a:pPr lvl="1">
                  <a:spcBef>
                    <a:spcPts val="0"/>
                  </a:spcBef>
                </a:pPr>
                <a:r>
                  <a:rPr lang="en-GB" sz="2200" dirty="0">
                    <a:solidFill>
                      <a:schemeClr val="accent1">
                        <a:lumMod val="50000"/>
                      </a:schemeClr>
                    </a:solidFill>
                  </a:rPr>
                  <a:t>Structure of Nature’s most fundamental Nambu-Goldstone bosons (</a:t>
                </a:r>
                <a14:m>
                  <m:oMath xmlns:m="http://schemas.openxmlformats.org/officeDocument/2006/math">
                    <m:r>
                      <a:rPr lang="en-AU" sz="2200" i="1">
                        <a:solidFill>
                          <a:schemeClr val="accent1">
                            <a:lumMod val="50000"/>
                          </a:schemeClr>
                        </a:solidFill>
                        <a:latin typeface="Cambria Math" panose="02040503050406030204" pitchFamily="18" charset="0"/>
                      </a:rPr>
                      <m:t>𝜋</m:t>
                    </m:r>
                  </m:oMath>
                </a14:m>
                <a:r>
                  <a:rPr lang="en-GB" sz="2200" dirty="0">
                    <a:solidFill>
                      <a:schemeClr val="accent1">
                        <a:lumMod val="50000"/>
                      </a:schemeClr>
                    </a:solidFill>
                  </a:rPr>
                  <a:t> &amp; </a:t>
                </a:r>
                <a:r>
                  <a:rPr lang="en-GB" sz="2200" i="1" dirty="0">
                    <a:solidFill>
                      <a:schemeClr val="accent1">
                        <a:lumMod val="50000"/>
                      </a:schemeClr>
                    </a:solidFill>
                  </a:rPr>
                  <a:t>K</a:t>
                </a:r>
                <a:r>
                  <a:rPr lang="en-GB" sz="2200" dirty="0">
                    <a:solidFill>
                      <a:schemeClr val="accent1">
                        <a:lumMod val="50000"/>
                      </a:schemeClr>
                    </a:solidFill>
                  </a:rPr>
                  <a:t>)</a:t>
                </a:r>
              </a:p>
              <a:p>
                <a:pPr lvl="1">
                  <a:spcBef>
                    <a:spcPts val="0"/>
                  </a:spcBef>
                </a:pPr>
                <a:r>
                  <a:rPr lang="en-GB" sz="2200" dirty="0">
                    <a:solidFill>
                      <a:schemeClr val="accent1">
                        <a:lumMod val="50000"/>
                      </a:schemeClr>
                    </a:solidFill>
                  </a:rPr>
                  <a:t>Spectrum of mesons and their structure</a:t>
                </a:r>
                <a:endParaRPr lang="en-GB" sz="2200" dirty="0"/>
              </a:p>
            </p:txBody>
          </p:sp>
        </mc:Choice>
        <mc:Fallback>
          <p:sp>
            <p:nvSpPr>
              <p:cNvPr id="3" name="Content Placeholder 2">
                <a:extLst>
                  <a:ext uri="{FF2B5EF4-FFF2-40B4-BE49-F238E27FC236}">
                    <a16:creationId xmlns:a16="http://schemas.microsoft.com/office/drawing/2014/main" id="{69BE27CE-2842-4F01-8A5E-FC6016E490D2}"/>
                  </a:ext>
                </a:extLst>
              </p:cNvPr>
              <p:cNvSpPr>
                <a:spLocks noGrp="1" noRot="1" noChangeAspect="1" noMove="1" noResize="1" noEditPoints="1" noAdjustHandles="1" noChangeArrowheads="1" noChangeShapeType="1" noTextEdit="1"/>
              </p:cNvSpPr>
              <p:nvPr>
                <p:ph idx="1"/>
              </p:nvPr>
            </p:nvSpPr>
            <p:spPr>
              <a:xfrm>
                <a:off x="609600" y="1189037"/>
                <a:ext cx="10972800" cy="5135563"/>
              </a:xfrm>
              <a:blipFill>
                <a:blip r:embed="rId3"/>
                <a:stretch>
                  <a:fillRect l="-611" t="-830" b="-1542"/>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8F221E6A-84E8-41AC-AE0A-97EF0356F757}"/>
              </a:ext>
            </a:extLst>
          </p:cNvPr>
          <p:cNvSpPr>
            <a:spLocks noGrp="1"/>
          </p:cNvSpPr>
          <p:nvPr>
            <p:ph type="dt" sz="half" idx="10"/>
          </p:nvPr>
        </p:nvSpPr>
        <p:spPr/>
        <p:txBody>
          <a:bodyPr/>
          <a:lstStyle/>
          <a:p>
            <a:r>
              <a:rPr lang="en-US"/>
              <a:t>MESON 2023 - 17th International Workshop on Meson Physics                           (32)</a:t>
            </a:r>
            <a:endParaRPr lang="en-US" dirty="0"/>
          </a:p>
        </p:txBody>
      </p:sp>
      <p:sp>
        <p:nvSpPr>
          <p:cNvPr id="5" name="Footer Placeholder 4">
            <a:extLst>
              <a:ext uri="{FF2B5EF4-FFF2-40B4-BE49-F238E27FC236}">
                <a16:creationId xmlns:a16="http://schemas.microsoft.com/office/drawing/2014/main" id="{17BC975F-D009-452C-89E8-423900927F71}"/>
              </a:ext>
            </a:extLst>
          </p:cNvPr>
          <p:cNvSpPr>
            <a:spLocks noGrp="1"/>
          </p:cNvSpPr>
          <p:nvPr>
            <p:ph type="ftr" sz="quarter" idx="11"/>
          </p:nvPr>
        </p:nvSpPr>
        <p:spPr/>
        <p:txBody>
          <a:bodyPr/>
          <a:lstStyle/>
          <a:p>
            <a:r>
              <a:rPr lang="en-US"/>
              <a:t>Craig Roberts: cdroberts@nju.edu.cn  432 .. 23/06/22 12:30 .."EHM via Studies of Hadron Spectra &amp; Structure"</a:t>
            </a:r>
            <a:endParaRPr lang="en-US" dirty="0"/>
          </a:p>
        </p:txBody>
      </p:sp>
      <p:sp>
        <p:nvSpPr>
          <p:cNvPr id="6" name="Slide Number Placeholder 5">
            <a:extLst>
              <a:ext uri="{FF2B5EF4-FFF2-40B4-BE49-F238E27FC236}">
                <a16:creationId xmlns:a16="http://schemas.microsoft.com/office/drawing/2014/main" id="{331C9FE4-EB73-43B5-9651-AA0616A87120}"/>
              </a:ext>
            </a:extLst>
          </p:cNvPr>
          <p:cNvSpPr>
            <a:spLocks noGrp="1"/>
          </p:cNvSpPr>
          <p:nvPr>
            <p:ph type="sldNum" sz="quarter" idx="12"/>
          </p:nvPr>
        </p:nvSpPr>
        <p:spPr/>
        <p:txBody>
          <a:bodyPr/>
          <a:lstStyle/>
          <a:p>
            <a:fld id="{87034D8C-3CB4-402A-BC46-2AB14C0FE90A}" type="slidenum">
              <a:rPr lang="en-US" smtClean="0"/>
              <a:pPr/>
              <a:t>12</a:t>
            </a:fld>
            <a:endParaRPr lang="en-US"/>
          </a:p>
        </p:txBody>
      </p:sp>
      <p:sp>
        <p:nvSpPr>
          <p:cNvPr id="7" name="TextBox 6">
            <a:extLst>
              <a:ext uri="{FF2B5EF4-FFF2-40B4-BE49-F238E27FC236}">
                <a16:creationId xmlns:a16="http://schemas.microsoft.com/office/drawing/2014/main" id="{690B9120-76AC-210A-7BC5-26270A5E7D08}"/>
              </a:ext>
            </a:extLst>
          </p:cNvPr>
          <p:cNvSpPr txBox="1"/>
          <p:nvPr/>
        </p:nvSpPr>
        <p:spPr>
          <a:xfrm>
            <a:off x="9575801" y="2644170"/>
            <a:ext cx="2463799" cy="1569660"/>
          </a:xfrm>
          <a:prstGeom prst="rect">
            <a:avLst/>
          </a:prstGeom>
          <a:noFill/>
          <a:effectLst>
            <a:innerShdw blurRad="63500" dist="50800" dir="2700000">
              <a:prstClr val="black">
                <a:alpha val="50000"/>
              </a:prstClr>
            </a:innerShdw>
          </a:effectLst>
        </p:spPr>
        <p:txBody>
          <a:bodyPr wrap="square" rtlCol="0">
            <a:spAutoFit/>
          </a:bodyPr>
          <a:lstStyle/>
          <a:p>
            <a:r>
              <a:rPr lang="en-AU" sz="2400" dirty="0">
                <a:ln w="0"/>
                <a:solidFill>
                  <a:srgbClr val="C00000"/>
                </a:solidFill>
                <a:effectLst>
                  <a:outerShdw blurRad="38100" dist="25400" dir="5400000" algn="ctr" rotWithShape="0">
                    <a:srgbClr val="6E747A">
                      <a:alpha val="43000"/>
                    </a:srgbClr>
                  </a:outerShdw>
                </a:effectLst>
              </a:rPr>
              <a:t>AMBER @ CERN</a:t>
            </a:r>
          </a:p>
          <a:p>
            <a:r>
              <a:rPr lang="en-AU" sz="2400" dirty="0">
                <a:ln w="0"/>
                <a:solidFill>
                  <a:srgbClr val="C00000"/>
                </a:solidFill>
                <a:effectLst>
                  <a:outerShdw blurRad="38100" dist="25400" dir="5400000" algn="ctr" rotWithShape="0">
                    <a:srgbClr val="6E747A">
                      <a:alpha val="43000"/>
                    </a:srgbClr>
                  </a:outerShdw>
                </a:effectLst>
              </a:rPr>
              <a:t>EIC</a:t>
            </a:r>
          </a:p>
          <a:p>
            <a:r>
              <a:rPr lang="en-AU" sz="2400" dirty="0" err="1">
                <a:ln w="0"/>
                <a:solidFill>
                  <a:srgbClr val="C00000"/>
                </a:solidFill>
                <a:effectLst>
                  <a:outerShdw blurRad="38100" dist="25400" dir="5400000" algn="ctr" rotWithShape="0">
                    <a:srgbClr val="6E747A">
                      <a:alpha val="43000"/>
                    </a:srgbClr>
                  </a:outerShdw>
                </a:effectLst>
              </a:rPr>
              <a:t>EicC</a:t>
            </a:r>
            <a:endParaRPr lang="en-AU" sz="2400" dirty="0">
              <a:ln w="0"/>
              <a:solidFill>
                <a:srgbClr val="C00000"/>
              </a:solidFill>
              <a:effectLst>
                <a:outerShdw blurRad="38100" dist="25400" dir="5400000" algn="ctr" rotWithShape="0">
                  <a:srgbClr val="6E747A">
                    <a:alpha val="43000"/>
                  </a:srgbClr>
                </a:outerShdw>
              </a:effectLst>
            </a:endParaRPr>
          </a:p>
          <a:p>
            <a:r>
              <a:rPr lang="en-AU" sz="2400" dirty="0">
                <a:ln w="0"/>
                <a:solidFill>
                  <a:srgbClr val="C00000"/>
                </a:solidFill>
                <a:effectLst>
                  <a:outerShdw blurRad="38100" dist="25400" dir="5400000" algn="ctr" rotWithShape="0">
                    <a:srgbClr val="6E747A">
                      <a:alpha val="43000"/>
                    </a:srgbClr>
                  </a:outerShdw>
                </a:effectLst>
              </a:rPr>
              <a:t>JLab12 &amp; JLab20+</a:t>
            </a:r>
          </a:p>
        </p:txBody>
      </p:sp>
    </p:spTree>
    <p:extLst>
      <p:ext uri="{BB962C8B-B14F-4D97-AF65-F5344CB8AC3E}">
        <p14:creationId xmlns:p14="http://schemas.microsoft.com/office/powerpoint/2010/main" val="358049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1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mph" presetSubtype="0" fill="hold" nodeType="clickEffect">
                                  <p:stCondLst>
                                    <p:cond delay="0"/>
                                  </p:stCondLst>
                                  <p:iterate type="lt">
                                    <p:tmPct val="4000"/>
                                  </p:iterate>
                                  <p:childTnLst>
                                    <p:set>
                                      <p:cBhvr override="childStyle">
                                        <p:cTn id="11" dur="500" fill="hold"/>
                                        <p:tgtEl>
                                          <p:spTgt spid="3">
                                            <p:txEl>
                                              <p:pRg st="11" end="11"/>
                                            </p:txEl>
                                          </p:spTgt>
                                        </p:tgtEl>
                                        <p:attrNameLst>
                                          <p:attrName>style.color</p:attrName>
                                        </p:attrNameLst>
                                      </p:cBhvr>
                                      <p:to>
                                        <p:clrVal>
                                          <a:srgbClr val="008000"/>
                                        </p:clrVal>
                                      </p:to>
                                    </p:set>
                                    <p:set>
                                      <p:cBhvr>
                                        <p:cTn id="12" dur="500" fill="hold"/>
                                        <p:tgtEl>
                                          <p:spTgt spid="3">
                                            <p:txEl>
                                              <p:pRg st="11" end="11"/>
                                            </p:txEl>
                                          </p:spTgt>
                                        </p:tgtEl>
                                        <p:attrNameLst>
                                          <p:attrName>fillcolor</p:attrName>
                                        </p:attrNameLst>
                                      </p:cBhvr>
                                      <p:to>
                                        <p:clrVal>
                                          <a:srgbClr val="008000"/>
                                        </p:clrVal>
                                      </p:to>
                                    </p:set>
                                    <p:set>
                                      <p:cBhvr>
                                        <p:cTn id="13" dur="500" fill="hold"/>
                                        <p:tgtEl>
                                          <p:spTgt spid="3">
                                            <p:txEl>
                                              <p:pRg st="11" end="11"/>
                                            </p:txEl>
                                          </p:spTgt>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nodeType="clickEffect">
                                  <p:stCondLst>
                                    <p:cond delay="0"/>
                                  </p:stCondLst>
                                  <p:iterate type="lt">
                                    <p:tmPct val="4000"/>
                                  </p:iterate>
                                  <p:childTnLst>
                                    <p:set>
                                      <p:cBhvr override="childStyle">
                                        <p:cTn id="17" dur="500" fill="hold"/>
                                        <p:tgtEl>
                                          <p:spTgt spid="3">
                                            <p:txEl>
                                              <p:pRg st="12" end="12"/>
                                            </p:txEl>
                                          </p:spTgt>
                                        </p:tgtEl>
                                        <p:attrNameLst>
                                          <p:attrName>style.color</p:attrName>
                                        </p:attrNameLst>
                                      </p:cBhvr>
                                      <p:to>
                                        <p:clrVal>
                                          <a:srgbClr val="008000"/>
                                        </p:clrVal>
                                      </p:to>
                                    </p:set>
                                    <p:set>
                                      <p:cBhvr>
                                        <p:cTn id="18" dur="500" fill="hold"/>
                                        <p:tgtEl>
                                          <p:spTgt spid="3">
                                            <p:txEl>
                                              <p:pRg st="12" end="12"/>
                                            </p:txEl>
                                          </p:spTgt>
                                        </p:tgtEl>
                                        <p:attrNameLst>
                                          <p:attrName>fillcolor</p:attrName>
                                        </p:attrNameLst>
                                      </p:cBhvr>
                                      <p:to>
                                        <p:clrVal>
                                          <a:srgbClr val="008000"/>
                                        </p:clrVal>
                                      </p:to>
                                    </p:set>
                                    <p:set>
                                      <p:cBhvr>
                                        <p:cTn id="19" dur="500" fill="hold"/>
                                        <p:tgtEl>
                                          <p:spTgt spid="3">
                                            <p:txEl>
                                              <p:pRg st="12" end="1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E7A14-B903-4F08-BFA5-AB71A70E9F30}"/>
              </a:ext>
            </a:extLst>
          </p:cNvPr>
          <p:cNvSpPr>
            <a:spLocks noGrp="1"/>
          </p:cNvSpPr>
          <p:nvPr>
            <p:ph type="title"/>
          </p:nvPr>
        </p:nvSpPr>
        <p:spPr>
          <a:xfrm>
            <a:off x="2462742" y="4406900"/>
            <a:ext cx="7363884" cy="1900238"/>
          </a:xfrm>
        </p:spPr>
        <p:style>
          <a:lnRef idx="2">
            <a:schemeClr val="accent2"/>
          </a:lnRef>
          <a:fillRef idx="1">
            <a:schemeClr val="lt1"/>
          </a:fillRef>
          <a:effectRef idx="0">
            <a:schemeClr val="accent2"/>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n-GB" sz="6000" i="1" dirty="0">
                <a:ln/>
                <a:solidFill>
                  <a:schemeClr val="accent3"/>
                </a:solidFill>
              </a:rPr>
              <a:t>Spectrum of Mesons</a:t>
            </a:r>
            <a:br>
              <a:rPr lang="en-GB" sz="6000" i="1" dirty="0">
                <a:ln/>
                <a:solidFill>
                  <a:schemeClr val="accent3"/>
                </a:solidFill>
              </a:rPr>
            </a:br>
            <a:r>
              <a:rPr lang="en-GB" sz="6000" i="1" dirty="0">
                <a:ln/>
                <a:solidFill>
                  <a:schemeClr val="accent3"/>
                </a:solidFill>
              </a:rPr>
              <a:t>with Strangeness</a:t>
            </a:r>
            <a:endParaRPr lang="en-US" sz="6000" i="1" dirty="0">
              <a:ln/>
              <a:solidFill>
                <a:schemeClr val="accent3"/>
              </a:solidFill>
            </a:endParaRPr>
          </a:p>
        </p:txBody>
      </p:sp>
      <p:sp>
        <p:nvSpPr>
          <p:cNvPr id="3" name="Text Placeholder 2">
            <a:extLst>
              <a:ext uri="{FF2B5EF4-FFF2-40B4-BE49-F238E27FC236}">
                <a16:creationId xmlns:a16="http://schemas.microsoft.com/office/drawing/2014/main" id="{111BF165-AA29-4011-B880-9F5C20034D14}"/>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4BD1D006-3878-41F0-8269-1B794FDD46AE}"/>
              </a:ext>
            </a:extLst>
          </p:cNvPr>
          <p:cNvSpPr>
            <a:spLocks noGrp="1"/>
          </p:cNvSpPr>
          <p:nvPr>
            <p:ph type="dt" sz="half" idx="10"/>
          </p:nvPr>
        </p:nvSpPr>
        <p:spPr/>
        <p:txBody>
          <a:bodyPr/>
          <a:lstStyle/>
          <a:p>
            <a:r>
              <a:rPr lang="en-US"/>
              <a:t>MESON 2023 - 17th International Workshop on Meson Physics                           (32)</a:t>
            </a:r>
            <a:endParaRPr lang="en-US" dirty="0"/>
          </a:p>
        </p:txBody>
      </p:sp>
      <p:sp>
        <p:nvSpPr>
          <p:cNvPr id="5" name="Footer Placeholder 4">
            <a:extLst>
              <a:ext uri="{FF2B5EF4-FFF2-40B4-BE49-F238E27FC236}">
                <a16:creationId xmlns:a16="http://schemas.microsoft.com/office/drawing/2014/main" id="{58630E09-5CE1-4256-92FB-EA6A8523CF85}"/>
              </a:ext>
            </a:extLst>
          </p:cNvPr>
          <p:cNvSpPr>
            <a:spLocks noGrp="1"/>
          </p:cNvSpPr>
          <p:nvPr>
            <p:ph type="ftr" sz="quarter" idx="11"/>
          </p:nvPr>
        </p:nvSpPr>
        <p:spPr/>
        <p:txBody>
          <a:bodyPr/>
          <a:lstStyle/>
          <a:p>
            <a:r>
              <a:rPr lang="en-US"/>
              <a:t>Craig Roberts: cdroberts@nju.edu.cn  432 .. 23/06/22 12:30 .."EHM via Studies of Hadron Spectra &amp; Structure"</a:t>
            </a:r>
          </a:p>
        </p:txBody>
      </p:sp>
      <p:sp>
        <p:nvSpPr>
          <p:cNvPr id="6" name="Slide Number Placeholder 5">
            <a:extLst>
              <a:ext uri="{FF2B5EF4-FFF2-40B4-BE49-F238E27FC236}">
                <a16:creationId xmlns:a16="http://schemas.microsoft.com/office/drawing/2014/main" id="{79E489B8-7578-49C7-B8F4-89C2E364D05B}"/>
              </a:ext>
            </a:extLst>
          </p:cNvPr>
          <p:cNvSpPr>
            <a:spLocks noGrp="1"/>
          </p:cNvSpPr>
          <p:nvPr>
            <p:ph type="sldNum" sz="quarter" idx="12"/>
          </p:nvPr>
        </p:nvSpPr>
        <p:spPr/>
        <p:txBody>
          <a:bodyPr/>
          <a:lstStyle/>
          <a:p>
            <a:fld id="{87034D8C-3CB4-402A-BC46-2AB14C0FE90A}" type="slidenum">
              <a:rPr lang="en-US" smtClean="0"/>
              <a:pPr/>
              <a:t>13</a:t>
            </a:fld>
            <a:endParaRPr lang="en-US"/>
          </a:p>
        </p:txBody>
      </p:sp>
      <p:pic>
        <p:nvPicPr>
          <p:cNvPr id="8" name="Picture 7">
            <a:extLst>
              <a:ext uri="{FF2B5EF4-FFF2-40B4-BE49-F238E27FC236}">
                <a16:creationId xmlns:a16="http://schemas.microsoft.com/office/drawing/2014/main" id="{E0CC1D3C-C4F1-4BCF-BF52-A34A7773180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09582" y="473338"/>
            <a:ext cx="9172835" cy="350334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59755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AA636B62-2B8A-2ECA-5042-3690476E56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0" y="378929"/>
            <a:ext cx="4549140" cy="2556297"/>
          </a:xfrm>
          <a:prstGeom prst="rect">
            <a:avLst/>
          </a:prstGeom>
        </p:spPr>
      </p:pic>
      <p:sp>
        <p:nvSpPr>
          <p:cNvPr id="2" name="Title 1">
            <a:extLst>
              <a:ext uri="{FF2B5EF4-FFF2-40B4-BE49-F238E27FC236}">
                <a16:creationId xmlns:a16="http://schemas.microsoft.com/office/drawing/2014/main" id="{A23D51AC-A3E6-1CB7-0B8B-E854287CCA3B}"/>
              </a:ext>
            </a:extLst>
          </p:cNvPr>
          <p:cNvSpPr>
            <a:spLocks noGrp="1"/>
          </p:cNvSpPr>
          <p:nvPr>
            <p:ph type="title"/>
          </p:nvPr>
        </p:nvSpPr>
        <p:spPr/>
        <p:txBody>
          <a:bodyPr/>
          <a:lstStyle/>
          <a:p>
            <a:r>
              <a:rPr lang="en-AU" sz="3200" b="0" dirty="0">
                <a:ln w="0"/>
                <a:solidFill>
                  <a:schemeClr val="accent1"/>
                </a:solidFill>
                <a:effectLst>
                  <a:outerShdw blurRad="38100" dist="25400" dir="5400000" algn="ctr" rotWithShape="0">
                    <a:srgbClr val="6E747A">
                      <a:alpha val="43000"/>
                    </a:srgbClr>
                  </a:outerShdw>
                </a:effectLst>
              </a:rPr>
              <a:t>EHM and the Meson Spectrum</a:t>
            </a:r>
          </a:p>
        </p:txBody>
      </p:sp>
      <p:sp>
        <p:nvSpPr>
          <p:cNvPr id="3" name="Content Placeholder 2">
            <a:extLst>
              <a:ext uri="{FF2B5EF4-FFF2-40B4-BE49-F238E27FC236}">
                <a16:creationId xmlns:a16="http://schemas.microsoft.com/office/drawing/2014/main" id="{3BBCF0CE-086D-73F1-B075-081F01237DE1}"/>
              </a:ext>
            </a:extLst>
          </p:cNvPr>
          <p:cNvSpPr>
            <a:spLocks noGrp="1"/>
          </p:cNvSpPr>
          <p:nvPr>
            <p:ph idx="1"/>
          </p:nvPr>
        </p:nvSpPr>
        <p:spPr>
          <a:xfrm>
            <a:off x="609600" y="1139522"/>
            <a:ext cx="6934200" cy="2594278"/>
          </a:xfrm>
        </p:spPr>
        <p:txBody>
          <a:bodyPr/>
          <a:lstStyle/>
          <a:p>
            <a:r>
              <a:rPr lang="en-US" dirty="0"/>
              <a:t>Systematic approach to continuum bound-state problems in QCD was introduced almost thirty years ago</a:t>
            </a:r>
          </a:p>
          <a:p>
            <a:r>
              <a:rPr lang="en-US" dirty="0"/>
              <a:t>Amongst other things, the scheme</a:t>
            </a:r>
          </a:p>
          <a:p>
            <a:pPr lvl="1">
              <a:buFont typeface="Wingdings" panose="05000000000000000000" pitchFamily="2" charset="2"/>
              <a:buChar char="ü"/>
            </a:pPr>
            <a:r>
              <a:rPr lang="en-US" sz="2200" dirty="0"/>
              <a:t>highlighted importance of preserving continuous and discrete symmetries when formulating bound-state problems</a:t>
            </a:r>
          </a:p>
        </p:txBody>
      </p:sp>
      <p:sp>
        <p:nvSpPr>
          <p:cNvPr id="4" name="Date Placeholder 3">
            <a:extLst>
              <a:ext uri="{FF2B5EF4-FFF2-40B4-BE49-F238E27FC236}">
                <a16:creationId xmlns:a16="http://schemas.microsoft.com/office/drawing/2014/main" id="{02F9D010-7FBD-2F0C-01B4-F44F8597A1C7}"/>
              </a:ext>
            </a:extLst>
          </p:cNvPr>
          <p:cNvSpPr>
            <a:spLocks noGrp="1"/>
          </p:cNvSpPr>
          <p:nvPr>
            <p:ph type="dt" sz="half" idx="10"/>
          </p:nvPr>
        </p:nvSpPr>
        <p:spPr/>
        <p:txBody>
          <a:bodyPr/>
          <a:lstStyle/>
          <a:p>
            <a:r>
              <a:rPr lang="en-US"/>
              <a:t>MESON 2023 - 17th International Workshop on Meson Physics                           (32)</a:t>
            </a:r>
            <a:endParaRPr lang="en-US" dirty="0"/>
          </a:p>
        </p:txBody>
      </p:sp>
      <p:sp>
        <p:nvSpPr>
          <p:cNvPr id="5" name="Footer Placeholder 4">
            <a:extLst>
              <a:ext uri="{FF2B5EF4-FFF2-40B4-BE49-F238E27FC236}">
                <a16:creationId xmlns:a16="http://schemas.microsoft.com/office/drawing/2014/main" id="{2B6F99D5-F36B-5789-97AB-2845213A187B}"/>
              </a:ext>
            </a:extLst>
          </p:cNvPr>
          <p:cNvSpPr>
            <a:spLocks noGrp="1"/>
          </p:cNvSpPr>
          <p:nvPr>
            <p:ph type="ftr" sz="quarter" idx="11"/>
          </p:nvPr>
        </p:nvSpPr>
        <p:spPr/>
        <p:txBody>
          <a:bodyPr/>
          <a:lstStyle/>
          <a:p>
            <a:r>
              <a:rPr lang="en-US"/>
              <a:t>Craig Roberts: cdroberts@nju.edu.cn  432 .. 23/06/22 12:30 .."EHM via Studies of Hadron Spectra &amp; Structure"</a:t>
            </a:r>
            <a:endParaRPr lang="en-US" dirty="0"/>
          </a:p>
        </p:txBody>
      </p:sp>
      <p:sp>
        <p:nvSpPr>
          <p:cNvPr id="6" name="Slide Number Placeholder 5">
            <a:extLst>
              <a:ext uri="{FF2B5EF4-FFF2-40B4-BE49-F238E27FC236}">
                <a16:creationId xmlns:a16="http://schemas.microsoft.com/office/drawing/2014/main" id="{3BB858B4-AAB6-99AD-F59A-C072D3435C6C}"/>
              </a:ext>
            </a:extLst>
          </p:cNvPr>
          <p:cNvSpPr>
            <a:spLocks noGrp="1"/>
          </p:cNvSpPr>
          <p:nvPr>
            <p:ph type="sldNum" sz="quarter" idx="12"/>
          </p:nvPr>
        </p:nvSpPr>
        <p:spPr/>
        <p:txBody>
          <a:bodyPr/>
          <a:lstStyle/>
          <a:p>
            <a:fld id="{87034D8C-3CB4-402A-BC46-2AB14C0FE90A}" type="slidenum">
              <a:rPr lang="en-US" smtClean="0"/>
              <a:pPr/>
              <a:t>14</a:t>
            </a:fld>
            <a:endParaRPr lang="en-US"/>
          </a:p>
        </p:txBody>
      </p:sp>
      <p:sp>
        <p:nvSpPr>
          <p:cNvPr id="10" name="Content Placeholder 2">
            <a:extLst>
              <a:ext uri="{FF2B5EF4-FFF2-40B4-BE49-F238E27FC236}">
                <a16:creationId xmlns:a16="http://schemas.microsoft.com/office/drawing/2014/main" id="{D66D9136-2EAC-041A-FC7D-14E4461D671D}"/>
              </a:ext>
            </a:extLst>
          </p:cNvPr>
          <p:cNvSpPr txBox="1">
            <a:spLocks/>
          </p:cNvSpPr>
          <p:nvPr/>
        </p:nvSpPr>
        <p:spPr bwMode="auto">
          <a:xfrm>
            <a:off x="609600" y="3329352"/>
            <a:ext cx="11383434"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pPr lvl="1">
              <a:buFont typeface="Wingdings" panose="05000000000000000000" pitchFamily="2" charset="2"/>
              <a:buChar char="ü"/>
            </a:pPr>
            <a:r>
              <a:rPr lang="en-US" sz="2200" kern="0" dirty="0"/>
              <a:t>enabled proof of Goldberger-</a:t>
            </a:r>
            <a:r>
              <a:rPr lang="en-US" sz="2200" kern="0" dirty="0" err="1"/>
              <a:t>Treiman</a:t>
            </a:r>
            <a:r>
              <a:rPr lang="en-US" sz="2200" kern="0" dirty="0"/>
              <a:t> identities &amp; Gell-Mann–Oakes–Renner relation </a:t>
            </a:r>
          </a:p>
          <a:p>
            <a:pPr lvl="1">
              <a:buFont typeface="Wingdings" panose="05000000000000000000" pitchFamily="2" charset="2"/>
              <a:buChar char="ü"/>
            </a:pPr>
            <a:r>
              <a:rPr lang="en-US" sz="2200" kern="0" dirty="0"/>
              <a:t>opened door to symmetry-preserving, Poincaré-invariant predictions of hadron observables</a:t>
            </a:r>
          </a:p>
          <a:p>
            <a:r>
              <a:rPr lang="en-US" sz="2400" kern="0" dirty="0"/>
              <a:t>Leading-order (RL – rainbow-ladder) truncation</a:t>
            </a:r>
          </a:p>
          <a:p>
            <a:pPr lvl="1"/>
            <a:r>
              <a:rPr lang="en-US" sz="2200" kern="0" dirty="0"/>
              <a:t>good for ground-state hadrons which possess little rest-frame orbital angular momentum between valence constituents</a:t>
            </a:r>
          </a:p>
          <a:p>
            <a:r>
              <a:rPr lang="en-US" sz="2400" kern="0" dirty="0"/>
              <a:t>Limitation: RL inability to realistically express impacts of EHM on hadron observables</a:t>
            </a:r>
          </a:p>
          <a:p>
            <a:pPr lvl="1"/>
            <a:r>
              <a:rPr lang="en-US" sz="2200" kern="0" dirty="0"/>
              <a:t>weakness not overcome at any finite order of elaboration</a:t>
            </a:r>
          </a:p>
        </p:txBody>
      </p:sp>
    </p:spTree>
    <p:extLst>
      <p:ext uri="{BB962C8B-B14F-4D97-AF65-F5344CB8AC3E}">
        <p14:creationId xmlns:p14="http://schemas.microsoft.com/office/powerpoint/2010/main" val="395101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barn(inVertical)">
                                      <p:cBhvr>
                                        <p:cTn id="7" dur="500"/>
                                        <p:tgtEl>
                                          <p:spTgt spid="10">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0">
                                            <p:txEl>
                                              <p:pRg st="3" end="3"/>
                                            </p:txEl>
                                          </p:spTgt>
                                        </p:tgtEl>
                                        <p:attrNameLst>
                                          <p:attrName>style.visibility</p:attrName>
                                        </p:attrNameLst>
                                      </p:cBhvr>
                                      <p:to>
                                        <p:strVal val="visible"/>
                                      </p:to>
                                    </p:set>
                                    <p:animEffect transition="in" filter="barn(inVertical)">
                                      <p:cBhvr>
                                        <p:cTn id="10" dur="500"/>
                                        <p:tgtEl>
                                          <p:spTgt spid="10">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animEffect transition="in" filter="barn(inVertical)">
                                      <p:cBhvr>
                                        <p:cTn id="13" dur="500"/>
                                        <p:tgtEl>
                                          <p:spTgt spid="10">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xEl>
                                              <p:pRg st="5" end="5"/>
                                            </p:txEl>
                                          </p:spTgt>
                                        </p:tgtEl>
                                        <p:attrNameLst>
                                          <p:attrName>style.visibility</p:attrName>
                                        </p:attrNameLst>
                                      </p:cBhvr>
                                      <p:to>
                                        <p:strVal val="visible"/>
                                      </p:to>
                                    </p:set>
                                    <p:animEffect transition="in" filter="barn(inVertical)">
                                      <p:cBhvr>
                                        <p:cTn id="16"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D51AC-A3E6-1CB7-0B8B-E854287CCA3B}"/>
              </a:ext>
            </a:extLst>
          </p:cNvPr>
          <p:cNvSpPr>
            <a:spLocks noGrp="1"/>
          </p:cNvSpPr>
          <p:nvPr>
            <p:ph type="title"/>
          </p:nvPr>
        </p:nvSpPr>
        <p:spPr/>
        <p:txBody>
          <a:bodyPr/>
          <a:lstStyle/>
          <a:p>
            <a:r>
              <a:rPr lang="en-AU" sz="3200" b="0" dirty="0">
                <a:ln w="0"/>
                <a:solidFill>
                  <a:schemeClr val="accent1"/>
                </a:solidFill>
                <a:effectLst>
                  <a:outerShdw blurRad="38100" dist="25400" dir="5400000" algn="ctr" rotWithShape="0">
                    <a:srgbClr val="6E747A">
                      <a:alpha val="43000"/>
                    </a:srgbClr>
                  </a:outerShdw>
                </a:effectLst>
              </a:rPr>
              <a:t>EHM and the Meson Spectrum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BBCF0CE-086D-73F1-B075-081F01237DE1}"/>
                  </a:ext>
                </a:extLst>
              </p:cNvPr>
              <p:cNvSpPr>
                <a:spLocks noGrp="1"/>
              </p:cNvSpPr>
              <p:nvPr>
                <p:ph idx="1"/>
              </p:nvPr>
            </p:nvSpPr>
            <p:spPr>
              <a:xfrm>
                <a:off x="609600" y="1493837"/>
                <a:ext cx="10972800" cy="4525963"/>
              </a:xfrm>
            </p:spPr>
            <p:txBody>
              <a:bodyPr/>
              <a:lstStyle/>
              <a:p>
                <a:r>
                  <a:rPr lang="en-US" dirty="0"/>
                  <a:t>Improved schemes, expressing EHM in kernels of bound-state equations, have been identified </a:t>
                </a:r>
              </a:p>
              <a:p>
                <a:r>
                  <a:rPr lang="en-US" dirty="0"/>
                  <a:t>Shown promise in applications to ground-state mesons built from u, d valence quarks and/or antiquarks</a:t>
                </a:r>
              </a:p>
              <a:p>
                <a:r>
                  <a:rPr lang="en-US" dirty="0"/>
                  <a:t>But that is a small subset of hadron spectrum; so, recent extension to the spectrum and decay constants of u, d, s meson ground- and first-excited states is important step forward</a:t>
                </a:r>
              </a:p>
              <a:p>
                <a:r>
                  <a:rPr lang="en-US" dirty="0"/>
                  <a:t>EHM entails generation of dressed-quark anomalous </a:t>
                </a:r>
                <a:r>
                  <a:rPr lang="en-US" dirty="0" err="1"/>
                  <a:t>chromomagnetic</a:t>
                </a:r>
                <a:r>
                  <a:rPr lang="en-US" dirty="0"/>
                  <a:t> moment (ACM) … means </a:t>
                </a:r>
                <a:r>
                  <a:rPr lang="en-US" dirty="0" err="1"/>
                  <a:t>gluon+quark</a:t>
                </a:r>
                <a:r>
                  <a:rPr lang="en-US" dirty="0"/>
                  <a:t> interaction acquires a new, dynamically generated piece:</a:t>
                </a:r>
              </a:p>
              <a:p>
                <a:pPr marL="0" indent="0" algn="ctr">
                  <a:buNone/>
                </a:pPr>
                <a:r>
                  <a:rPr lang="en-US" dirty="0"/>
                  <a:t> </a:t>
                </a:r>
                <a14:m>
                  <m:oMath xmlns:m="http://schemas.openxmlformats.org/officeDocument/2006/math">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Γ</m:t>
                        </m:r>
                      </m:e>
                      <m:sub>
                        <m:r>
                          <a:rPr lang="en-AU" b="0" i="1" smtClean="0">
                            <a:latin typeface="Cambria Math" panose="02040503050406030204" pitchFamily="18" charset="0"/>
                          </a:rPr>
                          <m:t>𝜈</m:t>
                        </m:r>
                      </m:sub>
                    </m:sSub>
                    <m:d>
                      <m:dPr>
                        <m:ctrlPr>
                          <a:rPr lang="en-AU" b="0" i="1" smtClean="0">
                            <a:latin typeface="Cambria Math" panose="02040503050406030204" pitchFamily="18" charset="0"/>
                          </a:rPr>
                        </m:ctrlPr>
                      </m:dPr>
                      <m:e>
                        <m:r>
                          <a:rPr lang="en-AU" b="0" i="1" smtClean="0">
                            <a:latin typeface="Cambria Math" panose="02040503050406030204" pitchFamily="18" charset="0"/>
                          </a:rPr>
                          <m:t>𝑞</m:t>
                        </m:r>
                        <m:r>
                          <a:rPr lang="en-AU" b="0" i="1" smtClean="0">
                            <a:latin typeface="Cambria Math" panose="02040503050406030204" pitchFamily="18" charset="0"/>
                          </a:rPr>
                          <m:t>,</m:t>
                        </m:r>
                        <m:r>
                          <a:rPr lang="en-AU" b="0" i="1" smtClean="0">
                            <a:latin typeface="Cambria Math" panose="02040503050406030204" pitchFamily="18" charset="0"/>
                          </a:rPr>
                          <m:t>𝑘</m:t>
                        </m:r>
                      </m:e>
                    </m:d>
                    <m:r>
                      <a:rPr lang="en-AU" b="0" i="1" smtClean="0">
                        <a:latin typeface="Cambria Math" panose="02040503050406030204" pitchFamily="18" charset="0"/>
                      </a:rPr>
                      <m:t>=</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𝛾</m:t>
                        </m:r>
                      </m:e>
                      <m:sub>
                        <m:r>
                          <a:rPr lang="en-AU" b="0" i="1" smtClean="0">
                            <a:latin typeface="Cambria Math" panose="02040503050406030204" pitchFamily="18" charset="0"/>
                          </a:rPr>
                          <m:t>𝜈</m:t>
                        </m:r>
                      </m:sub>
                    </m:sSub>
                    <m:r>
                      <a:rPr lang="en-AU" b="0" i="1" smtClean="0">
                        <a:latin typeface="Cambria Math" panose="02040503050406030204" pitchFamily="18" charset="0"/>
                      </a:rPr>
                      <m:t>+</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𝜂</m:t>
                        </m:r>
                        <m:r>
                          <a:rPr lang="en-AU" b="0" i="1" smtClean="0">
                            <a:latin typeface="Cambria Math" panose="02040503050406030204" pitchFamily="18" charset="0"/>
                          </a:rPr>
                          <m:t> </m:t>
                        </m:r>
                        <m:r>
                          <a:rPr lang="en-AU" b="0" i="1" smtClean="0">
                            <a:latin typeface="Cambria Math" panose="02040503050406030204" pitchFamily="18" charset="0"/>
                          </a:rPr>
                          <m:t>𝜅</m:t>
                        </m:r>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𝑞</m:t>
                                    </m:r>
                                    <m:r>
                                      <a:rPr lang="en-AU" b="0" i="1" smtClean="0">
                                        <a:latin typeface="Cambria Math" panose="02040503050406030204" pitchFamily="18" charset="0"/>
                                      </a:rPr>
                                      <m:t>−</m:t>
                                    </m:r>
                                    <m:r>
                                      <a:rPr lang="en-AU" b="0" i="1" smtClean="0">
                                        <a:latin typeface="Cambria Math" panose="02040503050406030204" pitchFamily="18" charset="0"/>
                                      </a:rPr>
                                      <m:t>𝑘</m:t>
                                    </m:r>
                                  </m:e>
                                </m:d>
                              </m:e>
                              <m:sup>
                                <m:r>
                                  <a:rPr lang="en-AU" b="0" i="1" smtClean="0">
                                    <a:latin typeface="Cambria Math" panose="02040503050406030204" pitchFamily="18" charset="0"/>
                                  </a:rPr>
                                  <m:t>2</m:t>
                                </m:r>
                              </m:sup>
                            </m:sSup>
                          </m:e>
                        </m:d>
                        <m:r>
                          <a:rPr lang="en-AU" b="0" i="1" smtClean="0">
                            <a:latin typeface="Cambria Math" panose="02040503050406030204" pitchFamily="18" charset="0"/>
                          </a:rPr>
                          <m:t> </m:t>
                        </m:r>
                        <m:r>
                          <a:rPr lang="en-AU" b="0" i="1" smtClean="0">
                            <a:latin typeface="Cambria Math" panose="02040503050406030204" pitchFamily="18" charset="0"/>
                          </a:rPr>
                          <m:t>𝜎</m:t>
                        </m:r>
                      </m:e>
                      <m:sub>
                        <m:r>
                          <a:rPr lang="en-AU" b="0" i="1" smtClean="0">
                            <a:latin typeface="Cambria Math" panose="02040503050406030204" pitchFamily="18" charset="0"/>
                          </a:rPr>
                          <m:t>𝜈𝜌</m:t>
                        </m:r>
                      </m:sub>
                    </m:sSub>
                    <m:sSub>
                      <m:sSubPr>
                        <m:ctrlPr>
                          <a:rPr lang="en-AU" b="0" i="1" smtClean="0">
                            <a:latin typeface="Cambria Math" panose="02040503050406030204" pitchFamily="18" charset="0"/>
                          </a:rPr>
                        </m:ctrlPr>
                      </m:sSubPr>
                      <m:e>
                        <m:d>
                          <m:dPr>
                            <m:ctrlPr>
                              <a:rPr lang="en-AU" b="0" i="1" smtClean="0">
                                <a:latin typeface="Cambria Math" panose="02040503050406030204" pitchFamily="18" charset="0"/>
                              </a:rPr>
                            </m:ctrlPr>
                          </m:dPr>
                          <m:e>
                            <m:r>
                              <a:rPr lang="en-AU" b="0" i="1" smtClean="0">
                                <a:latin typeface="Cambria Math" panose="02040503050406030204" pitchFamily="18" charset="0"/>
                              </a:rPr>
                              <m:t>𝑞</m:t>
                            </m:r>
                            <m:r>
                              <a:rPr lang="en-AU" b="0" i="1" smtClean="0">
                                <a:latin typeface="Cambria Math" panose="02040503050406030204" pitchFamily="18" charset="0"/>
                              </a:rPr>
                              <m:t>−</m:t>
                            </m:r>
                            <m:r>
                              <a:rPr lang="en-AU" b="0" i="1" smtClean="0">
                                <a:latin typeface="Cambria Math" panose="02040503050406030204" pitchFamily="18" charset="0"/>
                              </a:rPr>
                              <m:t>𝑘</m:t>
                            </m:r>
                          </m:e>
                        </m:d>
                      </m:e>
                      <m:sub>
                        <m:r>
                          <a:rPr lang="en-AU" b="0" i="1" smtClean="0">
                            <a:latin typeface="Cambria Math" panose="02040503050406030204" pitchFamily="18" charset="0"/>
                          </a:rPr>
                          <m:t>𝜌</m:t>
                        </m:r>
                      </m:sub>
                    </m:sSub>
                  </m:oMath>
                </a14:m>
                <a:endParaRPr lang="en-AU" b="0" dirty="0"/>
              </a:p>
              <a:p>
                <a:pPr marL="400050" lvl="1" indent="0">
                  <a:spcBef>
                    <a:spcPts val="1200"/>
                  </a:spcBef>
                  <a:buNone/>
                </a:pPr>
                <a14:m>
                  <m:oMath xmlns:m="http://schemas.openxmlformats.org/officeDocument/2006/math">
                    <m:r>
                      <a:rPr lang="en-AU" sz="2200" b="0" i="1" smtClean="0">
                        <a:latin typeface="Cambria Math" panose="02040503050406030204" pitchFamily="18" charset="0"/>
                      </a:rPr>
                      <m:t>𝜂</m:t>
                    </m:r>
                    <m:r>
                      <a:rPr lang="en-AU" sz="2200" b="0" i="1" smtClean="0">
                        <a:latin typeface="Cambria Math" panose="02040503050406030204" pitchFamily="18" charset="0"/>
                      </a:rPr>
                      <m:t>∼</m:t>
                    </m:r>
                    <m:r>
                      <a:rPr lang="en-AU" sz="2200" b="0" i="1" smtClean="0">
                        <a:latin typeface="Cambria Math" panose="02040503050406030204" pitchFamily="18" charset="0"/>
                      </a:rPr>
                      <m:t>1</m:t>
                    </m:r>
                  </m:oMath>
                </a14:m>
                <a:r>
                  <a:rPr lang="en-US" sz="2200" dirty="0"/>
                  <a:t> is strength; </a:t>
                </a:r>
                <a14:m>
                  <m:oMath xmlns:m="http://schemas.openxmlformats.org/officeDocument/2006/math">
                    <m:r>
                      <a:rPr lang="en-AU" sz="2200" b="0" i="1" smtClean="0">
                        <a:latin typeface="Cambria Math" panose="02040503050406030204" pitchFamily="18" charset="0"/>
                      </a:rPr>
                      <m:t>𝜅</m:t>
                    </m:r>
                    <m:d>
                      <m:dPr>
                        <m:ctrlPr>
                          <a:rPr lang="en-AU" sz="2200" b="0" i="1" smtClean="0">
                            <a:latin typeface="Cambria Math" panose="02040503050406030204" pitchFamily="18" charset="0"/>
                          </a:rPr>
                        </m:ctrlPr>
                      </m:dPr>
                      <m:e>
                        <m:r>
                          <a:rPr lang="en-AU" sz="2200" b="0" i="1" smtClean="0">
                            <a:latin typeface="Cambria Math" panose="02040503050406030204" pitchFamily="18" charset="0"/>
                          </a:rPr>
                          <m:t>𝑠</m:t>
                        </m:r>
                        <m:r>
                          <a:rPr lang="en-AU" sz="2200" b="0" i="1" smtClean="0">
                            <a:latin typeface="Cambria Math" panose="02040503050406030204" pitchFamily="18" charset="0"/>
                          </a:rPr>
                          <m:t>=</m:t>
                        </m:r>
                        <m:r>
                          <a:rPr lang="en-AU" sz="2200" b="0" i="1" smtClean="0">
                            <a:latin typeface="Cambria Math" panose="02040503050406030204" pitchFamily="18" charset="0"/>
                          </a:rPr>
                          <m:t>0</m:t>
                        </m:r>
                      </m:e>
                    </m:d>
                    <m:r>
                      <a:rPr lang="en-AU" sz="2200" b="0" i="1" smtClean="0">
                        <a:latin typeface="Cambria Math" panose="02040503050406030204" pitchFamily="18" charset="0"/>
                      </a:rPr>
                      <m:t>=</m:t>
                    </m:r>
                    <m:r>
                      <a:rPr lang="en-AU" sz="2200" b="0" i="1" smtClean="0">
                        <a:latin typeface="Cambria Math" panose="02040503050406030204" pitchFamily="18" charset="0"/>
                      </a:rPr>
                      <m:t>1</m:t>
                    </m:r>
                  </m:oMath>
                </a14:m>
                <a:r>
                  <a:rPr lang="en-US" sz="2200" dirty="0"/>
                  <a:t> and falls to zero like </a:t>
                </a:r>
                <a:r>
                  <a:rPr lang="en-US" sz="2200" dirty="0" err="1"/>
                  <a:t>quark+quark</a:t>
                </a:r>
                <a:r>
                  <a:rPr lang="en-US" sz="2200" dirty="0"/>
                  <a:t> interaction</a:t>
                </a:r>
              </a:p>
            </p:txBody>
          </p:sp>
        </mc:Choice>
        <mc:Fallback>
          <p:sp>
            <p:nvSpPr>
              <p:cNvPr id="3" name="Content Placeholder 2">
                <a:extLst>
                  <a:ext uri="{FF2B5EF4-FFF2-40B4-BE49-F238E27FC236}">
                    <a16:creationId xmlns:a16="http://schemas.microsoft.com/office/drawing/2014/main" id="{3BBCF0CE-086D-73F1-B075-081F01237DE1}"/>
                  </a:ext>
                </a:extLst>
              </p:cNvPr>
              <p:cNvSpPr>
                <a:spLocks noGrp="1" noRot="1" noChangeAspect="1" noMove="1" noResize="1" noEditPoints="1" noAdjustHandles="1" noChangeArrowheads="1" noChangeShapeType="1" noTextEdit="1"/>
              </p:cNvSpPr>
              <p:nvPr>
                <p:ph idx="1"/>
              </p:nvPr>
            </p:nvSpPr>
            <p:spPr>
              <a:xfrm>
                <a:off x="609600" y="1493837"/>
                <a:ext cx="10972800" cy="4525963"/>
              </a:xfrm>
              <a:blipFill>
                <a:blip r:embed="rId2"/>
                <a:stretch>
                  <a:fillRect l="-611" t="-942"/>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02F9D010-7FBD-2F0C-01B4-F44F8597A1C7}"/>
              </a:ext>
            </a:extLst>
          </p:cNvPr>
          <p:cNvSpPr>
            <a:spLocks noGrp="1"/>
          </p:cNvSpPr>
          <p:nvPr>
            <p:ph type="dt" sz="half" idx="10"/>
          </p:nvPr>
        </p:nvSpPr>
        <p:spPr/>
        <p:txBody>
          <a:bodyPr/>
          <a:lstStyle/>
          <a:p>
            <a:r>
              <a:rPr lang="en-US"/>
              <a:t>MESON 2023 - 17th International Workshop on Meson Physics                           (32)</a:t>
            </a:r>
            <a:endParaRPr lang="en-US" dirty="0"/>
          </a:p>
        </p:txBody>
      </p:sp>
      <p:sp>
        <p:nvSpPr>
          <p:cNvPr id="5" name="Footer Placeholder 4">
            <a:extLst>
              <a:ext uri="{FF2B5EF4-FFF2-40B4-BE49-F238E27FC236}">
                <a16:creationId xmlns:a16="http://schemas.microsoft.com/office/drawing/2014/main" id="{2B6F99D5-F36B-5789-97AB-2845213A187B}"/>
              </a:ext>
            </a:extLst>
          </p:cNvPr>
          <p:cNvSpPr>
            <a:spLocks noGrp="1"/>
          </p:cNvSpPr>
          <p:nvPr>
            <p:ph type="ftr" sz="quarter" idx="11"/>
          </p:nvPr>
        </p:nvSpPr>
        <p:spPr/>
        <p:txBody>
          <a:bodyPr/>
          <a:lstStyle/>
          <a:p>
            <a:r>
              <a:rPr lang="en-US"/>
              <a:t>Craig Roberts: cdroberts@nju.edu.cn  432 .. 23/06/22 12:30 .."EHM via Studies of Hadron Spectra &amp; Structure"</a:t>
            </a:r>
            <a:endParaRPr lang="en-US" dirty="0"/>
          </a:p>
        </p:txBody>
      </p:sp>
      <p:sp>
        <p:nvSpPr>
          <p:cNvPr id="6" name="Slide Number Placeholder 5">
            <a:extLst>
              <a:ext uri="{FF2B5EF4-FFF2-40B4-BE49-F238E27FC236}">
                <a16:creationId xmlns:a16="http://schemas.microsoft.com/office/drawing/2014/main" id="{3BB858B4-AAB6-99AD-F59A-C072D3435C6C}"/>
              </a:ext>
            </a:extLst>
          </p:cNvPr>
          <p:cNvSpPr>
            <a:spLocks noGrp="1"/>
          </p:cNvSpPr>
          <p:nvPr>
            <p:ph type="sldNum" sz="quarter" idx="12"/>
          </p:nvPr>
        </p:nvSpPr>
        <p:spPr/>
        <p:txBody>
          <a:bodyPr/>
          <a:lstStyle/>
          <a:p>
            <a:fld id="{87034D8C-3CB4-402A-BC46-2AB14C0FE90A}" type="slidenum">
              <a:rPr lang="en-US" smtClean="0"/>
              <a:pPr/>
              <a:t>15</a:t>
            </a:fld>
            <a:endParaRPr lang="en-US"/>
          </a:p>
        </p:txBody>
      </p:sp>
      <p:sp>
        <p:nvSpPr>
          <p:cNvPr id="7" name="TextBox 6">
            <a:extLst>
              <a:ext uri="{FF2B5EF4-FFF2-40B4-BE49-F238E27FC236}">
                <a16:creationId xmlns:a16="http://schemas.microsoft.com/office/drawing/2014/main" id="{1F5BB959-BC0F-1FB6-079F-578695AFBF53}"/>
              </a:ext>
            </a:extLst>
          </p:cNvPr>
          <p:cNvSpPr txBox="1"/>
          <p:nvPr/>
        </p:nvSpPr>
        <p:spPr>
          <a:xfrm>
            <a:off x="6675966" y="146426"/>
            <a:ext cx="5516034" cy="738664"/>
          </a:xfrm>
          <a:prstGeom prst="rect">
            <a:avLst/>
          </a:prstGeom>
          <a:noFill/>
        </p:spPr>
        <p:txBody>
          <a:bodyPr wrap="square" rtlCol="0">
            <a:spAutoFit/>
          </a:bodyPr>
          <a:lstStyle/>
          <a:p>
            <a:r>
              <a:rPr lang="en-AU" sz="1400" i="1" dirty="0">
                <a:solidFill>
                  <a:schemeClr val="accent6">
                    <a:lumMod val="75000"/>
                  </a:schemeClr>
                </a:solidFill>
              </a:rPr>
              <a:t>Bethe-Salpeter kernel and properties of strange-quark mesons, </a:t>
            </a:r>
          </a:p>
          <a:p>
            <a:r>
              <a:rPr lang="en-AU" sz="1400" i="1" dirty="0">
                <a:solidFill>
                  <a:schemeClr val="accent6">
                    <a:lumMod val="75000"/>
                  </a:schemeClr>
                </a:solidFill>
              </a:rPr>
              <a:t>Zhen-Ni Xu (</a:t>
            </a:r>
            <a:r>
              <a:rPr lang="ja-JP" altLang="en-US" sz="1400" i="1" dirty="0">
                <a:solidFill>
                  <a:schemeClr val="accent6">
                    <a:lumMod val="75000"/>
                  </a:schemeClr>
                </a:solidFill>
              </a:rPr>
              <a:t>徐珍妮</a:t>
            </a:r>
            <a:r>
              <a:rPr lang="en-US" altLang="ja-JP" sz="1400" i="1" dirty="0">
                <a:solidFill>
                  <a:schemeClr val="accent6">
                    <a:lumMod val="75000"/>
                  </a:schemeClr>
                </a:solidFill>
              </a:rPr>
              <a:t>) </a:t>
            </a:r>
            <a:r>
              <a:rPr lang="en-US" altLang="ja-JP" sz="1400" dirty="0">
                <a:solidFill>
                  <a:schemeClr val="accent6">
                    <a:lumMod val="75000"/>
                  </a:schemeClr>
                </a:solidFill>
              </a:rPr>
              <a:t>et al</a:t>
            </a:r>
            <a:r>
              <a:rPr lang="en-US" altLang="ja-JP" sz="1400" i="1" dirty="0">
                <a:solidFill>
                  <a:schemeClr val="accent6">
                    <a:lumMod val="75000"/>
                  </a:schemeClr>
                </a:solidFill>
              </a:rPr>
              <a:t>.</a:t>
            </a:r>
            <a:r>
              <a:rPr lang="en-AU" sz="1400" i="1" dirty="0">
                <a:solidFill>
                  <a:schemeClr val="accent6">
                    <a:lumMod val="75000"/>
                  </a:schemeClr>
                </a:solidFill>
              </a:rPr>
              <a:t>, NJU-INP 065/22, e-Print: 2208.13903 [hep-</a:t>
            </a:r>
            <a:r>
              <a:rPr lang="en-AU" sz="1400" i="1" dirty="0" err="1">
                <a:solidFill>
                  <a:schemeClr val="accent6">
                    <a:lumMod val="75000"/>
                  </a:schemeClr>
                </a:solidFill>
              </a:rPr>
              <a:t>ph</a:t>
            </a:r>
            <a:r>
              <a:rPr lang="en-AU" sz="1400" i="1" dirty="0">
                <a:solidFill>
                  <a:schemeClr val="accent6">
                    <a:lumMod val="75000"/>
                  </a:schemeClr>
                </a:solidFill>
              </a:rPr>
              <a:t>]</a:t>
            </a:r>
          </a:p>
          <a:p>
            <a:r>
              <a:rPr lang="en-AU" sz="1400" b="0" i="0" u="sng" strike="noStrike" dirty="0">
                <a:effectLst/>
                <a:hlinkClick r:id="rId3"/>
              </a:rPr>
              <a:t>Eur. Phys. J. A 59 (Lett.) (2023) 39/1-10</a:t>
            </a:r>
            <a:endParaRPr lang="en-AU" sz="1400" i="1" dirty="0">
              <a:solidFill>
                <a:schemeClr val="accent6">
                  <a:lumMod val="75000"/>
                </a:schemeClr>
              </a:solidFill>
            </a:endParaRPr>
          </a:p>
        </p:txBody>
      </p:sp>
      <p:sp>
        <p:nvSpPr>
          <p:cNvPr id="8" name="Rectangle 7">
            <a:extLst>
              <a:ext uri="{FF2B5EF4-FFF2-40B4-BE49-F238E27FC236}">
                <a16:creationId xmlns:a16="http://schemas.microsoft.com/office/drawing/2014/main" id="{5F463B37-58FA-0AB4-86CC-B0877E3EE52C}"/>
              </a:ext>
            </a:extLst>
          </p:cNvPr>
          <p:cNvSpPr/>
          <p:nvPr/>
        </p:nvSpPr>
        <p:spPr bwMode="auto">
          <a:xfrm>
            <a:off x="5410200" y="4439478"/>
            <a:ext cx="3505200" cy="5334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Calibri" pitchFamily="34" charset="0"/>
            </a:endParaRPr>
          </a:p>
        </p:txBody>
      </p:sp>
      <p:sp>
        <p:nvSpPr>
          <p:cNvPr id="9" name="TextBox 8">
            <a:extLst>
              <a:ext uri="{FF2B5EF4-FFF2-40B4-BE49-F238E27FC236}">
                <a16:creationId xmlns:a16="http://schemas.microsoft.com/office/drawing/2014/main" id="{AE54F2E0-45A5-CE65-8E50-40293E0AA30B}"/>
              </a:ext>
            </a:extLst>
          </p:cNvPr>
          <p:cNvSpPr txBox="1"/>
          <p:nvPr/>
        </p:nvSpPr>
        <p:spPr>
          <a:xfrm>
            <a:off x="7010400" y="5937732"/>
            <a:ext cx="5181600" cy="523220"/>
          </a:xfrm>
          <a:prstGeom prst="rect">
            <a:avLst/>
          </a:prstGeom>
          <a:noFill/>
        </p:spPr>
        <p:txBody>
          <a:bodyPr wrap="square" rtlCol="0">
            <a:spAutoFit/>
          </a:bodyPr>
          <a:lstStyle/>
          <a:p>
            <a:r>
              <a:rPr lang="en-AU" sz="1400" i="1" dirty="0">
                <a:solidFill>
                  <a:schemeClr val="accent6">
                    <a:lumMod val="75000"/>
                  </a:schemeClr>
                </a:solidFill>
              </a:rPr>
              <a:t>Dressed-quark anomalous magnetic moments</a:t>
            </a:r>
            <a:r>
              <a:rPr lang="en-AU" sz="1400" dirty="0">
                <a:solidFill>
                  <a:schemeClr val="accent6">
                    <a:lumMod val="75000"/>
                  </a:schemeClr>
                </a:solidFill>
              </a:rPr>
              <a:t>, </a:t>
            </a:r>
          </a:p>
          <a:p>
            <a:r>
              <a:rPr lang="en-AU" sz="1400" dirty="0">
                <a:solidFill>
                  <a:schemeClr val="accent6">
                    <a:lumMod val="75000"/>
                  </a:schemeClr>
                </a:solidFill>
              </a:rPr>
              <a:t>Chang, L.; Liu, Y.X.; Roberts, C.D., Phys. Rev. Lett. 2011, 106, 072001.</a:t>
            </a:r>
          </a:p>
        </p:txBody>
      </p:sp>
    </p:spTree>
    <p:extLst>
      <p:ext uri="{BB962C8B-B14F-4D97-AF65-F5344CB8AC3E}">
        <p14:creationId xmlns:p14="http://schemas.microsoft.com/office/powerpoint/2010/main" val="378560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arn(inVertical)">
                                      <p:cBhvr>
                                        <p:cTn id="10" dur="500"/>
                                        <p:tgtEl>
                                          <p:spTgt spid="3">
                                            <p:txEl>
                                              <p:pRg st="4" end="4"/>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arn(inVertical)">
                                      <p:cBhvr>
                                        <p:cTn id="13" dur="500"/>
                                        <p:tgtEl>
                                          <p:spTgt spid="3">
                                            <p:txEl>
                                              <p:pRg st="5" end="5"/>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circle(in)">
                                      <p:cBhvr>
                                        <p:cTn id="19" dur="2000"/>
                                        <p:tgtEl>
                                          <p:spTgt spid="9">
                                            <p:txEl>
                                              <p:pRg st="0" end="0"/>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circle(in)">
                                      <p:cBhvr>
                                        <p:cTn id="22"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69D3F-52DB-91B4-2D07-D02EF7790061}"/>
              </a:ext>
            </a:extLst>
          </p:cNvPr>
          <p:cNvSpPr>
            <a:spLocks noGrp="1"/>
          </p:cNvSpPr>
          <p:nvPr>
            <p:ph type="title"/>
          </p:nvPr>
        </p:nvSpPr>
        <p:spPr/>
        <p:txBody>
          <a:bodyPr/>
          <a:lstStyle/>
          <a:p>
            <a:r>
              <a:rPr kumimoji="0" lang="en-AU" sz="3200" b="0" i="0" u="none" strike="noStrike" kern="0" cap="none" spc="0" normalizeH="0" baseline="0" noProof="0" dirty="0">
                <a:ln w="0"/>
                <a:solidFill>
                  <a:srgbClr val="92278F"/>
                </a:solidFill>
                <a:effectLst>
                  <a:outerShdw blurRad="38100" dist="25400" dir="5400000" algn="ctr" rotWithShape="0">
                    <a:srgbClr val="6E747A">
                      <a:alpha val="43000"/>
                    </a:srgbClr>
                  </a:outerShdw>
                </a:effectLst>
                <a:uLnTx/>
                <a:uFillTx/>
                <a:latin typeface="Trebuchet MS"/>
                <a:ea typeface="+mj-ea"/>
                <a:cs typeface="+mj-cs"/>
              </a:rPr>
              <a:t>RL and Meson Spectrum</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9F0C1B-CD79-DFDE-F415-C1679846599A}"/>
                  </a:ext>
                </a:extLst>
              </p:cNvPr>
              <p:cNvSpPr>
                <a:spLocks noGrp="1"/>
              </p:cNvSpPr>
              <p:nvPr>
                <p:ph idx="1"/>
              </p:nvPr>
            </p:nvSpPr>
            <p:spPr>
              <a:xfrm>
                <a:off x="609600" y="1066800"/>
                <a:ext cx="10972800" cy="4525963"/>
              </a:xfrm>
            </p:spPr>
            <p:txBody>
              <a:bodyPr/>
              <a:lstStyle/>
              <a:p>
                <a:r>
                  <a:rPr lang="en-US" dirty="0"/>
                  <a:t>Features &amp; flaws of RL truncation are </a:t>
                </a:r>
              </a:p>
              <a:p>
                <a:pPr marL="0" indent="0">
                  <a:spcBef>
                    <a:spcPts val="0"/>
                  </a:spcBef>
                  <a:buNone/>
                </a:pPr>
                <a:r>
                  <a:rPr lang="en-US" dirty="0"/>
                  <a:t>	evident in figure</a:t>
                </a:r>
              </a:p>
              <a:p>
                <a:r>
                  <a:rPr lang="en-US" dirty="0"/>
                  <a:t>Overall, mean absolute relative </a:t>
                </a:r>
              </a:p>
              <a:p>
                <a:pPr marL="0" indent="0">
                  <a:spcBef>
                    <a:spcPts val="0"/>
                  </a:spcBef>
                  <a:buNone/>
                </a:pPr>
                <a:r>
                  <a:rPr lang="en-US" dirty="0"/>
                  <a:t>      difference between RL masses </a:t>
                </a:r>
              </a:p>
              <a:p>
                <a:pPr marL="0" indent="0">
                  <a:spcBef>
                    <a:spcPts val="0"/>
                  </a:spcBef>
                  <a:buNone/>
                </a:pPr>
                <a:r>
                  <a:rPr lang="en-US" dirty="0"/>
                  <a:t>      and central experimental = 13(8)%.  </a:t>
                </a:r>
              </a:p>
              <a:p>
                <a:r>
                  <a:rPr lang="en-US" dirty="0"/>
                  <a:t>Fair agreement, perhaps … </a:t>
                </a:r>
              </a:p>
              <a:p>
                <a:pPr marL="0" indent="0">
                  <a:spcBef>
                    <a:spcPts val="0"/>
                  </a:spcBef>
                  <a:buNone/>
                </a:pPr>
                <a:r>
                  <a:rPr lang="en-US" dirty="0"/>
                  <a:t>            but </a:t>
                </a:r>
                <a14:m>
                  <m:oMath xmlns:m="http://schemas.openxmlformats.org/officeDocument/2006/math">
                    <m:r>
                      <a:rPr lang="en-AU" b="0" i="1" smtClean="0">
                        <a:latin typeface="Cambria Math" panose="02040503050406030204" pitchFamily="18" charset="0"/>
                      </a:rPr>
                      <m:t>∃</m:t>
                    </m:r>
                  </m:oMath>
                </a14:m>
                <a:r>
                  <a:rPr lang="en-US" dirty="0"/>
                  <a:t> substantial scatter &amp; many qualitative discrepancies, </a:t>
                </a:r>
                <a:r>
                  <a:rPr lang="en-US" i="1" dirty="0"/>
                  <a:t>e.g</a:t>
                </a:r>
                <a:r>
                  <a:rPr lang="en-US" dirty="0"/>
                  <a:t>.,</a:t>
                </a:r>
              </a:p>
              <a:p>
                <a:pPr lvl="1"/>
                <a14:m>
                  <m:oMath xmlns:m="http://schemas.openxmlformats.org/officeDocument/2006/math">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𝑚</m:t>
                        </m:r>
                      </m:e>
                      <m:sub>
                        <m:r>
                          <a:rPr lang="en-AU" b="0" i="1" smtClean="0">
                            <a:latin typeface="Cambria Math" panose="02040503050406030204" pitchFamily="18" charset="0"/>
                          </a:rPr>
                          <m:t>𝐾</m:t>
                        </m:r>
                      </m:sub>
                      <m:sup>
                        <m:r>
                          <a:rPr lang="en-AU" b="0" i="1" smtClean="0">
                            <a:latin typeface="Cambria Math" panose="02040503050406030204" pitchFamily="18" charset="0"/>
                          </a:rPr>
                          <m:t>𝑒𝑥𝑐𝑖𝑡𝑒𝑑</m:t>
                        </m:r>
                      </m:sup>
                    </m:sSubSup>
                    <m:r>
                      <a:rPr lang="en-AU" b="0" i="1" smtClean="0">
                        <a:latin typeface="Cambria Math" panose="02040503050406030204" pitchFamily="18" charset="0"/>
                      </a:rPr>
                      <m:t>&lt;</m:t>
                    </m:r>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𝑚</m:t>
                        </m:r>
                      </m:e>
                      <m:sub>
                        <m:r>
                          <a:rPr lang="en-AU" b="0" i="1" smtClean="0">
                            <a:latin typeface="Cambria Math" panose="02040503050406030204" pitchFamily="18" charset="0"/>
                          </a:rPr>
                          <m:t>𝜋</m:t>
                        </m:r>
                      </m:sub>
                      <m:sup>
                        <m:r>
                          <a:rPr lang="en-AU" b="0" i="1" smtClean="0">
                            <a:latin typeface="Cambria Math" panose="02040503050406030204" pitchFamily="18" charset="0"/>
                          </a:rPr>
                          <m:t>𝑒𝑥𝑐𝑖𝑡𝑒𝑑</m:t>
                        </m:r>
                      </m:sup>
                    </m:sSubSup>
                  </m:oMath>
                </a14:m>
                <a:r>
                  <a:rPr lang="en-US" dirty="0"/>
                  <a:t> in RL, whereas empirical ordering is opposite</a:t>
                </a:r>
              </a:p>
              <a:p>
                <a:pPr lvl="1"/>
                <a:r>
                  <a:rPr lang="en-US" dirty="0"/>
                  <a:t>Also : </a:t>
                </a:r>
                <a14:m>
                  <m:oMath xmlns:m="http://schemas.openxmlformats.org/officeDocument/2006/math">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𝑚</m:t>
                        </m:r>
                      </m:e>
                      <m:sub>
                        <m:r>
                          <a:rPr lang="en-AU" b="0" i="1" smtClean="0">
                            <a:latin typeface="Cambria Math" panose="02040503050406030204" pitchFamily="18" charset="0"/>
                          </a:rPr>
                          <m:t>𝜌</m:t>
                        </m:r>
                      </m:sub>
                      <m:sup>
                        <m:r>
                          <a:rPr lang="en-AU" b="0" i="1" smtClean="0">
                            <a:latin typeface="Cambria Math" panose="02040503050406030204" pitchFamily="18" charset="0"/>
                          </a:rPr>
                          <m:t>𝑒𝑥𝑐𝑖𝑡𝑒𝑑</m:t>
                        </m:r>
                      </m:sup>
                    </m:sSubSup>
                    <m:r>
                      <a:rPr lang="en-AU" b="0" i="1" smtClean="0">
                        <a:latin typeface="Cambria Math" panose="02040503050406030204" pitchFamily="18" charset="0"/>
                      </a:rPr>
                      <m:t>&lt;</m:t>
                    </m:r>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𝑚</m:t>
                        </m:r>
                      </m:e>
                      <m:sub>
                        <m:r>
                          <a:rPr lang="en-AU" b="0" i="1" smtClean="0">
                            <a:latin typeface="Cambria Math" panose="02040503050406030204" pitchFamily="18" charset="0"/>
                          </a:rPr>
                          <m:t>𝜋</m:t>
                        </m:r>
                      </m:sub>
                      <m:sup>
                        <m:r>
                          <a:rPr lang="en-AU" b="0" i="1" smtClean="0">
                            <a:latin typeface="Cambria Math" panose="02040503050406030204" pitchFamily="18" charset="0"/>
                          </a:rPr>
                          <m:t>𝑒𝑥𝑐𝑖𝑡𝑒𝑑</m:t>
                        </m:r>
                      </m:sup>
                    </m:sSubSup>
                  </m:oMath>
                </a14:m>
                <a:r>
                  <a:rPr lang="en-US" dirty="0"/>
                  <a:t>, </a:t>
                </a:r>
                <a14:m>
                  <m:oMath xmlns:m="http://schemas.openxmlformats.org/officeDocument/2006/math">
                    <m:sSubSup>
                      <m:sSubSupPr>
                        <m:ctrlPr>
                          <a:rPr lang="en-AU" i="1">
                            <a:latin typeface="Cambria Math" panose="02040503050406030204" pitchFamily="18" charset="0"/>
                          </a:rPr>
                        </m:ctrlPr>
                      </m:sSubSupPr>
                      <m:e>
                        <m:r>
                          <a:rPr lang="en-AU" i="1">
                            <a:latin typeface="Cambria Math" panose="02040503050406030204" pitchFamily="18" charset="0"/>
                          </a:rPr>
                          <m:t>𝑚</m:t>
                        </m:r>
                      </m:e>
                      <m:sub>
                        <m:r>
                          <a:rPr lang="en-AU" i="1">
                            <a:latin typeface="Cambria Math" panose="02040503050406030204" pitchFamily="18" charset="0"/>
                          </a:rPr>
                          <m:t>𝜌</m:t>
                        </m:r>
                      </m:sub>
                      <m:sup>
                        <m:r>
                          <a:rPr lang="en-AU" i="1">
                            <a:latin typeface="Cambria Math" panose="02040503050406030204" pitchFamily="18" charset="0"/>
                          </a:rPr>
                          <m:t>𝑒𝑥𝑐𝑖𝑡𝑒𝑑</m:t>
                        </m:r>
                      </m:sup>
                    </m:sSubSup>
                    <m:r>
                      <a:rPr lang="en-AU" i="1">
                        <a:latin typeface="Cambria Math" panose="02040503050406030204" pitchFamily="18" charset="0"/>
                      </a:rPr>
                      <m:t>&lt;</m:t>
                    </m:r>
                    <m:sSubSup>
                      <m:sSubSupPr>
                        <m:ctrlPr>
                          <a:rPr lang="en-AU" i="1">
                            <a:latin typeface="Cambria Math" panose="02040503050406030204" pitchFamily="18" charset="0"/>
                          </a:rPr>
                        </m:ctrlPr>
                      </m:sSubSupPr>
                      <m:e>
                        <m:r>
                          <a:rPr lang="en-AU" i="1">
                            <a:latin typeface="Cambria Math" panose="02040503050406030204" pitchFamily="18" charset="0"/>
                          </a:rPr>
                          <m:t>𝑚</m:t>
                        </m:r>
                      </m:e>
                      <m:sub>
                        <m:sSup>
                          <m:sSupPr>
                            <m:ctrlPr>
                              <a:rPr lang="en-AU" b="0" i="1" smtClean="0">
                                <a:latin typeface="Cambria Math" panose="02040503050406030204" pitchFamily="18" charset="0"/>
                              </a:rPr>
                            </m:ctrlPr>
                          </m:sSupPr>
                          <m:e>
                            <m:r>
                              <a:rPr lang="en-AU" b="0" i="1" smtClean="0">
                                <a:latin typeface="Cambria Math" panose="02040503050406030204" pitchFamily="18" charset="0"/>
                              </a:rPr>
                              <m:t>𝐾</m:t>
                            </m:r>
                          </m:e>
                          <m:sup>
                            <m:r>
                              <a:rPr lang="en-AU" b="0" i="1" smtClean="0">
                                <a:latin typeface="Cambria Math" panose="02040503050406030204" pitchFamily="18" charset="0"/>
                              </a:rPr>
                              <m:t>∗</m:t>
                            </m:r>
                          </m:sup>
                        </m:sSup>
                        <m:r>
                          <a:rPr lang="en-AU" b="0" i="1" smtClean="0">
                            <a:latin typeface="Cambria Math" panose="02040503050406030204" pitchFamily="18" charset="0"/>
                          </a:rPr>
                          <m:t> </m:t>
                        </m:r>
                      </m:sub>
                      <m:sup>
                        <m:r>
                          <a:rPr lang="en-AU" i="1">
                            <a:latin typeface="Cambria Math" panose="02040503050406030204" pitchFamily="18" charset="0"/>
                          </a:rPr>
                          <m:t>𝑒𝑥𝑐𝑖𝑡𝑒𝑑</m:t>
                        </m:r>
                      </m:sup>
                    </m:sSubSup>
                  </m:oMath>
                </a14:m>
                <a:r>
                  <a:rPr lang="en-AU" i="1" dirty="0">
                    <a:latin typeface="Cambria Math" panose="02040503050406030204" pitchFamily="18" charset="0"/>
                  </a:rPr>
                  <a:t> </a:t>
                </a:r>
                <a:r>
                  <a:rPr lang="en-AU" dirty="0">
                    <a:latin typeface="Cambria Math" panose="02040503050406030204" pitchFamily="18" charset="0"/>
                  </a:rPr>
                  <a:t>= </a:t>
                </a:r>
                <a:r>
                  <a:rPr lang="en-US" dirty="0"/>
                  <a:t>wrong ordering</a:t>
                </a:r>
                <a:endParaRPr lang="en-AU" i="1" dirty="0">
                  <a:latin typeface="Cambria Math" panose="02040503050406030204" pitchFamily="18" charset="0"/>
                </a:endParaRPr>
              </a:p>
              <a:p>
                <a:pPr lvl="1"/>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𝑚</m:t>
                        </m:r>
                      </m:e>
                      <m:sub>
                        <m:sSub>
                          <m:sSubPr>
                            <m:ctrlPr>
                              <a:rPr lang="en-AU" b="0" i="1" smtClean="0">
                                <a:latin typeface="Cambria Math" panose="02040503050406030204" pitchFamily="18" charset="0"/>
                              </a:rPr>
                            </m:ctrlPr>
                          </m:sSubPr>
                          <m:e>
                            <m:r>
                              <a:rPr lang="en-AU" b="0" i="1" smtClean="0">
                                <a:latin typeface="Cambria Math" panose="02040503050406030204" pitchFamily="18" charset="0"/>
                              </a:rPr>
                              <m:t>𝑎</m:t>
                            </m:r>
                          </m:e>
                          <m:sub>
                            <m:r>
                              <a:rPr lang="en-AU" b="0" i="1" smtClean="0">
                                <a:latin typeface="Cambria Math" panose="02040503050406030204" pitchFamily="18" charset="0"/>
                              </a:rPr>
                              <m:t>1</m:t>
                            </m:r>
                          </m:sub>
                        </m:sSub>
                      </m:sub>
                    </m:sSub>
                    <m:r>
                      <a:rPr lang="en-AU" b="0" i="1" smtClean="0">
                        <a:latin typeface="Cambria Math" panose="02040503050406030204" pitchFamily="18" charset="0"/>
                      </a:rPr>
                      <m:t>−</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𝑚</m:t>
                        </m:r>
                      </m:e>
                      <m:sub>
                        <m:r>
                          <a:rPr lang="en-AU" b="0" i="1" smtClean="0">
                            <a:latin typeface="Cambria Math" panose="02040503050406030204" pitchFamily="18" charset="0"/>
                          </a:rPr>
                          <m:t>𝜌</m:t>
                        </m:r>
                      </m:sub>
                    </m:sSub>
                  </m:oMath>
                </a14:m>
                <a:r>
                  <a:rPr lang="en-US" dirty="0"/>
                  <a:t> &amp; </a:t>
                </a:r>
                <a14:m>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𝑚</m:t>
                        </m:r>
                      </m:e>
                      <m:sub>
                        <m:sSub>
                          <m:sSubPr>
                            <m:ctrlPr>
                              <a:rPr lang="en-AU" i="1">
                                <a:latin typeface="Cambria Math" panose="02040503050406030204" pitchFamily="18" charset="0"/>
                              </a:rPr>
                            </m:ctrlPr>
                          </m:sSubPr>
                          <m:e>
                            <m:r>
                              <a:rPr lang="en-AU" b="0" i="1" smtClean="0">
                                <a:latin typeface="Cambria Math" panose="02040503050406030204" pitchFamily="18" charset="0"/>
                              </a:rPr>
                              <m:t>𝑏</m:t>
                            </m:r>
                          </m:e>
                          <m:sub>
                            <m:r>
                              <a:rPr lang="en-AU" i="1">
                                <a:latin typeface="Cambria Math" panose="02040503050406030204" pitchFamily="18" charset="0"/>
                              </a:rPr>
                              <m:t>1</m:t>
                            </m:r>
                          </m:sub>
                        </m:sSub>
                      </m:sub>
                    </m:sSub>
                    <m:r>
                      <a:rPr lang="en-AU" i="1">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𝑚</m:t>
                        </m:r>
                      </m:e>
                      <m:sub>
                        <m:r>
                          <a:rPr lang="en-AU" i="1">
                            <a:latin typeface="Cambria Math" panose="02040503050406030204" pitchFamily="18" charset="0"/>
                          </a:rPr>
                          <m:t>𝜌</m:t>
                        </m:r>
                      </m:sub>
                    </m:sSub>
                    <m:r>
                      <a:rPr lang="en-AU" i="1">
                        <a:latin typeface="Cambria Math" panose="02040503050406030204" pitchFamily="18" charset="0"/>
                      </a:rPr>
                      <m:t> </m:t>
                    </m:r>
                  </m:oMath>
                </a14:m>
                <a:r>
                  <a:rPr lang="en-US" dirty="0"/>
                  <a:t>are just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3</m:t>
                        </m:r>
                      </m:den>
                    </m:f>
                  </m:oMath>
                </a14:m>
                <a:r>
                  <a:rPr lang="en-US" dirty="0"/>
                  <a:t> of empirical values because </a:t>
                </a:r>
                <a14:m>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𝑚</m:t>
                        </m:r>
                      </m:e>
                      <m:sub>
                        <m:sSub>
                          <m:sSubPr>
                            <m:ctrlPr>
                              <a:rPr lang="en-AU" i="1">
                                <a:latin typeface="Cambria Math" panose="02040503050406030204" pitchFamily="18" charset="0"/>
                              </a:rPr>
                            </m:ctrlPr>
                          </m:sSubPr>
                          <m:e>
                            <m:r>
                              <a:rPr lang="en-AU" i="1">
                                <a:latin typeface="Cambria Math" panose="02040503050406030204" pitchFamily="18" charset="0"/>
                              </a:rPr>
                              <m:t>𝑎</m:t>
                            </m:r>
                          </m:e>
                          <m:sub>
                            <m:r>
                              <a:rPr lang="en-AU" i="1">
                                <a:latin typeface="Cambria Math" panose="02040503050406030204" pitchFamily="18" charset="0"/>
                              </a:rPr>
                              <m:t>1</m:t>
                            </m:r>
                          </m:sub>
                        </m:sSub>
                      </m:sub>
                    </m:sSub>
                    <m:r>
                      <a:rPr lang="en-AU" i="1">
                        <a:latin typeface="Cambria Math" panose="02040503050406030204" pitchFamily="18" charset="0"/>
                      </a:rPr>
                      <m:t> </m:t>
                    </m:r>
                  </m:oMath>
                </a14:m>
                <a:r>
                  <a:rPr lang="en-US" dirty="0"/>
                  <a:t>&amp; </a:t>
                </a:r>
                <a14:m>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𝑚</m:t>
                        </m:r>
                      </m:e>
                      <m:sub>
                        <m:sSub>
                          <m:sSubPr>
                            <m:ctrlPr>
                              <a:rPr lang="en-AU" i="1">
                                <a:latin typeface="Cambria Math" panose="02040503050406030204" pitchFamily="18" charset="0"/>
                              </a:rPr>
                            </m:ctrlPr>
                          </m:sSubPr>
                          <m:e>
                            <m:r>
                              <a:rPr lang="en-AU" b="0" i="1" smtClean="0">
                                <a:latin typeface="Cambria Math" panose="02040503050406030204" pitchFamily="18" charset="0"/>
                              </a:rPr>
                              <m:t>𝑏</m:t>
                            </m:r>
                          </m:e>
                          <m:sub>
                            <m:r>
                              <a:rPr lang="en-AU" i="1">
                                <a:latin typeface="Cambria Math" panose="02040503050406030204" pitchFamily="18" charset="0"/>
                              </a:rPr>
                              <m:t>1</m:t>
                            </m:r>
                          </m:sub>
                        </m:sSub>
                      </m:sub>
                    </m:sSub>
                    <m:r>
                      <a:rPr lang="en-AU" i="1">
                        <a:latin typeface="Cambria Math" panose="02040503050406030204" pitchFamily="18" charset="0"/>
                      </a:rPr>
                      <m:t> </m:t>
                    </m:r>
                  </m:oMath>
                </a14:m>
                <a:r>
                  <a:rPr lang="en-US" dirty="0"/>
                  <a:t>are far too small</a:t>
                </a:r>
              </a:p>
              <a:p>
                <a:pPr lvl="1"/>
                <a14:m>
                  <m:oMath xmlns:m="http://schemas.openxmlformats.org/officeDocument/2006/math">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𝑚</m:t>
                        </m:r>
                      </m:e>
                      <m:sub>
                        <m:r>
                          <a:rPr lang="en-AU" b="0" i="1" smtClean="0">
                            <a:latin typeface="Cambria Math" panose="02040503050406030204" pitchFamily="18" charset="0"/>
                          </a:rPr>
                          <m:t>𝜙</m:t>
                        </m:r>
                      </m:sub>
                      <m:sup>
                        <m:r>
                          <a:rPr lang="en-AU" b="0" i="1" smtClean="0">
                            <a:latin typeface="Cambria Math" panose="02040503050406030204" pitchFamily="18" charset="0"/>
                          </a:rPr>
                          <m:t>𝑒𝑥𝑐𝑖𝑡𝑒𝑑</m:t>
                        </m:r>
                      </m:sup>
                    </m:sSubSup>
                    <m:r>
                      <a:rPr lang="en-AU" b="0" i="1" smtClean="0">
                        <a:latin typeface="Cambria Math" panose="02040503050406030204" pitchFamily="18" charset="0"/>
                      </a:rPr>
                      <m:t>−</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𝑚</m:t>
                        </m:r>
                      </m:e>
                      <m:sub>
                        <m:r>
                          <a:rPr lang="en-AU" b="0" i="1" smtClean="0">
                            <a:latin typeface="Cambria Math" panose="02040503050406030204" pitchFamily="18" charset="0"/>
                          </a:rPr>
                          <m:t>𝜙</m:t>
                        </m:r>
                      </m:sub>
                    </m:sSub>
                  </m:oMath>
                </a14:m>
                <a:r>
                  <a:rPr lang="en-US" dirty="0"/>
                  <a:t> is just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oMath>
                </a14:m>
                <a:r>
                  <a:rPr lang="en-US" dirty="0"/>
                  <a:t> experimental value </a:t>
                </a:r>
              </a:p>
              <a:p>
                <a:pPr lvl="1"/>
                <a:r>
                  <a:rPr lang="en-US" dirty="0"/>
                  <a:t>Level ordering of </a:t>
                </a:r>
                <a14:m>
                  <m:oMath xmlns:m="http://schemas.openxmlformats.org/officeDocument/2006/math">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𝐾</m:t>
                        </m:r>
                      </m:e>
                      <m:sub>
                        <m:r>
                          <a:rPr lang="en-AU" b="0" i="1" smtClean="0">
                            <a:latin typeface="Cambria Math" panose="02040503050406030204" pitchFamily="18" charset="0"/>
                          </a:rPr>
                          <m:t>1</m:t>
                        </m:r>
                      </m:sub>
                      <m:sup>
                        <m:r>
                          <a:rPr lang="en-AU" b="0" i="1" smtClean="0">
                            <a:latin typeface="Cambria Math" panose="02040503050406030204" pitchFamily="18" charset="0"/>
                          </a:rPr>
                          <m:t>+−</m:t>
                        </m:r>
                      </m:sup>
                    </m:sSubSup>
                  </m:oMath>
                </a14:m>
                <a:r>
                  <a:rPr lang="en-US" dirty="0"/>
                  <a:t> and </a:t>
                </a:r>
                <a14:m>
                  <m:oMath xmlns:m="http://schemas.openxmlformats.org/officeDocument/2006/math">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𝐾</m:t>
                        </m:r>
                      </m:e>
                      <m:sub>
                        <m:r>
                          <a:rPr lang="en-AU" b="0" i="1" smtClean="0">
                            <a:latin typeface="Cambria Math" panose="02040503050406030204" pitchFamily="18" charset="0"/>
                          </a:rPr>
                          <m:t>1</m:t>
                        </m:r>
                      </m:sub>
                      <m:sup>
                        <m:r>
                          <a:rPr lang="en-AU" b="0" i="1" smtClean="0">
                            <a:latin typeface="Cambria Math" panose="02040503050406030204" pitchFamily="18" charset="0"/>
                          </a:rPr>
                          <m:t>++</m:t>
                        </m:r>
                      </m:sup>
                    </m:sSubSup>
                  </m:oMath>
                </a14:m>
                <a:r>
                  <a:rPr lang="en-US" dirty="0"/>
                  <a:t> is incorrect</a:t>
                </a:r>
              </a:p>
              <a:p>
                <a:pPr lvl="1"/>
                <a:r>
                  <a:rPr lang="en-US" dirty="0"/>
                  <a:t>RL truncation produces light </a:t>
                </a:r>
                <a:r>
                  <a:rPr lang="en-US" dirty="0" err="1"/>
                  <a:t>quark+antiquark</a:t>
                </a:r>
                <a:r>
                  <a:rPr lang="en-US" dirty="0"/>
                  <a:t> scalar mesons, which are not seen in Nature</a:t>
                </a:r>
              </a:p>
            </p:txBody>
          </p:sp>
        </mc:Choice>
        <mc:Fallback xmlns="">
          <p:sp>
            <p:nvSpPr>
              <p:cNvPr id="3" name="Content Placeholder 2">
                <a:extLst>
                  <a:ext uri="{FF2B5EF4-FFF2-40B4-BE49-F238E27FC236}">
                    <a16:creationId xmlns:a16="http://schemas.microsoft.com/office/drawing/2014/main" id="{669F0C1B-CD79-DFDE-F415-C1679846599A}"/>
                  </a:ext>
                </a:extLst>
              </p:cNvPr>
              <p:cNvSpPr>
                <a:spLocks noGrp="1" noRot="1" noChangeAspect="1" noMove="1" noResize="1" noEditPoints="1" noAdjustHandles="1" noChangeArrowheads="1" noChangeShapeType="1" noTextEdit="1"/>
              </p:cNvSpPr>
              <p:nvPr>
                <p:ph idx="1"/>
              </p:nvPr>
            </p:nvSpPr>
            <p:spPr>
              <a:xfrm>
                <a:off x="609600" y="1066800"/>
                <a:ext cx="10972800" cy="4525963"/>
              </a:xfrm>
              <a:blipFill>
                <a:blip r:embed="rId2"/>
                <a:stretch>
                  <a:fillRect l="-722" t="-943" b="-16577"/>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0ABBE9FD-AC2C-1AB6-CFAB-747AABAFF270}"/>
              </a:ext>
            </a:extLst>
          </p:cNvPr>
          <p:cNvSpPr>
            <a:spLocks noGrp="1"/>
          </p:cNvSpPr>
          <p:nvPr>
            <p:ph type="dt" sz="half" idx="10"/>
          </p:nvPr>
        </p:nvSpPr>
        <p:spPr/>
        <p:txBody>
          <a:bodyPr/>
          <a:lstStyle/>
          <a:p>
            <a:r>
              <a:rPr lang="en-US"/>
              <a:t>MESON 2023 - 17th International Workshop on Meson Physics                           (32)</a:t>
            </a:r>
            <a:endParaRPr lang="en-US" dirty="0"/>
          </a:p>
        </p:txBody>
      </p:sp>
      <p:sp>
        <p:nvSpPr>
          <p:cNvPr id="5" name="Footer Placeholder 4">
            <a:extLst>
              <a:ext uri="{FF2B5EF4-FFF2-40B4-BE49-F238E27FC236}">
                <a16:creationId xmlns:a16="http://schemas.microsoft.com/office/drawing/2014/main" id="{F8EC37F6-C111-2447-3E94-BC552132B514}"/>
              </a:ext>
            </a:extLst>
          </p:cNvPr>
          <p:cNvSpPr>
            <a:spLocks noGrp="1"/>
          </p:cNvSpPr>
          <p:nvPr>
            <p:ph type="ftr" sz="quarter" idx="11"/>
          </p:nvPr>
        </p:nvSpPr>
        <p:spPr/>
        <p:txBody>
          <a:bodyPr/>
          <a:lstStyle/>
          <a:p>
            <a:r>
              <a:rPr lang="en-US"/>
              <a:t>Craig Roberts: cdroberts@nju.edu.cn  432 .. 23/06/22 12:30 .."EHM via Studies of Hadron Spectra &amp; Structure"</a:t>
            </a:r>
            <a:endParaRPr lang="en-US" dirty="0"/>
          </a:p>
        </p:txBody>
      </p:sp>
      <p:sp>
        <p:nvSpPr>
          <p:cNvPr id="6" name="Slide Number Placeholder 5">
            <a:extLst>
              <a:ext uri="{FF2B5EF4-FFF2-40B4-BE49-F238E27FC236}">
                <a16:creationId xmlns:a16="http://schemas.microsoft.com/office/drawing/2014/main" id="{D1EE6A9F-1747-55CA-84F8-3FFF8D1E4E52}"/>
              </a:ext>
            </a:extLst>
          </p:cNvPr>
          <p:cNvSpPr>
            <a:spLocks noGrp="1"/>
          </p:cNvSpPr>
          <p:nvPr>
            <p:ph type="sldNum" sz="quarter" idx="12"/>
          </p:nvPr>
        </p:nvSpPr>
        <p:spPr/>
        <p:txBody>
          <a:bodyPr/>
          <a:lstStyle/>
          <a:p>
            <a:fld id="{87034D8C-3CB4-402A-BC46-2AB14C0FE90A}" type="slidenum">
              <a:rPr lang="en-US" smtClean="0"/>
              <a:pPr/>
              <a:t>16</a:t>
            </a:fld>
            <a:endParaRPr lang="en-US"/>
          </a:p>
        </p:txBody>
      </p:sp>
      <p:sp>
        <p:nvSpPr>
          <p:cNvPr id="7" name="TextBox 6">
            <a:extLst>
              <a:ext uri="{FF2B5EF4-FFF2-40B4-BE49-F238E27FC236}">
                <a16:creationId xmlns:a16="http://schemas.microsoft.com/office/drawing/2014/main" id="{346EC507-6557-F474-C2E7-636F0C89C7B1}"/>
              </a:ext>
            </a:extLst>
          </p:cNvPr>
          <p:cNvSpPr txBox="1"/>
          <p:nvPr/>
        </p:nvSpPr>
        <p:spPr>
          <a:xfrm>
            <a:off x="6963834" y="216477"/>
            <a:ext cx="5029200" cy="954107"/>
          </a:xfrm>
          <a:prstGeom prst="rect">
            <a:avLst/>
          </a:prstGeom>
          <a:noFill/>
        </p:spPr>
        <p:txBody>
          <a:bodyPr wrap="square" rtlCol="0">
            <a:spAutoFit/>
          </a:bodyPr>
          <a:lstStyle/>
          <a:p>
            <a:r>
              <a:rPr lang="en-AU" sz="1400" i="1" dirty="0">
                <a:solidFill>
                  <a:schemeClr val="accent6">
                    <a:lumMod val="75000"/>
                  </a:schemeClr>
                </a:solidFill>
              </a:rPr>
              <a:t>Bethe-Salpeter kernel and properties of strange-quark mesons, Zhen-Ni Xu (</a:t>
            </a:r>
            <a:r>
              <a:rPr lang="ja-JP" altLang="en-US" sz="1400" i="1" dirty="0">
                <a:solidFill>
                  <a:schemeClr val="accent6">
                    <a:lumMod val="75000"/>
                  </a:schemeClr>
                </a:solidFill>
              </a:rPr>
              <a:t>徐珍妮</a:t>
            </a:r>
            <a:r>
              <a:rPr lang="en-US" altLang="ja-JP" sz="1400" i="1" dirty="0">
                <a:solidFill>
                  <a:schemeClr val="accent6">
                    <a:lumMod val="75000"/>
                  </a:schemeClr>
                </a:solidFill>
              </a:rPr>
              <a:t>), </a:t>
            </a:r>
            <a:r>
              <a:rPr lang="en-AU" sz="1400" i="1" dirty="0">
                <a:solidFill>
                  <a:schemeClr val="accent6">
                    <a:lumMod val="75000"/>
                  </a:schemeClr>
                </a:solidFill>
              </a:rPr>
              <a:t>Zhao-Qian Yao (</a:t>
            </a:r>
            <a:r>
              <a:rPr lang="ja-JP" altLang="en-US" sz="1400" i="1" dirty="0">
                <a:solidFill>
                  <a:schemeClr val="accent6">
                    <a:lumMod val="75000"/>
                  </a:schemeClr>
                </a:solidFill>
              </a:rPr>
              <a:t>姚照千</a:t>
            </a:r>
            <a:r>
              <a:rPr lang="en-US" altLang="ja-JP" sz="1400" i="1" dirty="0">
                <a:solidFill>
                  <a:schemeClr val="accent6">
                    <a:lumMod val="75000"/>
                  </a:schemeClr>
                </a:solidFill>
              </a:rPr>
              <a:t>), </a:t>
            </a:r>
            <a:r>
              <a:rPr lang="en-AU" sz="1400" i="1" dirty="0">
                <a:solidFill>
                  <a:schemeClr val="accent6">
                    <a:lumMod val="75000"/>
                  </a:schemeClr>
                </a:solidFill>
              </a:rPr>
              <a:t>Si-</a:t>
            </a:r>
            <a:r>
              <a:rPr lang="en-AU" sz="1400" i="1" dirty="0" err="1">
                <a:solidFill>
                  <a:schemeClr val="accent6">
                    <a:lumMod val="75000"/>
                  </a:schemeClr>
                </a:solidFill>
              </a:rPr>
              <a:t>Xue</a:t>
            </a:r>
            <a:r>
              <a:rPr lang="en-AU" sz="1400" i="1" dirty="0">
                <a:solidFill>
                  <a:schemeClr val="accent6">
                    <a:lumMod val="75000"/>
                  </a:schemeClr>
                </a:solidFill>
              </a:rPr>
              <a:t> Qin (</a:t>
            </a:r>
            <a:r>
              <a:rPr lang="ja-JP" altLang="en-US" sz="1400" i="1" dirty="0">
                <a:solidFill>
                  <a:schemeClr val="accent6">
                    <a:lumMod val="75000"/>
                  </a:schemeClr>
                </a:solidFill>
              </a:rPr>
              <a:t>秦思学</a:t>
            </a:r>
            <a:r>
              <a:rPr lang="en-US" altLang="ja-JP" sz="1400" i="1" dirty="0">
                <a:solidFill>
                  <a:schemeClr val="accent6">
                    <a:lumMod val="75000"/>
                  </a:schemeClr>
                </a:solidFill>
              </a:rPr>
              <a:t>), </a:t>
            </a:r>
            <a:r>
              <a:rPr lang="en-AU" sz="1400" i="1" dirty="0">
                <a:solidFill>
                  <a:schemeClr val="accent6">
                    <a:lumMod val="75000"/>
                  </a:schemeClr>
                </a:solidFill>
              </a:rPr>
              <a:t>Zhu-Fang Cui (</a:t>
            </a:r>
            <a:r>
              <a:rPr lang="ja-JP" altLang="en-US" sz="1400" i="1" dirty="0">
                <a:solidFill>
                  <a:schemeClr val="accent6">
                    <a:lumMod val="75000"/>
                  </a:schemeClr>
                </a:solidFill>
              </a:rPr>
              <a:t>崔著钫</a:t>
            </a:r>
            <a:r>
              <a:rPr lang="en-US" altLang="ja-JP" sz="1400" i="1" dirty="0">
                <a:solidFill>
                  <a:schemeClr val="accent6">
                    <a:lumMod val="75000"/>
                  </a:schemeClr>
                </a:solidFill>
              </a:rPr>
              <a:t>) </a:t>
            </a:r>
            <a:r>
              <a:rPr lang="en-AU" sz="1400" i="1" dirty="0">
                <a:solidFill>
                  <a:schemeClr val="accent6">
                    <a:lumMod val="75000"/>
                  </a:schemeClr>
                </a:solidFill>
              </a:rPr>
              <a:t>and Craig D. Roberts, NJU-INP 065/22, e-Print: 2208.13903 [hep-</a:t>
            </a:r>
            <a:r>
              <a:rPr lang="en-AU" sz="1400" i="1" dirty="0" err="1">
                <a:solidFill>
                  <a:schemeClr val="accent6">
                    <a:lumMod val="75000"/>
                  </a:schemeClr>
                </a:solidFill>
              </a:rPr>
              <a:t>ph</a:t>
            </a:r>
            <a:r>
              <a:rPr lang="en-AU" sz="1400" i="1" dirty="0">
                <a:solidFill>
                  <a:schemeClr val="accent6">
                    <a:lumMod val="75000"/>
                  </a:schemeClr>
                </a:solidFill>
              </a:rPr>
              <a:t>] </a:t>
            </a:r>
          </a:p>
        </p:txBody>
      </p:sp>
      <p:pic>
        <p:nvPicPr>
          <p:cNvPr id="11" name="Picture 10" descr="Chart, scatter chart&#10;&#10;Description automatically generated">
            <a:extLst>
              <a:ext uri="{FF2B5EF4-FFF2-40B4-BE49-F238E27FC236}">
                <a16:creationId xmlns:a16="http://schemas.microsoft.com/office/drawing/2014/main" id="{1FD592D1-97AE-C705-58FA-9E65273057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803" y="197437"/>
            <a:ext cx="6738363" cy="2570303"/>
          </a:xfrm>
          <a:prstGeom prst="rect">
            <a:avLst/>
          </a:prstGeom>
        </p:spPr>
      </p:pic>
    </p:spTree>
    <p:extLst>
      <p:ext uri="{BB962C8B-B14F-4D97-AF65-F5344CB8AC3E}">
        <p14:creationId xmlns:p14="http://schemas.microsoft.com/office/powerpoint/2010/main" val="259783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arn(inVertical)">
                                      <p:cBhvr>
                                        <p:cTn id="7" dur="500"/>
                                        <p:tgtEl>
                                          <p:spTgt spid="3">
                                            <p:txEl>
                                              <p:pRg st="5" end="5"/>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arn(inVertical)">
                                      <p:cBhvr>
                                        <p:cTn id="10" dur="500"/>
                                        <p:tgtEl>
                                          <p:spTgt spid="3">
                                            <p:txEl>
                                              <p:pRg st="6" end="6"/>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barn(inVertical)">
                                      <p:cBhvr>
                                        <p:cTn id="13" dur="500"/>
                                        <p:tgtEl>
                                          <p:spTgt spid="3">
                                            <p:txEl>
                                              <p:pRg st="7" end="7"/>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barn(inVertical)">
                                      <p:cBhvr>
                                        <p:cTn id="16" dur="500"/>
                                        <p:tgtEl>
                                          <p:spTgt spid="3">
                                            <p:txEl>
                                              <p:pRg st="8" end="8"/>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barn(inVertical)">
                                      <p:cBhvr>
                                        <p:cTn id="19" dur="500"/>
                                        <p:tgtEl>
                                          <p:spTgt spid="3">
                                            <p:txEl>
                                              <p:pRg st="9" end="9"/>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barn(inVertical)">
                                      <p:cBhvr>
                                        <p:cTn id="22" dur="500"/>
                                        <p:tgtEl>
                                          <p:spTgt spid="3">
                                            <p:txEl>
                                              <p:pRg st="10" end="1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animEffect transition="in" filter="barn(inVertical)">
                                      <p:cBhvr>
                                        <p:cTn id="25" dur="500"/>
                                        <p:tgtEl>
                                          <p:spTgt spid="3">
                                            <p:txEl>
                                              <p:pRg st="11" end="1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12" end="12"/>
                                            </p:txEl>
                                          </p:spTgt>
                                        </p:tgtEl>
                                        <p:attrNameLst>
                                          <p:attrName>style.visibility</p:attrName>
                                        </p:attrNameLst>
                                      </p:cBhvr>
                                      <p:to>
                                        <p:strVal val="visible"/>
                                      </p:to>
                                    </p:set>
                                    <p:animEffect transition="in" filter="barn(inVertical)">
                                      <p:cBhvr>
                                        <p:cTn id="2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69D3F-52DB-91B4-2D07-D02EF7790061}"/>
              </a:ext>
            </a:extLst>
          </p:cNvPr>
          <p:cNvSpPr>
            <a:spLocks noGrp="1"/>
          </p:cNvSpPr>
          <p:nvPr>
            <p:ph type="title"/>
          </p:nvPr>
        </p:nvSpPr>
        <p:spPr/>
        <p:txBody>
          <a:bodyPr/>
          <a:lstStyle/>
          <a:p>
            <a:r>
              <a:rPr kumimoji="0" lang="en-AU" sz="3200" b="0" i="0" u="none" strike="noStrike" kern="0" cap="none" spc="0" normalizeH="0" baseline="0" noProof="0" dirty="0">
                <a:ln w="0"/>
                <a:solidFill>
                  <a:srgbClr val="92278F"/>
                </a:solidFill>
                <a:effectLst>
                  <a:outerShdw blurRad="38100" dist="25400" dir="5400000" algn="ctr" rotWithShape="0">
                    <a:srgbClr val="6E747A">
                      <a:alpha val="43000"/>
                    </a:srgbClr>
                  </a:outerShdw>
                </a:effectLst>
                <a:uLnTx/>
                <a:uFillTx/>
                <a:latin typeface="Trebuchet MS"/>
                <a:ea typeface="+mj-ea"/>
                <a:cs typeface="+mj-cs"/>
              </a:rPr>
              <a:t>EHM and Meson Spectrum</a:t>
            </a:r>
            <a:endParaRPr lang="en-AU"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69F0C1B-CD79-DFDE-F415-C1679846599A}"/>
                  </a:ext>
                </a:extLst>
              </p:cNvPr>
              <p:cNvSpPr>
                <a:spLocks noGrp="1"/>
              </p:cNvSpPr>
              <p:nvPr>
                <p:ph idx="1"/>
              </p:nvPr>
            </p:nvSpPr>
            <p:spPr>
              <a:xfrm>
                <a:off x="609600" y="1066800"/>
                <a:ext cx="10972800" cy="4525963"/>
              </a:xfrm>
            </p:spPr>
            <p:txBody>
              <a:bodyPr/>
              <a:lstStyle/>
              <a:p>
                <a:r>
                  <a:rPr lang="en-US" dirty="0"/>
                  <a:t>EHM/ACM improved kernel </a:t>
                </a:r>
              </a:p>
              <a:p>
                <a:pPr marL="0" indent="0">
                  <a:spcBef>
                    <a:spcPts val="0"/>
                  </a:spcBef>
                  <a:buNone/>
                </a:pPr>
                <a:r>
                  <a:rPr lang="en-US" dirty="0"/>
                  <a:t>      brings significant improvement</a:t>
                </a:r>
              </a:p>
              <a:p>
                <a:r>
                  <a:rPr lang="en-US" dirty="0"/>
                  <a:t>Mean absolute relative </a:t>
                </a:r>
              </a:p>
              <a:p>
                <a:pPr marL="0" indent="0">
                  <a:spcBef>
                    <a:spcPts val="0"/>
                  </a:spcBef>
                  <a:buNone/>
                </a:pPr>
                <a:r>
                  <a:rPr lang="en-US" dirty="0"/>
                  <a:t>      difference between EHM masses </a:t>
                </a:r>
              </a:p>
              <a:p>
                <a:pPr marL="0" indent="0">
                  <a:spcBef>
                    <a:spcPts val="0"/>
                  </a:spcBef>
                  <a:buNone/>
                </a:pPr>
                <a:r>
                  <a:rPr lang="en-US" dirty="0"/>
                  <a:t>      and central experimental = 3(3)% </a:t>
                </a:r>
              </a:p>
              <a:p>
                <a:pPr marL="0" indent="0">
                  <a:spcBef>
                    <a:spcPts val="0"/>
                  </a:spcBef>
                  <a:buNone/>
                </a:pPr>
                <a:r>
                  <a:rPr lang="en-US" dirty="0"/>
                  <a:t>      = factor 4.6 improvement over RL</a:t>
                </a:r>
              </a:p>
              <a:p>
                <a:r>
                  <a:rPr lang="en-US" dirty="0"/>
                  <a:t>Now, </a:t>
                </a:r>
                <a:r>
                  <a:rPr lang="en-US" i="1" dirty="0"/>
                  <a:t>e.g</a:t>
                </a:r>
                <a:r>
                  <a:rPr lang="en-US" dirty="0"/>
                  <a:t>.,</a:t>
                </a:r>
              </a:p>
              <a:p>
                <a:pPr lvl="1"/>
                <a14:m>
                  <m:oMath xmlns:m="http://schemas.openxmlformats.org/officeDocument/2006/math">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𝑚</m:t>
                        </m:r>
                      </m:e>
                      <m:sub>
                        <m:r>
                          <a:rPr lang="en-AU" b="0" i="1" smtClean="0">
                            <a:latin typeface="Cambria Math" panose="02040503050406030204" pitchFamily="18" charset="0"/>
                          </a:rPr>
                          <m:t>𝐾</m:t>
                        </m:r>
                      </m:sub>
                      <m:sup>
                        <m:r>
                          <a:rPr lang="en-AU" b="0" i="1" smtClean="0">
                            <a:latin typeface="Cambria Math" panose="02040503050406030204" pitchFamily="18" charset="0"/>
                          </a:rPr>
                          <m:t>𝑒𝑥𝑐𝑖𝑡𝑒𝑑</m:t>
                        </m:r>
                      </m:sup>
                    </m:sSubSup>
                    <m:r>
                      <a:rPr lang="en-AU" b="0" i="1" smtClean="0">
                        <a:latin typeface="Cambria Math" panose="02040503050406030204" pitchFamily="18" charset="0"/>
                      </a:rPr>
                      <m:t>&gt;</m:t>
                    </m:r>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𝑚</m:t>
                        </m:r>
                      </m:e>
                      <m:sub>
                        <m:r>
                          <a:rPr lang="en-AU" b="0" i="1" smtClean="0">
                            <a:latin typeface="Cambria Math" panose="02040503050406030204" pitchFamily="18" charset="0"/>
                          </a:rPr>
                          <m:t>𝜋</m:t>
                        </m:r>
                      </m:sub>
                      <m:sup>
                        <m:r>
                          <a:rPr lang="en-AU" b="0" i="1" smtClean="0">
                            <a:latin typeface="Cambria Math" panose="02040503050406030204" pitchFamily="18" charset="0"/>
                          </a:rPr>
                          <m:t>𝑒𝑥𝑐𝑖𝑡𝑒𝑑</m:t>
                        </m:r>
                      </m:sup>
                    </m:sSubSup>
                  </m:oMath>
                </a14:m>
                <a:endParaRPr lang="en-US" dirty="0"/>
              </a:p>
              <a:p>
                <a:pPr lvl="1"/>
                <a:r>
                  <a:rPr lang="en-US" dirty="0"/>
                  <a:t>Also : </a:t>
                </a:r>
                <a14:m>
                  <m:oMath xmlns:m="http://schemas.openxmlformats.org/officeDocument/2006/math">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𝑚</m:t>
                        </m:r>
                      </m:e>
                      <m:sub>
                        <m:r>
                          <a:rPr lang="en-AU" b="0" i="1" smtClean="0">
                            <a:latin typeface="Cambria Math" panose="02040503050406030204" pitchFamily="18" charset="0"/>
                          </a:rPr>
                          <m:t>𝜌</m:t>
                        </m:r>
                      </m:sub>
                      <m:sup>
                        <m:r>
                          <a:rPr lang="en-AU" b="0" i="1" smtClean="0">
                            <a:latin typeface="Cambria Math" panose="02040503050406030204" pitchFamily="18" charset="0"/>
                          </a:rPr>
                          <m:t>𝑒𝑥𝑐𝑖𝑡𝑒𝑑</m:t>
                        </m:r>
                      </m:sup>
                    </m:sSubSup>
                    <m:r>
                      <a:rPr lang="en-AU" b="0" i="1" smtClean="0">
                        <a:latin typeface="Cambria Math" panose="02040503050406030204" pitchFamily="18" charset="0"/>
                      </a:rPr>
                      <m:t>&gt;</m:t>
                    </m:r>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𝑚</m:t>
                        </m:r>
                      </m:e>
                      <m:sub>
                        <m:r>
                          <a:rPr lang="en-AU" b="0" i="1" smtClean="0">
                            <a:latin typeface="Cambria Math" panose="02040503050406030204" pitchFamily="18" charset="0"/>
                          </a:rPr>
                          <m:t>𝜋</m:t>
                        </m:r>
                      </m:sub>
                      <m:sup>
                        <m:r>
                          <a:rPr lang="en-AU" b="0" i="1" smtClean="0">
                            <a:latin typeface="Cambria Math" panose="02040503050406030204" pitchFamily="18" charset="0"/>
                          </a:rPr>
                          <m:t>𝑒𝑥𝑐𝑖𝑡𝑒𝑑</m:t>
                        </m:r>
                      </m:sup>
                    </m:sSubSup>
                  </m:oMath>
                </a14:m>
                <a:r>
                  <a:rPr lang="en-US" dirty="0"/>
                  <a:t>, </a:t>
                </a:r>
                <a14:m>
                  <m:oMath xmlns:m="http://schemas.openxmlformats.org/officeDocument/2006/math">
                    <m:sSubSup>
                      <m:sSubSupPr>
                        <m:ctrlPr>
                          <a:rPr lang="en-AU" i="1">
                            <a:latin typeface="Cambria Math" panose="02040503050406030204" pitchFamily="18" charset="0"/>
                          </a:rPr>
                        </m:ctrlPr>
                      </m:sSubSupPr>
                      <m:e>
                        <m:r>
                          <a:rPr lang="en-AU" i="1">
                            <a:latin typeface="Cambria Math" panose="02040503050406030204" pitchFamily="18" charset="0"/>
                          </a:rPr>
                          <m:t>𝑚</m:t>
                        </m:r>
                      </m:e>
                      <m:sub>
                        <m:r>
                          <a:rPr lang="en-AU" i="1">
                            <a:latin typeface="Cambria Math" panose="02040503050406030204" pitchFamily="18" charset="0"/>
                          </a:rPr>
                          <m:t>𝜌</m:t>
                        </m:r>
                      </m:sub>
                      <m:sup>
                        <m:r>
                          <a:rPr lang="en-AU" i="1">
                            <a:latin typeface="Cambria Math" panose="02040503050406030204" pitchFamily="18" charset="0"/>
                          </a:rPr>
                          <m:t>𝑒𝑥𝑐𝑖𝑡𝑒𝑑</m:t>
                        </m:r>
                      </m:sup>
                    </m:sSubSup>
                    <m:r>
                      <a:rPr lang="en-AU" b="0" i="1" smtClean="0">
                        <a:latin typeface="Cambria Math" panose="02040503050406030204" pitchFamily="18" charset="0"/>
                      </a:rPr>
                      <m:t>≈</m:t>
                    </m:r>
                    <m:sSubSup>
                      <m:sSubSupPr>
                        <m:ctrlPr>
                          <a:rPr lang="en-AU" i="1">
                            <a:latin typeface="Cambria Math" panose="02040503050406030204" pitchFamily="18" charset="0"/>
                          </a:rPr>
                        </m:ctrlPr>
                      </m:sSubSupPr>
                      <m:e>
                        <m:r>
                          <a:rPr lang="en-AU" i="1">
                            <a:latin typeface="Cambria Math" panose="02040503050406030204" pitchFamily="18" charset="0"/>
                          </a:rPr>
                          <m:t>𝑚</m:t>
                        </m:r>
                      </m:e>
                      <m:sub>
                        <m:sSup>
                          <m:sSupPr>
                            <m:ctrlPr>
                              <a:rPr lang="en-AU" b="0" i="1" smtClean="0">
                                <a:latin typeface="Cambria Math" panose="02040503050406030204" pitchFamily="18" charset="0"/>
                              </a:rPr>
                            </m:ctrlPr>
                          </m:sSupPr>
                          <m:e>
                            <m:r>
                              <a:rPr lang="en-AU" b="0" i="1" smtClean="0">
                                <a:latin typeface="Cambria Math" panose="02040503050406030204" pitchFamily="18" charset="0"/>
                              </a:rPr>
                              <m:t>𝐾</m:t>
                            </m:r>
                          </m:e>
                          <m:sup>
                            <m:r>
                              <a:rPr lang="en-AU" b="0" i="1" smtClean="0">
                                <a:latin typeface="Cambria Math" panose="02040503050406030204" pitchFamily="18" charset="0"/>
                              </a:rPr>
                              <m:t>∗</m:t>
                            </m:r>
                          </m:sup>
                        </m:sSup>
                        <m:r>
                          <a:rPr lang="en-AU" b="0" i="1" smtClean="0">
                            <a:latin typeface="Cambria Math" panose="02040503050406030204" pitchFamily="18" charset="0"/>
                          </a:rPr>
                          <m:t> </m:t>
                        </m:r>
                      </m:sub>
                      <m:sup>
                        <m:r>
                          <a:rPr lang="en-AU" i="1">
                            <a:latin typeface="Cambria Math" panose="02040503050406030204" pitchFamily="18" charset="0"/>
                          </a:rPr>
                          <m:t>𝑒𝑥𝑐𝑖𝑡𝑒𝑑</m:t>
                        </m:r>
                      </m:sup>
                    </m:sSubSup>
                  </m:oMath>
                </a14:m>
                <a:r>
                  <a:rPr lang="en-AU" i="1" dirty="0">
                    <a:latin typeface="Cambria Math" panose="02040503050406030204" pitchFamily="18" charset="0"/>
                  </a:rPr>
                  <a:t> </a:t>
                </a:r>
                <a:r>
                  <a:rPr lang="en-AU" dirty="0">
                    <a:latin typeface="Cambria Math" panose="02040503050406030204" pitchFamily="18" charset="0"/>
                  </a:rPr>
                  <a:t>= </a:t>
                </a:r>
                <a:r>
                  <a:rPr lang="en-US" dirty="0"/>
                  <a:t>correct ordering</a:t>
                </a:r>
                <a:endParaRPr lang="en-AU" i="1" dirty="0">
                  <a:latin typeface="Cambria Math" panose="02040503050406030204" pitchFamily="18" charset="0"/>
                </a:endParaRPr>
              </a:p>
              <a:p>
                <a:pPr lvl="1"/>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𝑚</m:t>
                        </m:r>
                      </m:e>
                      <m:sub>
                        <m:sSub>
                          <m:sSubPr>
                            <m:ctrlPr>
                              <a:rPr lang="en-AU" b="0" i="1" smtClean="0">
                                <a:latin typeface="Cambria Math" panose="02040503050406030204" pitchFamily="18" charset="0"/>
                              </a:rPr>
                            </m:ctrlPr>
                          </m:sSubPr>
                          <m:e>
                            <m:r>
                              <a:rPr lang="en-AU" b="0" i="1" smtClean="0">
                                <a:latin typeface="Cambria Math" panose="02040503050406030204" pitchFamily="18" charset="0"/>
                              </a:rPr>
                              <m:t>𝑎</m:t>
                            </m:r>
                          </m:e>
                          <m:sub>
                            <m:r>
                              <a:rPr lang="en-AU" b="0" i="1" smtClean="0">
                                <a:latin typeface="Cambria Math" panose="02040503050406030204" pitchFamily="18" charset="0"/>
                              </a:rPr>
                              <m:t>1</m:t>
                            </m:r>
                          </m:sub>
                        </m:sSub>
                      </m:sub>
                    </m:sSub>
                    <m:r>
                      <a:rPr lang="en-AU" b="0" i="1" smtClean="0">
                        <a:latin typeface="Cambria Math" panose="02040503050406030204" pitchFamily="18" charset="0"/>
                      </a:rPr>
                      <m:t>−</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𝑚</m:t>
                        </m:r>
                      </m:e>
                      <m:sub>
                        <m:r>
                          <a:rPr lang="en-AU" b="0" i="1" smtClean="0">
                            <a:latin typeface="Cambria Math" panose="02040503050406030204" pitchFamily="18" charset="0"/>
                          </a:rPr>
                          <m:t>𝜌</m:t>
                        </m:r>
                      </m:sub>
                    </m:sSub>
                  </m:oMath>
                </a14:m>
                <a:r>
                  <a:rPr lang="en-US" dirty="0"/>
                  <a:t> &amp; </a:t>
                </a:r>
                <a14:m>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𝑚</m:t>
                        </m:r>
                      </m:e>
                      <m:sub>
                        <m:sSub>
                          <m:sSubPr>
                            <m:ctrlPr>
                              <a:rPr lang="en-AU" i="1">
                                <a:latin typeface="Cambria Math" panose="02040503050406030204" pitchFamily="18" charset="0"/>
                              </a:rPr>
                            </m:ctrlPr>
                          </m:sSubPr>
                          <m:e>
                            <m:r>
                              <a:rPr lang="en-AU" b="0" i="1" smtClean="0">
                                <a:latin typeface="Cambria Math" panose="02040503050406030204" pitchFamily="18" charset="0"/>
                              </a:rPr>
                              <m:t>𝑏</m:t>
                            </m:r>
                          </m:e>
                          <m:sub>
                            <m:r>
                              <a:rPr lang="en-AU" i="1">
                                <a:latin typeface="Cambria Math" panose="02040503050406030204" pitchFamily="18" charset="0"/>
                              </a:rPr>
                              <m:t>1</m:t>
                            </m:r>
                          </m:sub>
                        </m:sSub>
                      </m:sub>
                    </m:sSub>
                    <m:r>
                      <a:rPr lang="en-AU" i="1">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𝑚</m:t>
                        </m:r>
                      </m:e>
                      <m:sub>
                        <m:r>
                          <a:rPr lang="en-AU" i="1">
                            <a:latin typeface="Cambria Math" panose="02040503050406030204" pitchFamily="18" charset="0"/>
                          </a:rPr>
                          <m:t>𝜌</m:t>
                        </m:r>
                      </m:sub>
                    </m:sSub>
                    <m:r>
                      <a:rPr lang="en-AU" i="1">
                        <a:latin typeface="Cambria Math" panose="02040503050406030204" pitchFamily="18" charset="0"/>
                      </a:rPr>
                      <m:t> </m:t>
                    </m:r>
                  </m:oMath>
                </a14:m>
                <a:r>
                  <a:rPr lang="en-US" dirty="0"/>
                  <a:t>match empirical values</a:t>
                </a:r>
              </a:p>
              <a:p>
                <a:pPr lvl="1"/>
                <a14:m>
                  <m:oMath xmlns:m="http://schemas.openxmlformats.org/officeDocument/2006/math">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𝑚</m:t>
                        </m:r>
                      </m:e>
                      <m:sub>
                        <m:r>
                          <a:rPr lang="en-AU" b="0" i="1" smtClean="0">
                            <a:latin typeface="Cambria Math" panose="02040503050406030204" pitchFamily="18" charset="0"/>
                          </a:rPr>
                          <m:t>𝜙</m:t>
                        </m:r>
                      </m:sub>
                      <m:sup>
                        <m:r>
                          <a:rPr lang="en-AU" b="0" i="1" smtClean="0">
                            <a:latin typeface="Cambria Math" panose="02040503050406030204" pitchFamily="18" charset="0"/>
                          </a:rPr>
                          <m:t>𝑒𝑥𝑐𝑖𝑡𝑒𝑑</m:t>
                        </m:r>
                      </m:sup>
                    </m:sSubSup>
                    <m:r>
                      <a:rPr lang="en-AU" b="0" i="1" smtClean="0">
                        <a:latin typeface="Cambria Math" panose="02040503050406030204" pitchFamily="18" charset="0"/>
                      </a:rPr>
                      <m:t>−</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𝑚</m:t>
                        </m:r>
                      </m:e>
                      <m:sub>
                        <m:r>
                          <a:rPr lang="en-AU" b="0" i="1" smtClean="0">
                            <a:latin typeface="Cambria Math" panose="02040503050406030204" pitchFamily="18" charset="0"/>
                          </a:rPr>
                          <m:t>𝜙</m:t>
                        </m:r>
                      </m:sub>
                    </m:sSub>
                  </m:oMath>
                </a14:m>
                <a:r>
                  <a:rPr lang="en-US" dirty="0"/>
                  <a:t> matches experiment</a:t>
                </a:r>
              </a:p>
              <a:p>
                <a:pPr lvl="1"/>
                <a:r>
                  <a:rPr lang="en-US" dirty="0"/>
                  <a:t>Level ordering of </a:t>
                </a:r>
                <a14:m>
                  <m:oMath xmlns:m="http://schemas.openxmlformats.org/officeDocument/2006/math">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𝐾</m:t>
                        </m:r>
                      </m:e>
                      <m:sub>
                        <m:r>
                          <a:rPr lang="en-AU" b="0" i="1" smtClean="0">
                            <a:latin typeface="Cambria Math" panose="02040503050406030204" pitchFamily="18" charset="0"/>
                          </a:rPr>
                          <m:t>1</m:t>
                        </m:r>
                      </m:sub>
                      <m:sup>
                        <m:r>
                          <a:rPr lang="en-AU" b="0" i="1" smtClean="0">
                            <a:latin typeface="Cambria Math" panose="02040503050406030204" pitchFamily="18" charset="0"/>
                          </a:rPr>
                          <m:t>+−</m:t>
                        </m:r>
                      </m:sup>
                    </m:sSubSup>
                  </m:oMath>
                </a14:m>
                <a:r>
                  <a:rPr lang="en-US" dirty="0"/>
                  <a:t> and </a:t>
                </a:r>
                <a14:m>
                  <m:oMath xmlns:m="http://schemas.openxmlformats.org/officeDocument/2006/math">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𝐾</m:t>
                        </m:r>
                      </m:e>
                      <m:sub>
                        <m:r>
                          <a:rPr lang="en-AU" b="0" i="1" smtClean="0">
                            <a:latin typeface="Cambria Math" panose="02040503050406030204" pitchFamily="18" charset="0"/>
                          </a:rPr>
                          <m:t>1</m:t>
                        </m:r>
                      </m:sub>
                      <m:sup>
                        <m:r>
                          <a:rPr lang="en-AU" b="0" i="1" smtClean="0">
                            <a:latin typeface="Cambria Math" panose="02040503050406030204" pitchFamily="18" charset="0"/>
                          </a:rPr>
                          <m:t>++</m:t>
                        </m:r>
                      </m:sup>
                    </m:sSubSup>
                  </m:oMath>
                </a14:m>
                <a:r>
                  <a:rPr lang="en-US" dirty="0"/>
                  <a:t> is correct</a:t>
                </a:r>
              </a:p>
              <a:p>
                <a:pPr lvl="1"/>
                <a:r>
                  <a:rPr lang="en-US" dirty="0" err="1"/>
                  <a:t>quark+antiquark</a:t>
                </a:r>
                <a:r>
                  <a:rPr lang="en-US" dirty="0"/>
                  <a:t> scalar mesons are pushed to very large masses, leaving room for necessary final-state interaction contributions</a:t>
                </a:r>
              </a:p>
            </p:txBody>
          </p:sp>
        </mc:Choice>
        <mc:Fallback>
          <p:sp>
            <p:nvSpPr>
              <p:cNvPr id="3" name="Content Placeholder 2">
                <a:extLst>
                  <a:ext uri="{FF2B5EF4-FFF2-40B4-BE49-F238E27FC236}">
                    <a16:creationId xmlns:a16="http://schemas.microsoft.com/office/drawing/2014/main" id="{669F0C1B-CD79-DFDE-F415-C1679846599A}"/>
                  </a:ext>
                </a:extLst>
              </p:cNvPr>
              <p:cNvSpPr>
                <a:spLocks noGrp="1" noRot="1" noChangeAspect="1" noMove="1" noResize="1" noEditPoints="1" noAdjustHandles="1" noChangeArrowheads="1" noChangeShapeType="1" noTextEdit="1"/>
              </p:cNvSpPr>
              <p:nvPr>
                <p:ph idx="1"/>
              </p:nvPr>
            </p:nvSpPr>
            <p:spPr>
              <a:xfrm>
                <a:off x="609600" y="1066800"/>
                <a:ext cx="10972800" cy="4525963"/>
              </a:xfrm>
              <a:blipFill>
                <a:blip r:embed="rId2"/>
                <a:stretch>
                  <a:fillRect l="-722" t="-943" b="-19137"/>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0ABBE9FD-AC2C-1AB6-CFAB-747AABAFF270}"/>
              </a:ext>
            </a:extLst>
          </p:cNvPr>
          <p:cNvSpPr>
            <a:spLocks noGrp="1"/>
          </p:cNvSpPr>
          <p:nvPr>
            <p:ph type="dt" sz="half" idx="10"/>
          </p:nvPr>
        </p:nvSpPr>
        <p:spPr/>
        <p:txBody>
          <a:bodyPr/>
          <a:lstStyle/>
          <a:p>
            <a:r>
              <a:rPr lang="en-US"/>
              <a:t>MESON 2023 - 17th International Workshop on Meson Physics                           (32)</a:t>
            </a:r>
            <a:endParaRPr lang="en-US" dirty="0"/>
          </a:p>
        </p:txBody>
      </p:sp>
      <p:sp>
        <p:nvSpPr>
          <p:cNvPr id="5" name="Footer Placeholder 4">
            <a:extLst>
              <a:ext uri="{FF2B5EF4-FFF2-40B4-BE49-F238E27FC236}">
                <a16:creationId xmlns:a16="http://schemas.microsoft.com/office/drawing/2014/main" id="{F8EC37F6-C111-2447-3E94-BC552132B514}"/>
              </a:ext>
            </a:extLst>
          </p:cNvPr>
          <p:cNvSpPr>
            <a:spLocks noGrp="1"/>
          </p:cNvSpPr>
          <p:nvPr>
            <p:ph type="ftr" sz="quarter" idx="11"/>
          </p:nvPr>
        </p:nvSpPr>
        <p:spPr/>
        <p:txBody>
          <a:bodyPr/>
          <a:lstStyle/>
          <a:p>
            <a:r>
              <a:rPr lang="en-US"/>
              <a:t>Craig Roberts: cdroberts@nju.edu.cn  432 .. 23/06/22 12:30 .."EHM via Studies of Hadron Spectra &amp; Structure"</a:t>
            </a:r>
            <a:endParaRPr lang="en-US" dirty="0"/>
          </a:p>
        </p:txBody>
      </p:sp>
      <p:sp>
        <p:nvSpPr>
          <p:cNvPr id="6" name="Slide Number Placeholder 5">
            <a:extLst>
              <a:ext uri="{FF2B5EF4-FFF2-40B4-BE49-F238E27FC236}">
                <a16:creationId xmlns:a16="http://schemas.microsoft.com/office/drawing/2014/main" id="{D1EE6A9F-1747-55CA-84F8-3FFF8D1E4E52}"/>
              </a:ext>
            </a:extLst>
          </p:cNvPr>
          <p:cNvSpPr>
            <a:spLocks noGrp="1"/>
          </p:cNvSpPr>
          <p:nvPr>
            <p:ph type="sldNum" sz="quarter" idx="12"/>
          </p:nvPr>
        </p:nvSpPr>
        <p:spPr/>
        <p:txBody>
          <a:bodyPr/>
          <a:lstStyle/>
          <a:p>
            <a:fld id="{87034D8C-3CB4-402A-BC46-2AB14C0FE90A}" type="slidenum">
              <a:rPr lang="en-US" smtClean="0"/>
              <a:pPr/>
              <a:t>17</a:t>
            </a:fld>
            <a:endParaRPr lang="en-US"/>
          </a:p>
        </p:txBody>
      </p:sp>
      <p:sp>
        <p:nvSpPr>
          <p:cNvPr id="7" name="TextBox 6">
            <a:extLst>
              <a:ext uri="{FF2B5EF4-FFF2-40B4-BE49-F238E27FC236}">
                <a16:creationId xmlns:a16="http://schemas.microsoft.com/office/drawing/2014/main" id="{346EC507-6557-F474-C2E7-636F0C89C7B1}"/>
              </a:ext>
            </a:extLst>
          </p:cNvPr>
          <p:cNvSpPr txBox="1"/>
          <p:nvPr/>
        </p:nvSpPr>
        <p:spPr>
          <a:xfrm>
            <a:off x="6963834" y="216477"/>
            <a:ext cx="5029200" cy="954107"/>
          </a:xfrm>
          <a:prstGeom prst="rect">
            <a:avLst/>
          </a:prstGeom>
          <a:noFill/>
        </p:spPr>
        <p:txBody>
          <a:bodyPr wrap="square" rtlCol="0">
            <a:spAutoFit/>
          </a:bodyPr>
          <a:lstStyle/>
          <a:p>
            <a:r>
              <a:rPr lang="en-AU" sz="1400" i="1" dirty="0">
                <a:solidFill>
                  <a:schemeClr val="accent6">
                    <a:lumMod val="75000"/>
                  </a:schemeClr>
                </a:solidFill>
              </a:rPr>
              <a:t>Bethe-Salpeter kernel and properties of strange-quark mesons, Zhen-Ni Xu (</a:t>
            </a:r>
            <a:r>
              <a:rPr lang="ja-JP" altLang="en-US" sz="1400" i="1" dirty="0">
                <a:solidFill>
                  <a:schemeClr val="accent6">
                    <a:lumMod val="75000"/>
                  </a:schemeClr>
                </a:solidFill>
              </a:rPr>
              <a:t>徐珍妮</a:t>
            </a:r>
            <a:r>
              <a:rPr lang="en-US" altLang="ja-JP" sz="1400" i="1" dirty="0">
                <a:solidFill>
                  <a:schemeClr val="accent6">
                    <a:lumMod val="75000"/>
                  </a:schemeClr>
                </a:solidFill>
              </a:rPr>
              <a:t>), </a:t>
            </a:r>
            <a:r>
              <a:rPr lang="en-AU" sz="1400" i="1" dirty="0">
                <a:solidFill>
                  <a:schemeClr val="accent6">
                    <a:lumMod val="75000"/>
                  </a:schemeClr>
                </a:solidFill>
              </a:rPr>
              <a:t>Zhao-Qian Yao (</a:t>
            </a:r>
            <a:r>
              <a:rPr lang="ja-JP" altLang="en-US" sz="1400" i="1" dirty="0">
                <a:solidFill>
                  <a:schemeClr val="accent6">
                    <a:lumMod val="75000"/>
                  </a:schemeClr>
                </a:solidFill>
              </a:rPr>
              <a:t>姚照千</a:t>
            </a:r>
            <a:r>
              <a:rPr lang="en-US" altLang="ja-JP" sz="1400" i="1" dirty="0">
                <a:solidFill>
                  <a:schemeClr val="accent6">
                    <a:lumMod val="75000"/>
                  </a:schemeClr>
                </a:solidFill>
              </a:rPr>
              <a:t>), </a:t>
            </a:r>
            <a:r>
              <a:rPr lang="en-AU" sz="1400" i="1" dirty="0">
                <a:solidFill>
                  <a:schemeClr val="accent6">
                    <a:lumMod val="75000"/>
                  </a:schemeClr>
                </a:solidFill>
              </a:rPr>
              <a:t>Si-</a:t>
            </a:r>
            <a:r>
              <a:rPr lang="en-AU" sz="1400" i="1" dirty="0" err="1">
                <a:solidFill>
                  <a:schemeClr val="accent6">
                    <a:lumMod val="75000"/>
                  </a:schemeClr>
                </a:solidFill>
              </a:rPr>
              <a:t>Xue</a:t>
            </a:r>
            <a:r>
              <a:rPr lang="en-AU" sz="1400" i="1" dirty="0">
                <a:solidFill>
                  <a:schemeClr val="accent6">
                    <a:lumMod val="75000"/>
                  </a:schemeClr>
                </a:solidFill>
              </a:rPr>
              <a:t> Qin (</a:t>
            </a:r>
            <a:r>
              <a:rPr lang="ja-JP" altLang="en-US" sz="1400" i="1" dirty="0">
                <a:solidFill>
                  <a:schemeClr val="accent6">
                    <a:lumMod val="75000"/>
                  </a:schemeClr>
                </a:solidFill>
              </a:rPr>
              <a:t>秦思学</a:t>
            </a:r>
            <a:r>
              <a:rPr lang="en-US" altLang="ja-JP" sz="1400" i="1" dirty="0">
                <a:solidFill>
                  <a:schemeClr val="accent6">
                    <a:lumMod val="75000"/>
                  </a:schemeClr>
                </a:solidFill>
              </a:rPr>
              <a:t>), </a:t>
            </a:r>
            <a:r>
              <a:rPr lang="en-AU" sz="1400" i="1" dirty="0">
                <a:solidFill>
                  <a:schemeClr val="accent6">
                    <a:lumMod val="75000"/>
                  </a:schemeClr>
                </a:solidFill>
              </a:rPr>
              <a:t>Zhu-Fang Cui (</a:t>
            </a:r>
            <a:r>
              <a:rPr lang="ja-JP" altLang="en-US" sz="1400" i="1" dirty="0">
                <a:solidFill>
                  <a:schemeClr val="accent6">
                    <a:lumMod val="75000"/>
                  </a:schemeClr>
                </a:solidFill>
              </a:rPr>
              <a:t>崔著钫</a:t>
            </a:r>
            <a:r>
              <a:rPr lang="en-US" altLang="ja-JP" sz="1400" i="1" dirty="0">
                <a:solidFill>
                  <a:schemeClr val="accent6">
                    <a:lumMod val="75000"/>
                  </a:schemeClr>
                </a:solidFill>
              </a:rPr>
              <a:t>) </a:t>
            </a:r>
            <a:r>
              <a:rPr lang="en-AU" sz="1400" i="1" dirty="0">
                <a:solidFill>
                  <a:schemeClr val="accent6">
                    <a:lumMod val="75000"/>
                  </a:schemeClr>
                </a:solidFill>
              </a:rPr>
              <a:t>and Craig D. Roberts, NJU-INP 065/22, e-Print: 2208.13903 [hep-</a:t>
            </a:r>
            <a:r>
              <a:rPr lang="en-AU" sz="1400" i="1" dirty="0" err="1">
                <a:solidFill>
                  <a:schemeClr val="accent6">
                    <a:lumMod val="75000"/>
                  </a:schemeClr>
                </a:solidFill>
              </a:rPr>
              <a:t>ph</a:t>
            </a:r>
            <a:r>
              <a:rPr lang="en-AU" sz="1400" i="1" dirty="0">
                <a:solidFill>
                  <a:schemeClr val="accent6">
                    <a:lumMod val="75000"/>
                  </a:schemeClr>
                </a:solidFill>
              </a:rPr>
              <a:t>] </a:t>
            </a:r>
          </a:p>
        </p:txBody>
      </p:sp>
      <p:pic>
        <p:nvPicPr>
          <p:cNvPr id="11" name="Picture 10" descr="Chart, scatter chart&#10;&#10;Description automatically generated">
            <a:extLst>
              <a:ext uri="{FF2B5EF4-FFF2-40B4-BE49-F238E27FC236}">
                <a16:creationId xmlns:a16="http://schemas.microsoft.com/office/drawing/2014/main" id="{1FD592D1-97AE-C705-58FA-9E65273057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803" y="197437"/>
            <a:ext cx="6738363" cy="2570303"/>
          </a:xfrm>
          <a:prstGeom prst="rect">
            <a:avLst/>
          </a:prstGeom>
        </p:spPr>
      </p:pic>
      <p:sp>
        <p:nvSpPr>
          <p:cNvPr id="8" name="TextBox 7">
            <a:extLst>
              <a:ext uri="{FF2B5EF4-FFF2-40B4-BE49-F238E27FC236}">
                <a16:creationId xmlns:a16="http://schemas.microsoft.com/office/drawing/2014/main" id="{AA7FBB7B-6535-073F-3DDD-BC0A45EC0B23}"/>
              </a:ext>
            </a:extLst>
          </p:cNvPr>
          <p:cNvSpPr txBox="1"/>
          <p:nvPr/>
        </p:nvSpPr>
        <p:spPr>
          <a:xfrm>
            <a:off x="7696200" y="3216730"/>
            <a:ext cx="4190999" cy="2308324"/>
          </a:xfrm>
          <a:prstGeom prst="rect">
            <a:avLst/>
          </a:prstGeom>
          <a:noFill/>
        </p:spPr>
        <p:txBody>
          <a:bodyPr wrap="square" rtlCol="0">
            <a:spAutoFit/>
          </a:bodyPr>
          <a:lstStyle/>
          <a:p>
            <a:pPr lvl="1" algn="r"/>
            <a:r>
              <a:rPr lang="en-AU" sz="2400" i="1" dirty="0">
                <a:ln w="0"/>
                <a:solidFill>
                  <a:srgbClr val="008000"/>
                </a:solidFill>
                <a:effectLst>
                  <a:outerShdw blurRad="38100" dist="25400" dir="5400000" algn="ctr" rotWithShape="0">
                    <a:srgbClr val="6E747A">
                      <a:alpha val="43000"/>
                    </a:srgbClr>
                  </a:outerShdw>
                </a:effectLst>
              </a:rPr>
              <a:t>Both gross and fine details </a:t>
            </a:r>
          </a:p>
          <a:p>
            <a:pPr lvl="1" algn="r"/>
            <a:r>
              <a:rPr lang="en-AU" sz="2400" i="1" dirty="0">
                <a:ln w="0"/>
                <a:solidFill>
                  <a:srgbClr val="008000"/>
                </a:solidFill>
                <a:effectLst>
                  <a:outerShdw blurRad="38100" dist="25400" dir="5400000" algn="ctr" rotWithShape="0">
                    <a:srgbClr val="6E747A">
                      <a:alpha val="43000"/>
                    </a:srgbClr>
                  </a:outerShdw>
                </a:effectLst>
              </a:rPr>
              <a:t>of spectrum of </a:t>
            </a:r>
          </a:p>
          <a:p>
            <a:pPr lvl="1" algn="r"/>
            <a:r>
              <a:rPr lang="en-AU" sz="2400" i="1" dirty="0">
                <a:ln w="0"/>
                <a:solidFill>
                  <a:srgbClr val="008000"/>
                </a:solidFill>
                <a:effectLst>
                  <a:outerShdw blurRad="38100" dist="25400" dir="5400000" algn="ctr" rotWithShape="0">
                    <a:srgbClr val="6E747A">
                      <a:alpha val="43000"/>
                    </a:srgbClr>
                  </a:outerShdw>
                </a:effectLst>
              </a:rPr>
              <a:t>u, d, s, mesons </a:t>
            </a:r>
          </a:p>
          <a:p>
            <a:pPr lvl="1" algn="r"/>
            <a:r>
              <a:rPr lang="en-AU" sz="2400" i="1" dirty="0">
                <a:ln w="0"/>
                <a:solidFill>
                  <a:srgbClr val="008000"/>
                </a:solidFill>
                <a:effectLst>
                  <a:outerShdw blurRad="38100" dist="25400" dir="5400000" algn="ctr" rotWithShape="0">
                    <a:srgbClr val="6E747A">
                      <a:alpha val="43000"/>
                    </a:srgbClr>
                  </a:outerShdw>
                </a:effectLst>
              </a:rPr>
              <a:t>are very sensitive </a:t>
            </a:r>
          </a:p>
          <a:p>
            <a:pPr lvl="1" algn="r"/>
            <a:r>
              <a:rPr lang="en-AU" sz="2400" i="1" dirty="0">
                <a:ln w="0"/>
                <a:solidFill>
                  <a:srgbClr val="008000"/>
                </a:solidFill>
                <a:effectLst>
                  <a:outerShdw blurRad="38100" dist="25400" dir="5400000" algn="ctr" rotWithShape="0">
                    <a:srgbClr val="6E747A">
                      <a:alpha val="43000"/>
                    </a:srgbClr>
                  </a:outerShdw>
                </a:effectLst>
              </a:rPr>
              <a:t>to expressions of EHM </a:t>
            </a:r>
          </a:p>
          <a:p>
            <a:pPr lvl="1" algn="r"/>
            <a:r>
              <a:rPr lang="en-AU" sz="2400" i="1" dirty="0">
                <a:ln w="0"/>
                <a:solidFill>
                  <a:srgbClr val="008000"/>
                </a:solidFill>
                <a:effectLst>
                  <a:outerShdw blurRad="38100" dist="25400" dir="5400000" algn="ctr" rotWithShape="0">
                    <a:srgbClr val="6E747A">
                      <a:alpha val="43000"/>
                    </a:srgbClr>
                  </a:outerShdw>
                </a:effectLst>
              </a:rPr>
              <a:t>in </a:t>
            </a:r>
            <a:r>
              <a:rPr lang="en-AU" sz="2400" i="1" dirty="0" err="1">
                <a:ln w="0"/>
                <a:solidFill>
                  <a:srgbClr val="008000"/>
                </a:solidFill>
                <a:effectLst>
                  <a:outerShdw blurRad="38100" dist="25400" dir="5400000" algn="ctr" rotWithShape="0">
                    <a:srgbClr val="6E747A">
                      <a:alpha val="43000"/>
                    </a:srgbClr>
                  </a:outerShdw>
                </a:effectLst>
              </a:rPr>
              <a:t>gluon+quark</a:t>
            </a:r>
            <a:r>
              <a:rPr lang="en-AU" sz="2400" i="1" dirty="0">
                <a:ln w="0"/>
                <a:solidFill>
                  <a:srgbClr val="008000"/>
                </a:solidFill>
                <a:effectLst>
                  <a:outerShdw blurRad="38100" dist="25400" dir="5400000" algn="ctr" rotWithShape="0">
                    <a:srgbClr val="6E747A">
                      <a:alpha val="43000"/>
                    </a:srgbClr>
                  </a:outerShdw>
                </a:effectLst>
              </a:rPr>
              <a:t> interaction</a:t>
            </a:r>
          </a:p>
        </p:txBody>
      </p:sp>
    </p:spTree>
    <p:extLst>
      <p:ext uri="{BB962C8B-B14F-4D97-AF65-F5344CB8AC3E}">
        <p14:creationId xmlns:p14="http://schemas.microsoft.com/office/powerpoint/2010/main" val="160881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arn(inVertical)">
                                      <p:cBhvr>
                                        <p:cTn id="7" dur="500"/>
                                        <p:tgtEl>
                                          <p:spTgt spid="3">
                                            <p:txEl>
                                              <p:pRg st="6" end="6"/>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arn(inVertical)">
                                      <p:cBhvr>
                                        <p:cTn id="10" dur="500"/>
                                        <p:tgtEl>
                                          <p:spTgt spid="3">
                                            <p:txEl>
                                              <p:pRg st="7" end="7"/>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barn(inVertical)">
                                      <p:cBhvr>
                                        <p:cTn id="13" dur="500"/>
                                        <p:tgtEl>
                                          <p:spTgt spid="3">
                                            <p:txEl>
                                              <p:pRg st="8" end="8"/>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barn(inVertical)">
                                      <p:cBhvr>
                                        <p:cTn id="16" dur="500"/>
                                        <p:tgtEl>
                                          <p:spTgt spid="3">
                                            <p:txEl>
                                              <p:pRg st="9" end="9"/>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barn(inVertical)">
                                      <p:cBhvr>
                                        <p:cTn id="19" dur="500"/>
                                        <p:tgtEl>
                                          <p:spTgt spid="3">
                                            <p:txEl>
                                              <p:pRg st="10" end="10"/>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animEffect transition="in" filter="barn(inVertical)">
                                      <p:cBhvr>
                                        <p:cTn id="22" dur="500"/>
                                        <p:tgtEl>
                                          <p:spTgt spid="3">
                                            <p:txEl>
                                              <p:pRg st="11" end="11"/>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animEffect transition="in" filter="barn(inVertical)">
                                      <p:cBhvr>
                                        <p:cTn id="25" dur="500"/>
                                        <p:tgtEl>
                                          <p:spTgt spid="3">
                                            <p:txEl>
                                              <p:pRg st="12" end="1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2"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Scale>
                                      <p:cBhvr>
                                        <p:cTn id="30"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
                                        </p:tgtEl>
                                        <p:attrNameLst>
                                          <p:attrName>ppt_x</p:attrName>
                                          <p:attrName>ppt_y</p:attrName>
                                        </p:attrNameLst>
                                      </p:cBhvr>
                                    </p:animMotion>
                                    <p:animEffect transition="in" filter="fade">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E7A14-B903-4F08-BFA5-AB71A70E9F30}"/>
              </a:ext>
            </a:extLst>
          </p:cNvPr>
          <p:cNvSpPr>
            <a:spLocks noGrp="1"/>
          </p:cNvSpPr>
          <p:nvPr>
            <p:ph type="title"/>
          </p:nvPr>
        </p:nvSpPr>
        <p:spPr>
          <a:xfrm>
            <a:off x="2503226" y="4500562"/>
            <a:ext cx="7185547" cy="1079499"/>
          </a:xfrm>
        </p:spPr>
        <p:style>
          <a:lnRef idx="2">
            <a:schemeClr val="accent2"/>
          </a:lnRef>
          <a:fillRef idx="1">
            <a:schemeClr val="lt1"/>
          </a:fillRef>
          <a:effectRef idx="0">
            <a:schemeClr val="accent2"/>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n-GB" sz="6000" i="1" dirty="0">
                <a:ln/>
                <a:solidFill>
                  <a:schemeClr val="accent3"/>
                </a:solidFill>
              </a:rPr>
              <a:t>Parton Distributions</a:t>
            </a:r>
            <a:endParaRPr lang="en-US" sz="6000" i="1" dirty="0">
              <a:ln/>
              <a:solidFill>
                <a:schemeClr val="accent3"/>
              </a:solidFill>
            </a:endParaRPr>
          </a:p>
        </p:txBody>
      </p:sp>
      <p:sp>
        <p:nvSpPr>
          <p:cNvPr id="3" name="Text Placeholder 2">
            <a:extLst>
              <a:ext uri="{FF2B5EF4-FFF2-40B4-BE49-F238E27FC236}">
                <a16:creationId xmlns:a16="http://schemas.microsoft.com/office/drawing/2014/main" id="{111BF165-AA29-4011-B880-9F5C20034D14}"/>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4BD1D006-3878-41F0-8269-1B794FDD46AE}"/>
              </a:ext>
            </a:extLst>
          </p:cNvPr>
          <p:cNvSpPr>
            <a:spLocks noGrp="1"/>
          </p:cNvSpPr>
          <p:nvPr>
            <p:ph type="dt" sz="half" idx="10"/>
          </p:nvPr>
        </p:nvSpPr>
        <p:spPr/>
        <p:txBody>
          <a:bodyPr/>
          <a:lstStyle/>
          <a:p>
            <a:r>
              <a:rPr lang="en-US"/>
              <a:t>MESON 2023 - 17th International Workshop on Meson Physics                           (32)</a:t>
            </a:r>
            <a:endParaRPr lang="en-US" dirty="0"/>
          </a:p>
        </p:txBody>
      </p:sp>
      <p:sp>
        <p:nvSpPr>
          <p:cNvPr id="5" name="Footer Placeholder 4">
            <a:extLst>
              <a:ext uri="{FF2B5EF4-FFF2-40B4-BE49-F238E27FC236}">
                <a16:creationId xmlns:a16="http://schemas.microsoft.com/office/drawing/2014/main" id="{58630E09-5CE1-4256-92FB-EA6A8523CF85}"/>
              </a:ext>
            </a:extLst>
          </p:cNvPr>
          <p:cNvSpPr>
            <a:spLocks noGrp="1"/>
          </p:cNvSpPr>
          <p:nvPr>
            <p:ph type="ftr" sz="quarter" idx="11"/>
          </p:nvPr>
        </p:nvSpPr>
        <p:spPr/>
        <p:txBody>
          <a:bodyPr/>
          <a:lstStyle/>
          <a:p>
            <a:r>
              <a:rPr lang="en-US"/>
              <a:t>Craig Roberts: cdroberts@nju.edu.cn  432 .. 23/06/22 12:30 .."EHM via Studies of Hadron Spectra &amp; Structure"</a:t>
            </a:r>
          </a:p>
        </p:txBody>
      </p:sp>
      <p:sp>
        <p:nvSpPr>
          <p:cNvPr id="6" name="Slide Number Placeholder 5">
            <a:extLst>
              <a:ext uri="{FF2B5EF4-FFF2-40B4-BE49-F238E27FC236}">
                <a16:creationId xmlns:a16="http://schemas.microsoft.com/office/drawing/2014/main" id="{79E489B8-7578-49C7-B8F4-89C2E364D05B}"/>
              </a:ext>
            </a:extLst>
          </p:cNvPr>
          <p:cNvSpPr>
            <a:spLocks noGrp="1"/>
          </p:cNvSpPr>
          <p:nvPr>
            <p:ph type="sldNum" sz="quarter" idx="12"/>
          </p:nvPr>
        </p:nvSpPr>
        <p:spPr/>
        <p:txBody>
          <a:bodyPr/>
          <a:lstStyle/>
          <a:p>
            <a:fld id="{87034D8C-3CB4-402A-BC46-2AB14C0FE90A}" type="slidenum">
              <a:rPr lang="en-US" smtClean="0"/>
              <a:pPr/>
              <a:t>18</a:t>
            </a:fld>
            <a:endParaRPr lang="en-US"/>
          </a:p>
        </p:txBody>
      </p:sp>
      <p:pic>
        <p:nvPicPr>
          <p:cNvPr id="8" name="Picture 7" descr="A picture containing chart&#10;&#10;Description automatically generated">
            <a:extLst>
              <a:ext uri="{FF2B5EF4-FFF2-40B4-BE49-F238E27FC236}">
                <a16:creationId xmlns:a16="http://schemas.microsoft.com/office/drawing/2014/main" id="{E0CC1D3C-C4F1-4BCF-BF52-A34A77731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398614"/>
            <a:ext cx="4872031" cy="365220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1097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FBE7A14-B903-4F08-BFA5-AB71A70E9F30}"/>
                  </a:ext>
                </a:extLst>
              </p:cNvPr>
              <p:cNvSpPr>
                <a:spLocks noGrp="1"/>
              </p:cNvSpPr>
              <p:nvPr>
                <p:ph type="title"/>
              </p:nvPr>
            </p:nvSpPr>
            <p:spPr>
              <a:xfrm>
                <a:off x="3693584" y="4781345"/>
                <a:ext cx="4902199" cy="1362075"/>
              </a:xfrm>
            </p:spPr>
            <p:style>
              <a:lnRef idx="2">
                <a:schemeClr val="accent2"/>
              </a:lnRef>
              <a:fillRef idx="1">
                <a:schemeClr val="lt1"/>
              </a:fillRef>
              <a:effectRef idx="0">
                <a:schemeClr val="accent2"/>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14:m>
                  <m:oMath xmlns:m="http://schemas.openxmlformats.org/officeDocument/2006/math">
                    <m:r>
                      <a:rPr lang="en-GB" sz="7200" b="1" i="1" smtClean="0">
                        <a:ln/>
                        <a:solidFill>
                          <a:schemeClr val="accent3"/>
                        </a:solidFill>
                        <a:latin typeface="Cambria Math" panose="02040503050406030204" pitchFamily="18" charset="0"/>
                      </a:rPr>
                      <m:t>𝝅</m:t>
                    </m:r>
                    <m:r>
                      <a:rPr lang="en-GB" sz="7200" b="1" i="1" smtClean="0">
                        <a:ln/>
                        <a:solidFill>
                          <a:schemeClr val="accent3"/>
                        </a:solidFill>
                        <a:latin typeface="Cambria Math" panose="02040503050406030204" pitchFamily="18" charset="0"/>
                      </a:rPr>
                      <m:t> &amp; </m:t>
                    </m:r>
                    <m:r>
                      <a:rPr lang="en-GB" sz="7200" b="1" i="1" smtClean="0">
                        <a:ln/>
                        <a:solidFill>
                          <a:schemeClr val="accent3"/>
                        </a:solidFill>
                        <a:latin typeface="Cambria Math" panose="02040503050406030204" pitchFamily="18" charset="0"/>
                      </a:rPr>
                      <m:t>𝑲</m:t>
                    </m:r>
                  </m:oMath>
                </a14:m>
                <a:r>
                  <a:rPr lang="en-GB" sz="7200" i="1" dirty="0">
                    <a:ln/>
                    <a:solidFill>
                      <a:schemeClr val="accent3"/>
                    </a:solidFill>
                  </a:rPr>
                  <a:t> DAs</a:t>
                </a:r>
                <a:endParaRPr lang="en-US" sz="7200" i="1" dirty="0">
                  <a:ln/>
                  <a:solidFill>
                    <a:schemeClr val="accent3"/>
                  </a:solidFill>
                </a:endParaRPr>
              </a:p>
            </p:txBody>
          </p:sp>
        </mc:Choice>
        <mc:Fallback xmlns="">
          <p:sp>
            <p:nvSpPr>
              <p:cNvPr id="2" name="Title 1">
                <a:extLst>
                  <a:ext uri="{FF2B5EF4-FFF2-40B4-BE49-F238E27FC236}">
                    <a16:creationId xmlns:a16="http://schemas.microsoft.com/office/drawing/2014/main" id="{1FBE7A14-B903-4F08-BFA5-AB71A70E9F30}"/>
                  </a:ext>
                </a:extLst>
              </p:cNvPr>
              <p:cNvSpPr>
                <a:spLocks noGrp="1" noRot="1" noChangeAspect="1" noMove="1" noResize="1" noEditPoints="1" noAdjustHandles="1" noChangeArrowheads="1" noChangeShapeType="1" noTextEdit="1"/>
              </p:cNvSpPr>
              <p:nvPr>
                <p:ph type="title"/>
              </p:nvPr>
            </p:nvSpPr>
            <p:spPr>
              <a:xfrm>
                <a:off x="3693584" y="4781345"/>
                <a:ext cx="4902199" cy="1362075"/>
              </a:xfrm>
              <a:blipFill>
                <a:blip r:embed="rId2"/>
                <a:stretch>
                  <a:fillRect/>
                </a:stretch>
              </a:blipFill>
            </p:spPr>
            <p:txBody>
              <a:bodyPr/>
              <a:lstStyle/>
              <a:p>
                <a:r>
                  <a:rPr lang="en-AU">
                    <a:noFill/>
                  </a:rPr>
                  <a:t> </a:t>
                </a:r>
              </a:p>
            </p:txBody>
          </p:sp>
        </mc:Fallback>
      </mc:AlternateContent>
      <p:sp>
        <p:nvSpPr>
          <p:cNvPr id="3" name="Text Placeholder 2">
            <a:extLst>
              <a:ext uri="{FF2B5EF4-FFF2-40B4-BE49-F238E27FC236}">
                <a16:creationId xmlns:a16="http://schemas.microsoft.com/office/drawing/2014/main" id="{111BF165-AA29-4011-B880-9F5C20034D14}"/>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4BD1D006-3878-41F0-8269-1B794FDD46AE}"/>
              </a:ext>
            </a:extLst>
          </p:cNvPr>
          <p:cNvSpPr>
            <a:spLocks noGrp="1"/>
          </p:cNvSpPr>
          <p:nvPr>
            <p:ph type="dt" sz="half" idx="10"/>
          </p:nvPr>
        </p:nvSpPr>
        <p:spPr/>
        <p:txBody>
          <a:bodyPr/>
          <a:lstStyle/>
          <a:p>
            <a:r>
              <a:rPr lang="en-US"/>
              <a:t>MESON 2023 - 17th International Workshop on Meson Physics                           (32)</a:t>
            </a:r>
            <a:endParaRPr lang="en-US" dirty="0"/>
          </a:p>
        </p:txBody>
      </p:sp>
      <p:sp>
        <p:nvSpPr>
          <p:cNvPr id="5" name="Footer Placeholder 4">
            <a:extLst>
              <a:ext uri="{FF2B5EF4-FFF2-40B4-BE49-F238E27FC236}">
                <a16:creationId xmlns:a16="http://schemas.microsoft.com/office/drawing/2014/main" id="{58630E09-5CE1-4256-92FB-EA6A8523CF85}"/>
              </a:ext>
            </a:extLst>
          </p:cNvPr>
          <p:cNvSpPr>
            <a:spLocks noGrp="1"/>
          </p:cNvSpPr>
          <p:nvPr>
            <p:ph type="ftr" sz="quarter" idx="11"/>
          </p:nvPr>
        </p:nvSpPr>
        <p:spPr/>
        <p:txBody>
          <a:bodyPr/>
          <a:lstStyle/>
          <a:p>
            <a:r>
              <a:rPr lang="en-US"/>
              <a:t>Craig Roberts: cdroberts@nju.edu.cn  432 .. 23/06/22 12:30 .."EHM via Studies of Hadron Spectra &amp; Structure"</a:t>
            </a:r>
          </a:p>
        </p:txBody>
      </p:sp>
      <p:sp>
        <p:nvSpPr>
          <p:cNvPr id="6" name="Slide Number Placeholder 5">
            <a:extLst>
              <a:ext uri="{FF2B5EF4-FFF2-40B4-BE49-F238E27FC236}">
                <a16:creationId xmlns:a16="http://schemas.microsoft.com/office/drawing/2014/main" id="{79E489B8-7578-49C7-B8F4-89C2E364D05B}"/>
              </a:ext>
            </a:extLst>
          </p:cNvPr>
          <p:cNvSpPr>
            <a:spLocks noGrp="1"/>
          </p:cNvSpPr>
          <p:nvPr>
            <p:ph type="sldNum" sz="quarter" idx="12"/>
          </p:nvPr>
        </p:nvSpPr>
        <p:spPr/>
        <p:txBody>
          <a:bodyPr/>
          <a:lstStyle/>
          <a:p>
            <a:fld id="{87034D8C-3CB4-402A-BC46-2AB14C0FE90A}" type="slidenum">
              <a:rPr lang="en-US" smtClean="0"/>
              <a:pPr/>
              <a:t>19</a:t>
            </a:fld>
            <a:endParaRPr lang="en-US"/>
          </a:p>
        </p:txBody>
      </p:sp>
      <p:pic>
        <p:nvPicPr>
          <p:cNvPr id="8" name="Picture 7">
            <a:extLst>
              <a:ext uri="{FF2B5EF4-FFF2-40B4-BE49-F238E27FC236}">
                <a16:creationId xmlns:a16="http://schemas.microsoft.com/office/drawing/2014/main" id="{E0CC1D3C-C4F1-4BCF-BF52-A34A7773180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824909" y="684213"/>
            <a:ext cx="8542181" cy="323670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81728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EA929-6E76-49B0-80B4-DB05B60F851E}"/>
              </a:ext>
            </a:extLst>
          </p:cNvPr>
          <p:cNvSpPr>
            <a:spLocks noGrp="1"/>
          </p:cNvSpPr>
          <p:nvPr>
            <p:ph type="title"/>
          </p:nvPr>
        </p:nvSpPr>
        <p:spPr/>
        <p:txBody>
          <a:bodyPr/>
          <a:lstStyle/>
          <a:p>
            <a:r>
              <a:rPr lang="en-GB" sz="3200" b="0" dirty="0">
                <a:ln w="0">
                  <a:solidFill>
                    <a:schemeClr val="tx2">
                      <a:lumMod val="75000"/>
                    </a:schemeClr>
                  </a:solidFill>
                </a:ln>
                <a:solidFill>
                  <a:srgbClr val="000099"/>
                </a:solidFill>
                <a:effectLst>
                  <a:outerShdw blurRad="38100" dist="25400" dir="5400000" algn="ctr" rotWithShape="0">
                    <a:srgbClr val="6E747A">
                      <a:alpha val="43000"/>
                    </a:srgbClr>
                  </a:outerShdw>
                  <a:reflection blurRad="6350" stA="55000" endA="300" endPos="45500" dir="5400000" sy="-100000" algn="bl" rotWithShape="0"/>
                </a:effectLst>
              </a:rPr>
              <a:t>Emergent Phenomena … in the Standard Model(?)</a:t>
            </a:r>
            <a:endParaRPr lang="en-US" sz="3200" dirty="0"/>
          </a:p>
        </p:txBody>
      </p:sp>
      <p:sp>
        <p:nvSpPr>
          <p:cNvPr id="3" name="Content Placeholder 2">
            <a:extLst>
              <a:ext uri="{FF2B5EF4-FFF2-40B4-BE49-F238E27FC236}">
                <a16:creationId xmlns:a16="http://schemas.microsoft.com/office/drawing/2014/main" id="{2B241949-911A-485E-8791-5BA9F8C59041}"/>
              </a:ext>
            </a:extLst>
          </p:cNvPr>
          <p:cNvSpPr>
            <a:spLocks noGrp="1"/>
          </p:cNvSpPr>
          <p:nvPr>
            <p:ph idx="1"/>
          </p:nvPr>
        </p:nvSpPr>
        <p:spPr>
          <a:xfrm>
            <a:off x="609600" y="1600201"/>
            <a:ext cx="7718395" cy="4525963"/>
          </a:xfrm>
        </p:spPr>
        <p:txBody>
          <a:bodyPr/>
          <a:lstStyle/>
          <a:p>
            <a:pPr marL="0" indent="0">
              <a:buNone/>
            </a:pPr>
            <a:r>
              <a:rPr lang="en-GB" dirty="0"/>
              <a:t>Existence of our Universe depends critically on, </a:t>
            </a:r>
            <a:r>
              <a:rPr lang="en-GB" i="1" dirty="0"/>
              <a:t>inter alia</a:t>
            </a:r>
            <a:r>
              <a:rPr lang="en-GB" dirty="0"/>
              <a:t>, the following empirical facts:</a:t>
            </a:r>
          </a:p>
          <a:p>
            <a:r>
              <a:rPr lang="en-GB" dirty="0"/>
              <a:t>Proton is massive</a:t>
            </a:r>
          </a:p>
          <a:p>
            <a:pPr lvl="1"/>
            <a:r>
              <a:rPr lang="en-GB" i="1" dirty="0"/>
              <a:t>i.e</a:t>
            </a:r>
            <a:r>
              <a:rPr lang="en-GB" dirty="0"/>
              <a:t>., the mass-scale for strong interactions is vastly different to that of electromagnetism</a:t>
            </a:r>
          </a:p>
          <a:p>
            <a:r>
              <a:rPr lang="en-GB" dirty="0"/>
              <a:t>Proton is absolutely stable</a:t>
            </a:r>
          </a:p>
          <a:p>
            <a:pPr lvl="1"/>
            <a:r>
              <a:rPr lang="en-GB" dirty="0"/>
              <a:t>Despite being a composite object </a:t>
            </a:r>
          </a:p>
          <a:p>
            <a:pPr marL="457200" lvl="1" indent="0">
              <a:spcBef>
                <a:spcPts val="0"/>
              </a:spcBef>
              <a:buNone/>
            </a:pPr>
            <a:r>
              <a:rPr lang="en-GB" dirty="0"/>
              <a:t>     constituted from three valence quarks</a:t>
            </a:r>
          </a:p>
          <a:p>
            <a:r>
              <a:rPr lang="en-GB" dirty="0"/>
              <a:t>Pion is unnaturally light (not massless, but lepton-like mass)</a:t>
            </a:r>
          </a:p>
          <a:p>
            <a:pPr lvl="1"/>
            <a:r>
              <a:rPr lang="en-GB" dirty="0"/>
              <a:t>Despite being a strongly interacting composite object built from a valence-quark and valence antiquark</a:t>
            </a:r>
          </a:p>
          <a:p>
            <a:endParaRPr lang="en-US" dirty="0"/>
          </a:p>
        </p:txBody>
      </p:sp>
      <p:sp>
        <p:nvSpPr>
          <p:cNvPr id="4" name="Date Placeholder 3">
            <a:extLst>
              <a:ext uri="{FF2B5EF4-FFF2-40B4-BE49-F238E27FC236}">
                <a16:creationId xmlns:a16="http://schemas.microsoft.com/office/drawing/2014/main" id="{FDA1EF48-31E7-4050-B741-CA5CAAFFC7CC}"/>
              </a:ext>
            </a:extLst>
          </p:cNvPr>
          <p:cNvSpPr>
            <a:spLocks noGrp="1"/>
          </p:cNvSpPr>
          <p:nvPr>
            <p:ph type="dt" sz="half" idx="10"/>
          </p:nvPr>
        </p:nvSpPr>
        <p:spPr/>
        <p:txBody>
          <a:bodyPr/>
          <a:lstStyle/>
          <a:p>
            <a:r>
              <a:rPr lang="en-US"/>
              <a:t>MESON 2023 - 17th International Workshop on Meson Physics                           (32)</a:t>
            </a:r>
            <a:endParaRPr lang="en-US" dirty="0"/>
          </a:p>
        </p:txBody>
      </p:sp>
      <p:sp>
        <p:nvSpPr>
          <p:cNvPr id="5" name="Footer Placeholder 4">
            <a:extLst>
              <a:ext uri="{FF2B5EF4-FFF2-40B4-BE49-F238E27FC236}">
                <a16:creationId xmlns:a16="http://schemas.microsoft.com/office/drawing/2014/main" id="{60B74FCB-B9F9-4CDB-ABCD-D06D9CB077F0}"/>
              </a:ext>
            </a:extLst>
          </p:cNvPr>
          <p:cNvSpPr>
            <a:spLocks noGrp="1"/>
          </p:cNvSpPr>
          <p:nvPr>
            <p:ph type="ftr" sz="quarter" idx="11"/>
          </p:nvPr>
        </p:nvSpPr>
        <p:spPr/>
        <p:txBody>
          <a:bodyPr/>
          <a:lstStyle/>
          <a:p>
            <a:r>
              <a:rPr lang="en-US"/>
              <a:t>Craig Roberts: cdroberts@nju.edu.cn  432 .. 23/06/22 12:30 .."EHM via Studies of Hadron Spectra &amp; Structure"</a:t>
            </a:r>
            <a:endParaRPr lang="en-US" dirty="0"/>
          </a:p>
        </p:txBody>
      </p:sp>
      <p:sp>
        <p:nvSpPr>
          <p:cNvPr id="6" name="Slide Number Placeholder 5">
            <a:extLst>
              <a:ext uri="{FF2B5EF4-FFF2-40B4-BE49-F238E27FC236}">
                <a16:creationId xmlns:a16="http://schemas.microsoft.com/office/drawing/2014/main" id="{2E92C2FD-EFCF-4598-AD98-E640080EDBB1}"/>
              </a:ext>
            </a:extLst>
          </p:cNvPr>
          <p:cNvSpPr>
            <a:spLocks noGrp="1"/>
          </p:cNvSpPr>
          <p:nvPr>
            <p:ph type="sldNum" sz="quarter" idx="12"/>
          </p:nvPr>
        </p:nvSpPr>
        <p:spPr/>
        <p:txBody>
          <a:bodyPr/>
          <a:lstStyle/>
          <a:p>
            <a:fld id="{87034D8C-3CB4-402A-BC46-2AB14C0FE90A}" type="slidenum">
              <a:rPr lang="en-US" smtClean="0"/>
              <a:pPr/>
              <a:t>2</a:t>
            </a:fld>
            <a:endParaRPr lang="en-US"/>
          </a:p>
        </p:txBody>
      </p:sp>
      <p:pic>
        <p:nvPicPr>
          <p:cNvPr id="7" name="Picture 6">
            <a:extLst>
              <a:ext uri="{FF2B5EF4-FFF2-40B4-BE49-F238E27FC236}">
                <a16:creationId xmlns:a16="http://schemas.microsoft.com/office/drawing/2014/main" id="{9D24AC82-63D3-479F-B595-CC3042CA00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0" y="1003678"/>
            <a:ext cx="3810000" cy="3810000"/>
          </a:xfrm>
          <a:prstGeom prst="rect">
            <a:avLst/>
          </a:prstGeom>
        </p:spPr>
      </p:pic>
      <p:sp>
        <p:nvSpPr>
          <p:cNvPr id="8" name="TextBox 7">
            <a:extLst>
              <a:ext uri="{FF2B5EF4-FFF2-40B4-BE49-F238E27FC236}">
                <a16:creationId xmlns:a16="http://schemas.microsoft.com/office/drawing/2014/main" id="{DD5079A7-9330-4F1D-B2EA-1311D7EEA11F}"/>
              </a:ext>
            </a:extLst>
          </p:cNvPr>
          <p:cNvSpPr txBox="1"/>
          <p:nvPr/>
        </p:nvSpPr>
        <p:spPr>
          <a:xfrm>
            <a:off x="8327995" y="4983540"/>
            <a:ext cx="3864007" cy="1569660"/>
          </a:xfrm>
          <a:prstGeom prst="rect">
            <a:avLst/>
          </a:prstGeom>
          <a:noFill/>
        </p:spPr>
        <p:txBody>
          <a:bodyPr wrap="square" rtlCol="0">
            <a:spAutoFit/>
          </a:bodyPr>
          <a:lstStyle/>
          <a:p>
            <a:r>
              <a:rPr lang="en-GB" sz="2400" i="1" dirty="0">
                <a:solidFill>
                  <a:srgbClr val="000099"/>
                </a:solidFill>
              </a:rPr>
              <a:t>Emergence</a:t>
            </a:r>
            <a:r>
              <a:rPr lang="en-GB" sz="2400" dirty="0">
                <a:solidFill>
                  <a:srgbClr val="000099"/>
                </a:solidFill>
              </a:rPr>
              <a:t>: low-level rules producing high-level phenomena, with enormous apparent complexity</a:t>
            </a:r>
          </a:p>
        </p:txBody>
      </p:sp>
    </p:spTree>
    <p:extLst>
      <p:ext uri="{BB962C8B-B14F-4D97-AF65-F5344CB8AC3E}">
        <p14:creationId xmlns:p14="http://schemas.microsoft.com/office/powerpoint/2010/main" val="379074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arn(inVertical)">
                                      <p:cBhvr>
                                        <p:cTn id="26" dur="500"/>
                                        <p:tgtEl>
                                          <p:spTgt spid="3">
                                            <p:txEl>
                                              <p:pRg st="6" end="6"/>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arn(inVertical)">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BF202-33EB-4A7C-B61D-699413472C79}"/>
              </a:ext>
            </a:extLst>
          </p:cNvPr>
          <p:cNvSpPr>
            <a:spLocks noGrp="1"/>
          </p:cNvSpPr>
          <p:nvPr>
            <p:ph type="title"/>
          </p:nvPr>
        </p:nvSpPr>
        <p:spPr/>
        <p:txBody>
          <a:bodyPr/>
          <a:lstStyle/>
          <a:p>
            <a:r>
              <a:rPr lang="en-US" sz="2800" dirty="0"/>
              <a:t>Wave Functions of </a:t>
            </a:r>
            <a:r>
              <a:rPr lang="en-US" sz="2800" dirty="0" err="1"/>
              <a:t>Nambu</a:t>
            </a:r>
            <a:r>
              <a:rPr lang="en-US" sz="2800" dirty="0"/>
              <a:t> Goldstone Bosons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14E4D4B-C07C-4976-AF1E-0791712D0B4A}"/>
                  </a:ext>
                </a:extLst>
              </p:cNvPr>
              <p:cNvSpPr>
                <a:spLocks noGrp="1"/>
              </p:cNvSpPr>
              <p:nvPr>
                <p:ph idx="1"/>
              </p:nvPr>
            </p:nvSpPr>
            <p:spPr>
              <a:xfrm>
                <a:off x="304800" y="838200"/>
                <a:ext cx="9144000" cy="5287965"/>
              </a:xfrm>
            </p:spPr>
            <p:txBody>
              <a:bodyPr/>
              <a:lstStyle/>
              <a:p>
                <a:r>
                  <a:rPr lang="en-US" dirty="0">
                    <a:solidFill>
                      <a:schemeClr val="accent1">
                        <a:lumMod val="50000"/>
                      </a:schemeClr>
                    </a:solidFill>
                  </a:rPr>
                  <a:t>Physics Goals:</a:t>
                </a:r>
              </a:p>
              <a:p>
                <a:pPr lvl="1"/>
                <a:r>
                  <a:rPr lang="en-US" sz="2200" dirty="0">
                    <a:solidFill>
                      <a:schemeClr val="accent1">
                        <a:lumMod val="50000"/>
                      </a:schemeClr>
                    </a:solidFill>
                  </a:rPr>
                  <a:t>Pion and kaon distribution amplitudes (DAs – </a:t>
                </a:r>
                <a:r>
                  <a:rPr lang="el-GR" sz="2200" i="1" dirty="0">
                    <a:solidFill>
                      <a:schemeClr val="accent1">
                        <a:lumMod val="50000"/>
                      </a:schemeClr>
                    </a:solidFill>
                  </a:rPr>
                  <a:t>φ</a:t>
                </a:r>
                <a:r>
                  <a:rPr lang="el-GR" sz="2200" i="1" baseline="-25000" dirty="0">
                    <a:solidFill>
                      <a:schemeClr val="accent1">
                        <a:lumMod val="50000"/>
                      </a:schemeClr>
                    </a:solidFill>
                  </a:rPr>
                  <a:t>π</a:t>
                </a:r>
                <a:r>
                  <a:rPr lang="en-GB" sz="2200" i="1" baseline="-25000" dirty="0">
                    <a:solidFill>
                      <a:schemeClr val="accent1">
                        <a:lumMod val="50000"/>
                      </a:schemeClr>
                    </a:solidFill>
                  </a:rPr>
                  <a:t>,K</a:t>
                </a:r>
                <a:r>
                  <a:rPr lang="en-US" sz="2200" dirty="0">
                    <a:solidFill>
                      <a:schemeClr val="accent1">
                        <a:lumMod val="50000"/>
                      </a:schemeClr>
                    </a:solidFill>
                  </a:rPr>
                  <a:t>) </a:t>
                </a:r>
              </a:p>
              <a:p>
                <a:pPr lvl="1"/>
                <a:r>
                  <a:rPr lang="en-US" sz="2200" dirty="0">
                    <a:solidFill>
                      <a:schemeClr val="accent1">
                        <a:lumMod val="50000"/>
                      </a:schemeClr>
                    </a:solidFill>
                  </a:rPr>
                  <a:t>Nearest thing in quantum field theory to Schrödinger wave function</a:t>
                </a:r>
              </a:p>
              <a:p>
                <a:pPr lvl="1"/>
                <a:r>
                  <a:rPr lang="en-US" sz="2200" dirty="0">
                    <a:solidFill>
                      <a:schemeClr val="accent1">
                        <a:lumMod val="50000"/>
                      </a:schemeClr>
                    </a:solidFill>
                  </a:rPr>
                  <a:t>Consequently, fundamental to understanding </a:t>
                </a:r>
                <a:r>
                  <a:rPr lang="el-GR" sz="2200" i="1" dirty="0">
                    <a:solidFill>
                      <a:schemeClr val="accent1">
                        <a:lumMod val="50000"/>
                      </a:schemeClr>
                    </a:solidFill>
                  </a:rPr>
                  <a:t>π</a:t>
                </a:r>
                <a:r>
                  <a:rPr lang="en-US" sz="2200" dirty="0">
                    <a:solidFill>
                      <a:schemeClr val="accent1">
                        <a:lumMod val="50000"/>
                      </a:schemeClr>
                    </a:solidFill>
                  </a:rPr>
                  <a:t> and </a:t>
                </a:r>
                <a:r>
                  <a:rPr lang="en-US" sz="2200" i="1" dirty="0">
                    <a:solidFill>
                      <a:schemeClr val="accent1">
                        <a:lumMod val="50000"/>
                      </a:schemeClr>
                    </a:solidFill>
                  </a:rPr>
                  <a:t>K</a:t>
                </a:r>
                <a:r>
                  <a:rPr lang="en-US" sz="2200" dirty="0">
                    <a:solidFill>
                      <a:schemeClr val="accent1">
                        <a:lumMod val="50000"/>
                      </a:schemeClr>
                    </a:solidFill>
                  </a:rPr>
                  <a:t> structure.</a:t>
                </a:r>
              </a:p>
              <a:p>
                <a:r>
                  <a:rPr lang="en-US" dirty="0">
                    <a:solidFill>
                      <a:schemeClr val="accent1">
                        <a:lumMod val="50000"/>
                      </a:schemeClr>
                    </a:solidFill>
                  </a:rPr>
                  <a:t>Scientific Context:</a:t>
                </a:r>
              </a:p>
              <a:p>
                <a:pPr lvl="1"/>
                <a:r>
                  <a:rPr lang="en-US" sz="2200" dirty="0">
                    <a:solidFill>
                      <a:schemeClr val="accent1">
                        <a:lumMod val="50000"/>
                      </a:schemeClr>
                    </a:solidFill>
                  </a:rPr>
                  <a:t>For 40 years, the </a:t>
                </a:r>
                <a:r>
                  <a:rPr lang="en-US" sz="2200" i="1" dirty="0">
                    <a:solidFill>
                      <a:schemeClr val="accent1">
                        <a:lumMod val="50000"/>
                      </a:schemeClr>
                    </a:solidFill>
                  </a:rPr>
                  <a:t>x</a:t>
                </a:r>
                <a:r>
                  <a:rPr lang="en-US" sz="2200" dirty="0">
                    <a:solidFill>
                      <a:schemeClr val="accent1">
                        <a:lumMod val="50000"/>
                      </a:schemeClr>
                    </a:solidFill>
                  </a:rPr>
                  <a:t>-dependence of the pion's dominant distribution amplitude (DA) has been controversial.  </a:t>
                </a:r>
              </a:p>
              <a:p>
                <a:pPr lvl="1"/>
                <a:r>
                  <a:rPr lang="en-US" sz="2200" dirty="0">
                    <a:solidFill>
                      <a:schemeClr val="accent1">
                        <a:lumMod val="50000"/>
                      </a:schemeClr>
                    </a:solidFill>
                  </a:rPr>
                  <a:t>Modern theory </a:t>
                </a:r>
                <a14:m>
                  <m:oMath xmlns:m="http://schemas.openxmlformats.org/officeDocument/2006/math">
                    <m:r>
                      <a:rPr lang="en-GB" sz="2200" b="0" i="1" smtClean="0">
                        <a:solidFill>
                          <a:schemeClr val="accent1">
                            <a:lumMod val="50000"/>
                          </a:schemeClr>
                        </a:solidFill>
                        <a:latin typeface="Cambria Math" panose="02040503050406030204" pitchFamily="18" charset="0"/>
                      </a:rPr>
                      <m:t>⇒ </m:t>
                    </m:r>
                  </m:oMath>
                </a14:m>
                <a:r>
                  <a:rPr lang="en-US" sz="2200" dirty="0">
                    <a:solidFill>
                      <a:schemeClr val="accent1">
                        <a:lumMod val="50000"/>
                      </a:schemeClr>
                    </a:solidFill>
                  </a:rPr>
                  <a:t>EHM expressed in </a:t>
                </a:r>
                <a:r>
                  <a:rPr lang="en-US" sz="2200" i="1" dirty="0">
                    <a:solidFill>
                      <a:schemeClr val="accent1">
                        <a:lumMod val="50000"/>
                      </a:schemeClr>
                    </a:solidFill>
                  </a:rPr>
                  <a:t>x</a:t>
                </a:r>
                <a:r>
                  <a:rPr lang="en-US" sz="2200" dirty="0">
                    <a:solidFill>
                      <a:schemeClr val="accent1">
                        <a:lumMod val="50000"/>
                      </a:schemeClr>
                    </a:solidFill>
                  </a:rPr>
                  <a:t>-dependence of </a:t>
                </a:r>
                <a14:m>
                  <m:oMath xmlns:m="http://schemas.openxmlformats.org/officeDocument/2006/math">
                    <m:sSub>
                      <m:sSubPr>
                        <m:ctrlPr>
                          <a:rPr lang="en-AU" sz="2200" b="0" i="1" smtClean="0">
                            <a:solidFill>
                              <a:schemeClr val="accent1">
                                <a:lumMod val="50000"/>
                              </a:schemeClr>
                            </a:solidFill>
                            <a:latin typeface="Cambria Math" panose="02040503050406030204" pitchFamily="18" charset="0"/>
                          </a:rPr>
                        </m:ctrlPr>
                      </m:sSubPr>
                      <m:e>
                        <m:r>
                          <a:rPr lang="en-AU" sz="2200" b="0" i="1" smtClean="0">
                            <a:solidFill>
                              <a:schemeClr val="accent1">
                                <a:lumMod val="50000"/>
                              </a:schemeClr>
                            </a:solidFill>
                            <a:latin typeface="Cambria Math" panose="02040503050406030204" pitchFamily="18" charset="0"/>
                          </a:rPr>
                          <m:t>𝜑</m:t>
                        </m:r>
                      </m:e>
                      <m:sub>
                        <m:r>
                          <a:rPr lang="en-AU" sz="2200" b="0" i="1" smtClean="0">
                            <a:solidFill>
                              <a:schemeClr val="accent1">
                                <a:lumMod val="50000"/>
                              </a:schemeClr>
                            </a:solidFill>
                            <a:latin typeface="Cambria Math" panose="02040503050406030204" pitchFamily="18" charset="0"/>
                          </a:rPr>
                          <m:t>𝜋</m:t>
                        </m:r>
                        <m:r>
                          <a:rPr lang="en-AU" sz="2200" b="0" i="1" smtClean="0">
                            <a:solidFill>
                              <a:schemeClr val="accent1">
                                <a:lumMod val="50000"/>
                              </a:schemeClr>
                            </a:solidFill>
                            <a:latin typeface="Cambria Math" panose="02040503050406030204" pitchFamily="18" charset="0"/>
                          </a:rPr>
                          <m:t>,</m:t>
                        </m:r>
                        <m:r>
                          <a:rPr lang="en-AU" sz="2200" b="0" i="1" smtClean="0">
                            <a:solidFill>
                              <a:schemeClr val="accent1">
                                <a:lumMod val="50000"/>
                              </a:schemeClr>
                            </a:solidFill>
                            <a:latin typeface="Cambria Math" panose="02040503050406030204" pitchFamily="18" charset="0"/>
                          </a:rPr>
                          <m:t>𝐾</m:t>
                        </m:r>
                      </m:sub>
                    </m:sSub>
                    <m:d>
                      <m:dPr>
                        <m:ctrlPr>
                          <a:rPr lang="en-AU" sz="2200" b="0" i="1" smtClean="0">
                            <a:solidFill>
                              <a:schemeClr val="accent1">
                                <a:lumMod val="50000"/>
                              </a:schemeClr>
                            </a:solidFill>
                            <a:latin typeface="Cambria Math" panose="02040503050406030204" pitchFamily="18" charset="0"/>
                          </a:rPr>
                        </m:ctrlPr>
                      </m:dPr>
                      <m:e>
                        <m:r>
                          <a:rPr lang="en-AU" sz="2200" b="0" i="1" smtClean="0">
                            <a:solidFill>
                              <a:schemeClr val="accent1">
                                <a:lumMod val="50000"/>
                              </a:schemeClr>
                            </a:solidFill>
                            <a:latin typeface="Cambria Math" panose="02040503050406030204" pitchFamily="18" charset="0"/>
                          </a:rPr>
                          <m:t>𝑥</m:t>
                        </m:r>
                      </m:e>
                    </m:d>
                  </m:oMath>
                </a14:m>
                <a:endParaRPr lang="en-US" sz="2200" dirty="0">
                  <a:solidFill>
                    <a:schemeClr val="accent1">
                      <a:lumMod val="50000"/>
                    </a:schemeClr>
                  </a:solidFill>
                </a:endParaRPr>
              </a:p>
              <a:p>
                <a:pPr lvl="1"/>
                <a14:m>
                  <m:oMath xmlns:m="http://schemas.openxmlformats.org/officeDocument/2006/math">
                    <m:sSub>
                      <m:sSubPr>
                        <m:ctrlPr>
                          <a:rPr lang="en-AU" sz="2200" i="1">
                            <a:solidFill>
                              <a:schemeClr val="accent1">
                                <a:lumMod val="50000"/>
                              </a:schemeClr>
                            </a:solidFill>
                            <a:latin typeface="Cambria Math" panose="02040503050406030204" pitchFamily="18" charset="0"/>
                          </a:rPr>
                        </m:ctrlPr>
                      </m:sSubPr>
                      <m:e>
                        <m:r>
                          <a:rPr lang="en-AU" sz="2200" i="1">
                            <a:solidFill>
                              <a:schemeClr val="accent1">
                                <a:lumMod val="50000"/>
                              </a:schemeClr>
                            </a:solidFill>
                            <a:latin typeface="Cambria Math" panose="02040503050406030204" pitchFamily="18" charset="0"/>
                          </a:rPr>
                          <m:t>𝜑</m:t>
                        </m:r>
                      </m:e>
                      <m:sub>
                        <m:r>
                          <a:rPr lang="en-AU" sz="2200" i="1">
                            <a:solidFill>
                              <a:schemeClr val="accent1">
                                <a:lumMod val="50000"/>
                              </a:schemeClr>
                            </a:solidFill>
                            <a:latin typeface="Cambria Math" panose="02040503050406030204" pitchFamily="18" charset="0"/>
                          </a:rPr>
                          <m:t>𝜋</m:t>
                        </m:r>
                      </m:sub>
                    </m:sSub>
                    <m:d>
                      <m:dPr>
                        <m:ctrlPr>
                          <a:rPr lang="en-AU" sz="2200" i="1">
                            <a:solidFill>
                              <a:schemeClr val="accent1">
                                <a:lumMod val="50000"/>
                              </a:schemeClr>
                            </a:solidFill>
                            <a:latin typeface="Cambria Math" panose="02040503050406030204" pitchFamily="18" charset="0"/>
                          </a:rPr>
                        </m:ctrlPr>
                      </m:dPr>
                      <m:e>
                        <m:r>
                          <a:rPr lang="en-AU" sz="2200" i="1">
                            <a:solidFill>
                              <a:schemeClr val="accent1">
                                <a:lumMod val="50000"/>
                              </a:schemeClr>
                            </a:solidFill>
                            <a:latin typeface="Cambria Math" panose="02040503050406030204" pitchFamily="18" charset="0"/>
                          </a:rPr>
                          <m:t>𝑥</m:t>
                        </m:r>
                      </m:e>
                    </m:d>
                  </m:oMath>
                </a14:m>
                <a:r>
                  <a:rPr lang="en-US" sz="2200" dirty="0">
                    <a:solidFill>
                      <a:schemeClr val="accent1">
                        <a:lumMod val="50000"/>
                      </a:schemeClr>
                    </a:solidFill>
                  </a:rPr>
                  <a:t> is direct measure of dressed-quark running mass in chiral limit.</a:t>
                </a:r>
              </a:p>
              <a:p>
                <a:pPr lvl="1"/>
                <a:r>
                  <a:rPr lang="en-US" sz="2200" dirty="0">
                    <a:solidFill>
                      <a:schemeClr val="accent1">
                        <a:lumMod val="50000"/>
                      </a:schemeClr>
                    </a:solidFill>
                  </a:rPr>
                  <a:t>Kaon DA = asymmetric around midpoint of its domain of support (0&lt;x&lt;1)</a:t>
                </a:r>
              </a:p>
              <a:p>
                <a:pPr lvl="2"/>
                <a:r>
                  <a:rPr lang="en-US" sz="2200" dirty="0">
                    <a:solidFill>
                      <a:schemeClr val="accent1">
                        <a:lumMod val="50000"/>
                      </a:schemeClr>
                    </a:solidFill>
                  </a:rPr>
                  <a:t>Degree of asymmetry is signature of constructive interference between EHM and HB mass-generating mechanisms</a:t>
                </a:r>
              </a:p>
            </p:txBody>
          </p:sp>
        </mc:Choice>
        <mc:Fallback xmlns="">
          <p:sp>
            <p:nvSpPr>
              <p:cNvPr id="3" name="Content Placeholder 2">
                <a:extLst>
                  <a:ext uri="{FF2B5EF4-FFF2-40B4-BE49-F238E27FC236}">
                    <a16:creationId xmlns:a16="http://schemas.microsoft.com/office/drawing/2014/main" id="{314E4D4B-C07C-4976-AF1E-0791712D0B4A}"/>
                  </a:ext>
                </a:extLst>
              </p:cNvPr>
              <p:cNvSpPr>
                <a:spLocks noGrp="1" noRot="1" noChangeAspect="1" noMove="1" noResize="1" noEditPoints="1" noAdjustHandles="1" noChangeArrowheads="1" noChangeShapeType="1" noTextEdit="1"/>
              </p:cNvSpPr>
              <p:nvPr>
                <p:ph idx="1"/>
              </p:nvPr>
            </p:nvSpPr>
            <p:spPr>
              <a:xfrm>
                <a:off x="304800" y="838200"/>
                <a:ext cx="9144000" cy="5287965"/>
              </a:xfrm>
              <a:blipFill>
                <a:blip r:embed="rId2"/>
                <a:stretch>
                  <a:fillRect l="-733" t="-807"/>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394219F4-8FDC-44CA-A45E-CC762DEA1ABA}"/>
              </a:ext>
            </a:extLst>
          </p:cNvPr>
          <p:cNvSpPr>
            <a:spLocks noGrp="1"/>
          </p:cNvSpPr>
          <p:nvPr>
            <p:ph type="dt" sz="half" idx="10"/>
          </p:nvPr>
        </p:nvSpPr>
        <p:spPr/>
        <p:txBody>
          <a:bodyPr/>
          <a:lstStyle/>
          <a:p>
            <a:r>
              <a:rPr lang="en-US"/>
              <a:t>MESON 2023 - 17th International Workshop on Meson Physics                           (32)</a:t>
            </a:r>
            <a:endParaRPr lang="en-US" dirty="0"/>
          </a:p>
        </p:txBody>
      </p:sp>
      <p:sp>
        <p:nvSpPr>
          <p:cNvPr id="5" name="Footer Placeholder 4">
            <a:extLst>
              <a:ext uri="{FF2B5EF4-FFF2-40B4-BE49-F238E27FC236}">
                <a16:creationId xmlns:a16="http://schemas.microsoft.com/office/drawing/2014/main" id="{528A5AFA-B795-4637-8458-D5C53CF42B92}"/>
              </a:ext>
            </a:extLst>
          </p:cNvPr>
          <p:cNvSpPr>
            <a:spLocks noGrp="1"/>
          </p:cNvSpPr>
          <p:nvPr>
            <p:ph type="ftr" sz="quarter" idx="11"/>
          </p:nvPr>
        </p:nvSpPr>
        <p:spPr/>
        <p:txBody>
          <a:bodyPr/>
          <a:lstStyle/>
          <a:p>
            <a:r>
              <a:rPr lang="en-US"/>
              <a:t>Craig Roberts: cdroberts@nju.edu.cn  432 .. 23/06/22 12:30 .."EHM via Studies of Hadron Spectra &amp; Structure"</a:t>
            </a:r>
            <a:endParaRPr lang="en-US" dirty="0"/>
          </a:p>
        </p:txBody>
      </p:sp>
      <p:sp>
        <p:nvSpPr>
          <p:cNvPr id="6" name="Slide Number Placeholder 5">
            <a:extLst>
              <a:ext uri="{FF2B5EF4-FFF2-40B4-BE49-F238E27FC236}">
                <a16:creationId xmlns:a16="http://schemas.microsoft.com/office/drawing/2014/main" id="{62788DA5-E23E-44E6-9837-3678718958C8}"/>
              </a:ext>
            </a:extLst>
          </p:cNvPr>
          <p:cNvSpPr>
            <a:spLocks noGrp="1"/>
          </p:cNvSpPr>
          <p:nvPr>
            <p:ph type="sldNum" sz="quarter" idx="12"/>
          </p:nvPr>
        </p:nvSpPr>
        <p:spPr/>
        <p:txBody>
          <a:bodyPr/>
          <a:lstStyle/>
          <a:p>
            <a:fld id="{87034D8C-3CB4-402A-BC46-2AB14C0FE90A}" type="slidenum">
              <a:rPr lang="en-US" smtClean="0"/>
              <a:pPr/>
              <a:t>20</a:t>
            </a:fld>
            <a:endParaRPr lang="en-US"/>
          </a:p>
        </p:txBody>
      </p:sp>
      <p:sp>
        <p:nvSpPr>
          <p:cNvPr id="7" name="TextBox 6">
            <a:extLst>
              <a:ext uri="{FF2B5EF4-FFF2-40B4-BE49-F238E27FC236}">
                <a16:creationId xmlns:a16="http://schemas.microsoft.com/office/drawing/2014/main" id="{E6096DE8-381D-4857-9A83-B316798CC24E}"/>
              </a:ext>
            </a:extLst>
          </p:cNvPr>
          <p:cNvSpPr txBox="1"/>
          <p:nvPr/>
        </p:nvSpPr>
        <p:spPr>
          <a:xfrm>
            <a:off x="7285566" y="5801153"/>
            <a:ext cx="4906434" cy="830997"/>
          </a:xfrm>
          <a:prstGeom prst="rect">
            <a:avLst/>
          </a:prstGeom>
          <a:noFill/>
        </p:spPr>
        <p:txBody>
          <a:bodyPr wrap="square" rtlCol="0">
            <a:spAutoFit/>
          </a:bodyPr>
          <a:lstStyle/>
          <a:p>
            <a:r>
              <a:rPr lang="en-US" sz="1200" b="0" i="1" dirty="0">
                <a:solidFill>
                  <a:schemeClr val="accent6">
                    <a:lumMod val="75000"/>
                  </a:schemeClr>
                </a:solidFill>
                <a:effectLst/>
                <a:latin typeface="Open Sans"/>
              </a:rPr>
              <a:t>Insights into the Emergence of Mass from Studies of Pion and Kaon Structure, </a:t>
            </a:r>
            <a:r>
              <a:rPr lang="en-US" sz="1200" b="0" i="0" dirty="0">
                <a:solidFill>
                  <a:schemeClr val="accent6">
                    <a:lumMod val="75000"/>
                  </a:schemeClr>
                </a:solidFill>
                <a:effectLst/>
                <a:latin typeface="Open Sans"/>
              </a:rPr>
              <a:t>Craig D. Roberts, David G. Richards, Tanja Horn and Lei Chang, NJU-INP 034/21, </a:t>
            </a:r>
            <a:r>
              <a:rPr lang="en-US" sz="1200" b="0" i="0" u="none" strike="noStrike" dirty="0" err="1">
                <a:solidFill>
                  <a:srgbClr val="0066FF"/>
                </a:solidFill>
                <a:effectLst/>
                <a:latin typeface="Open Sans"/>
                <a:hlinkClick r:id="rId3">
                  <a:extLst>
                    <a:ext uri="{A12FA001-AC4F-418D-AE19-62706E023703}">
                      <ahyp:hlinkClr xmlns:ahyp="http://schemas.microsoft.com/office/drawing/2018/hyperlinkcolor" val="tx"/>
                    </a:ext>
                  </a:extLst>
                </a:hlinkClick>
              </a:rPr>
              <a:t>arXiv</a:t>
            </a:r>
            <a:r>
              <a:rPr lang="en-US" sz="1200" b="0" i="0" u="none" strike="noStrike" dirty="0">
                <a:solidFill>
                  <a:srgbClr val="0066FF"/>
                </a:solidFill>
                <a:effectLst/>
                <a:latin typeface="Open Sans"/>
                <a:hlinkClick r:id="rId3">
                  <a:extLst>
                    <a:ext uri="{A12FA001-AC4F-418D-AE19-62706E023703}">
                      <ahyp:hlinkClr xmlns:ahyp="http://schemas.microsoft.com/office/drawing/2018/hyperlinkcolor" val="tx"/>
                    </a:ext>
                  </a:extLst>
                </a:hlinkClick>
              </a:rPr>
              <a:t>: 2102.01765 [hep-</a:t>
            </a:r>
            <a:r>
              <a:rPr lang="en-US" sz="1200" b="0" i="0" u="none" strike="noStrike" dirty="0" err="1">
                <a:solidFill>
                  <a:srgbClr val="0066FF"/>
                </a:solidFill>
                <a:effectLst/>
                <a:latin typeface="Open Sans"/>
                <a:hlinkClick r:id="rId3">
                  <a:extLst>
                    <a:ext uri="{A12FA001-AC4F-418D-AE19-62706E023703}">
                      <ahyp:hlinkClr xmlns:ahyp="http://schemas.microsoft.com/office/drawing/2018/hyperlinkcolor" val="tx"/>
                    </a:ext>
                  </a:extLst>
                </a:hlinkClick>
              </a:rPr>
              <a:t>ph</a:t>
            </a:r>
            <a:r>
              <a:rPr lang="en-US" sz="1200" b="0" i="0" u="none" strike="noStrike" dirty="0">
                <a:solidFill>
                  <a:schemeClr val="accent6">
                    <a:lumMod val="75000"/>
                  </a:schemeClr>
                </a:solidFill>
                <a:effectLst/>
                <a:latin typeface="Open Sans"/>
                <a:hlinkClick r:id="rId3">
                  <a:extLst>
                    <a:ext uri="{A12FA001-AC4F-418D-AE19-62706E023703}">
                      <ahyp:hlinkClr xmlns:ahyp="http://schemas.microsoft.com/office/drawing/2018/hyperlinkcolor" val="tx"/>
                    </a:ext>
                  </a:extLst>
                </a:hlinkClick>
              </a:rPr>
              <a:t>]</a:t>
            </a:r>
            <a:r>
              <a:rPr lang="en-US" sz="1200" b="0" i="0" dirty="0">
                <a:solidFill>
                  <a:schemeClr val="accent6">
                    <a:lumMod val="75000"/>
                  </a:schemeClr>
                </a:solidFill>
                <a:effectLst/>
                <a:latin typeface="Open Sans"/>
              </a:rPr>
              <a:t>, </a:t>
            </a:r>
            <a:r>
              <a:rPr lang="en-US" sz="1200" b="0" i="0" dirty="0">
                <a:solidFill>
                  <a:schemeClr val="accent6">
                    <a:lumMod val="75000"/>
                  </a:schemeClr>
                </a:solidFill>
                <a:effectLst/>
                <a:latin typeface="Open Sans" panose="020B0606030504020204" pitchFamily="34" charset="0"/>
              </a:rPr>
              <a:t>Prog. Part. </a:t>
            </a:r>
            <a:r>
              <a:rPr lang="en-US" sz="1200" b="0" i="0" dirty="0" err="1">
                <a:solidFill>
                  <a:schemeClr val="accent6">
                    <a:lumMod val="75000"/>
                  </a:schemeClr>
                </a:solidFill>
                <a:effectLst/>
                <a:latin typeface="Open Sans" panose="020B0606030504020204" pitchFamily="34" charset="0"/>
              </a:rPr>
              <a:t>Nucl</a:t>
            </a:r>
            <a:r>
              <a:rPr lang="en-US" sz="1200" b="0" i="0" dirty="0">
                <a:solidFill>
                  <a:schemeClr val="accent6">
                    <a:lumMod val="75000"/>
                  </a:schemeClr>
                </a:solidFill>
                <a:effectLst/>
                <a:latin typeface="Open Sans" panose="020B0606030504020204" pitchFamily="34" charset="0"/>
              </a:rPr>
              <a:t>. Phys. </a:t>
            </a:r>
            <a:r>
              <a:rPr lang="en-US" sz="1200" b="1" i="0" dirty="0">
                <a:solidFill>
                  <a:schemeClr val="accent6">
                    <a:lumMod val="75000"/>
                  </a:schemeClr>
                </a:solidFill>
                <a:effectLst/>
                <a:latin typeface="Open Sans" panose="020B0606030504020204" pitchFamily="34" charset="0"/>
              </a:rPr>
              <a:t>120</a:t>
            </a:r>
            <a:r>
              <a:rPr lang="en-US" sz="1200" b="0" i="0" dirty="0">
                <a:solidFill>
                  <a:schemeClr val="accent6">
                    <a:lumMod val="75000"/>
                  </a:schemeClr>
                </a:solidFill>
                <a:effectLst/>
                <a:latin typeface="Open Sans" panose="020B0606030504020204" pitchFamily="34" charset="0"/>
              </a:rPr>
              <a:t> (2021) 103883/1-65</a:t>
            </a:r>
            <a:endParaRPr lang="en-US" sz="1200"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286B293-BA69-CFBE-8BA8-34F88ED3B39A}"/>
                  </a:ext>
                </a:extLst>
              </p:cNvPr>
              <p:cNvSpPr txBox="1"/>
              <p:nvPr/>
            </p:nvSpPr>
            <p:spPr>
              <a:xfrm>
                <a:off x="8907421" y="509183"/>
                <a:ext cx="3132179" cy="1243417"/>
              </a:xfrm>
              <a:prstGeom prst="rect">
                <a:avLst/>
              </a:prstGeom>
              <a:noFill/>
            </p:spPr>
            <p:txBody>
              <a:bodyPr wrap="square" rtlCol="0">
                <a:spAutoFit/>
              </a:bodyPr>
              <a:lstStyle/>
              <a:p>
                <a:r>
                  <a:rPr lang="en-AU" i="1" dirty="0">
                    <a:solidFill>
                      <a:srgbClr val="008000"/>
                    </a:solidFill>
                  </a:rPr>
                  <a:t>DAs are 1D projection of hadron’s light-front wave function, obtained by integration </a:t>
                </a:r>
                <a14:m>
                  <m:oMath xmlns:m="http://schemas.openxmlformats.org/officeDocument/2006/math">
                    <m:r>
                      <a:rPr lang="en-AU" b="0" i="1" smtClean="0">
                        <a:solidFill>
                          <a:srgbClr val="008000"/>
                        </a:solidFill>
                        <a:latin typeface="Cambria Math" panose="02040503050406030204" pitchFamily="18" charset="0"/>
                      </a:rPr>
                      <m:t>∼</m:t>
                    </m:r>
                    <m:nary>
                      <m:naryPr>
                        <m:limLoc m:val="undOvr"/>
                        <m:subHide m:val="on"/>
                        <m:supHide m:val="on"/>
                        <m:ctrlPr>
                          <a:rPr lang="en-AU" b="0" i="1" smtClean="0">
                            <a:solidFill>
                              <a:srgbClr val="008000"/>
                            </a:solidFill>
                            <a:latin typeface="Cambria Math" panose="02040503050406030204" pitchFamily="18" charset="0"/>
                          </a:rPr>
                        </m:ctrlPr>
                      </m:naryPr>
                      <m:sub/>
                      <m:sup/>
                      <m:e>
                        <m:sSup>
                          <m:sSupPr>
                            <m:ctrlPr>
                              <a:rPr lang="en-AU" b="0" i="1" smtClean="0">
                                <a:solidFill>
                                  <a:srgbClr val="008000"/>
                                </a:solidFill>
                                <a:latin typeface="Cambria Math" panose="02040503050406030204" pitchFamily="18" charset="0"/>
                              </a:rPr>
                            </m:ctrlPr>
                          </m:sSupPr>
                          <m:e>
                            <m:r>
                              <a:rPr lang="en-AU" b="0" i="1" smtClean="0">
                                <a:solidFill>
                                  <a:srgbClr val="008000"/>
                                </a:solidFill>
                                <a:latin typeface="Cambria Math" panose="02040503050406030204" pitchFamily="18" charset="0"/>
                              </a:rPr>
                              <m:t>𝑑</m:t>
                            </m:r>
                          </m:e>
                          <m:sup>
                            <m:r>
                              <a:rPr lang="en-AU" b="0" i="1" smtClean="0">
                                <a:solidFill>
                                  <a:srgbClr val="008000"/>
                                </a:solidFill>
                                <a:latin typeface="Cambria Math" panose="02040503050406030204" pitchFamily="18" charset="0"/>
                              </a:rPr>
                              <m:t>2</m:t>
                            </m:r>
                          </m:sup>
                        </m:sSup>
                        <m:sSub>
                          <m:sSubPr>
                            <m:ctrlPr>
                              <a:rPr lang="en-AU" b="0" i="1" smtClean="0">
                                <a:solidFill>
                                  <a:srgbClr val="008000"/>
                                </a:solidFill>
                                <a:latin typeface="Cambria Math" panose="02040503050406030204" pitchFamily="18" charset="0"/>
                              </a:rPr>
                            </m:ctrlPr>
                          </m:sSubPr>
                          <m:e>
                            <m:r>
                              <a:rPr lang="en-AU" b="0" i="1" smtClean="0">
                                <a:solidFill>
                                  <a:srgbClr val="008000"/>
                                </a:solidFill>
                                <a:latin typeface="Cambria Math" panose="02040503050406030204" pitchFamily="18" charset="0"/>
                              </a:rPr>
                              <m:t>𝑘</m:t>
                            </m:r>
                          </m:e>
                          <m:sub>
                            <m:r>
                              <a:rPr lang="en-AU" b="0" i="1" smtClean="0">
                                <a:solidFill>
                                  <a:srgbClr val="008000"/>
                                </a:solidFill>
                                <a:latin typeface="Cambria Math" panose="02040503050406030204" pitchFamily="18" charset="0"/>
                              </a:rPr>
                              <m:t>⊥</m:t>
                            </m:r>
                          </m:sub>
                        </m:sSub>
                        <m:r>
                          <a:rPr lang="en-AU" b="0" i="1" smtClean="0">
                            <a:solidFill>
                              <a:srgbClr val="008000"/>
                            </a:solidFill>
                            <a:latin typeface="Cambria Math" panose="02040503050406030204" pitchFamily="18" charset="0"/>
                          </a:rPr>
                          <m:t>𝛹</m:t>
                        </m:r>
                        <m:r>
                          <a:rPr lang="en-AU" b="0" i="1" smtClean="0">
                            <a:solidFill>
                              <a:srgbClr val="008000"/>
                            </a:solidFill>
                            <a:latin typeface="Cambria Math" panose="02040503050406030204" pitchFamily="18" charset="0"/>
                          </a:rPr>
                          <m:t>(</m:t>
                        </m:r>
                        <m:r>
                          <a:rPr lang="en-AU" b="0" i="1" smtClean="0">
                            <a:solidFill>
                              <a:srgbClr val="008000"/>
                            </a:solidFill>
                            <a:latin typeface="Cambria Math" panose="02040503050406030204" pitchFamily="18" charset="0"/>
                          </a:rPr>
                          <m:t>𝑥</m:t>
                        </m:r>
                        <m:r>
                          <a:rPr lang="en-AU" b="0" i="1" smtClean="0">
                            <a:solidFill>
                              <a:srgbClr val="008000"/>
                            </a:solidFill>
                            <a:latin typeface="Cambria Math" panose="02040503050406030204" pitchFamily="18" charset="0"/>
                          </a:rPr>
                          <m:t>,</m:t>
                        </m:r>
                        <m:sSub>
                          <m:sSubPr>
                            <m:ctrlPr>
                              <a:rPr lang="en-AU" b="0" i="1" smtClean="0">
                                <a:solidFill>
                                  <a:srgbClr val="008000"/>
                                </a:solidFill>
                                <a:latin typeface="Cambria Math" panose="02040503050406030204" pitchFamily="18" charset="0"/>
                              </a:rPr>
                            </m:ctrlPr>
                          </m:sSubPr>
                          <m:e>
                            <m:r>
                              <a:rPr lang="en-AU" b="0" i="1" smtClean="0">
                                <a:solidFill>
                                  <a:srgbClr val="008000"/>
                                </a:solidFill>
                                <a:latin typeface="Cambria Math" panose="02040503050406030204" pitchFamily="18" charset="0"/>
                              </a:rPr>
                              <m:t>𝑘</m:t>
                            </m:r>
                          </m:e>
                          <m:sub>
                            <m:r>
                              <a:rPr lang="en-AU" b="0" i="1" smtClean="0">
                                <a:solidFill>
                                  <a:srgbClr val="008000"/>
                                </a:solidFill>
                                <a:latin typeface="Cambria Math" panose="02040503050406030204" pitchFamily="18" charset="0"/>
                              </a:rPr>
                              <m:t>⊥</m:t>
                            </m:r>
                          </m:sub>
                        </m:sSub>
                        <m:r>
                          <a:rPr lang="en-AU" b="0" i="1" smtClean="0">
                            <a:solidFill>
                              <a:srgbClr val="008000"/>
                            </a:solidFill>
                            <a:latin typeface="Cambria Math" panose="02040503050406030204" pitchFamily="18" charset="0"/>
                          </a:rPr>
                          <m:t>)</m:t>
                        </m:r>
                      </m:e>
                    </m:nary>
                  </m:oMath>
                </a14:m>
                <a:endParaRPr lang="en-AU" i="1" dirty="0">
                  <a:solidFill>
                    <a:srgbClr val="008000"/>
                  </a:solidFill>
                </a:endParaRPr>
              </a:p>
            </p:txBody>
          </p:sp>
        </mc:Choice>
        <mc:Fallback xmlns="">
          <p:sp>
            <p:nvSpPr>
              <p:cNvPr id="8" name="TextBox 7">
                <a:extLst>
                  <a:ext uri="{FF2B5EF4-FFF2-40B4-BE49-F238E27FC236}">
                    <a16:creationId xmlns:a16="http://schemas.microsoft.com/office/drawing/2014/main" id="{0286B293-BA69-CFBE-8BA8-34F88ED3B39A}"/>
                  </a:ext>
                </a:extLst>
              </p:cNvPr>
              <p:cNvSpPr txBox="1">
                <a:spLocks noRot="1" noChangeAspect="1" noMove="1" noResize="1" noEditPoints="1" noAdjustHandles="1" noChangeArrowheads="1" noChangeShapeType="1" noTextEdit="1"/>
              </p:cNvSpPr>
              <p:nvPr/>
            </p:nvSpPr>
            <p:spPr>
              <a:xfrm>
                <a:off x="8907421" y="509183"/>
                <a:ext cx="3132179" cy="1243417"/>
              </a:xfrm>
              <a:prstGeom prst="rect">
                <a:avLst/>
              </a:prstGeom>
              <a:blipFill>
                <a:blip r:embed="rId4"/>
                <a:stretch>
                  <a:fillRect l="-1556" t="-2941" b="-63725"/>
                </a:stretch>
              </a:blipFill>
            </p:spPr>
            <p:txBody>
              <a:bodyPr/>
              <a:lstStyle/>
              <a:p>
                <a:r>
                  <a:rPr lang="en-AU">
                    <a:noFill/>
                  </a:rPr>
                  <a:t> </a:t>
                </a:r>
              </a:p>
            </p:txBody>
          </p:sp>
        </mc:Fallback>
      </mc:AlternateContent>
      <p:pic>
        <p:nvPicPr>
          <p:cNvPr id="9" name="Picture 8" descr="Chart&#10;&#10;Description automatically generated">
            <a:extLst>
              <a:ext uri="{FF2B5EF4-FFF2-40B4-BE49-F238E27FC236}">
                <a16:creationId xmlns:a16="http://schemas.microsoft.com/office/drawing/2014/main" id="{0E5A09A6-A332-2A75-BD94-CC475DFB35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8424" y="1752600"/>
            <a:ext cx="2267487" cy="2895600"/>
          </a:xfrm>
          <a:prstGeom prst="rect">
            <a:avLst/>
          </a:prstGeom>
        </p:spPr>
      </p:pic>
      <p:sp>
        <p:nvSpPr>
          <p:cNvPr id="10" name="TextBox 9">
            <a:extLst>
              <a:ext uri="{FF2B5EF4-FFF2-40B4-BE49-F238E27FC236}">
                <a16:creationId xmlns:a16="http://schemas.microsoft.com/office/drawing/2014/main" id="{529DC64B-F490-44BB-13F4-D52EE8510C4F}"/>
              </a:ext>
            </a:extLst>
          </p:cNvPr>
          <p:cNvSpPr txBox="1"/>
          <p:nvPr/>
        </p:nvSpPr>
        <p:spPr>
          <a:xfrm>
            <a:off x="10896600" y="2288932"/>
            <a:ext cx="1295400" cy="830997"/>
          </a:xfrm>
          <a:prstGeom prst="rect">
            <a:avLst/>
          </a:prstGeom>
          <a:noFill/>
        </p:spPr>
        <p:txBody>
          <a:bodyPr wrap="square" rtlCol="0">
            <a:spAutoFit/>
          </a:bodyPr>
          <a:lstStyle/>
          <a:p>
            <a:pPr algn="r"/>
            <a:r>
              <a:rPr lang="en-AU" sz="1600" dirty="0"/>
              <a:t>LF longitudinal direction</a:t>
            </a:r>
          </a:p>
        </p:txBody>
      </p:sp>
      <p:cxnSp>
        <p:nvCxnSpPr>
          <p:cNvPr id="11" name="Straight Arrow Connector 10">
            <a:extLst>
              <a:ext uri="{FF2B5EF4-FFF2-40B4-BE49-F238E27FC236}">
                <a16:creationId xmlns:a16="http://schemas.microsoft.com/office/drawing/2014/main" id="{327A379A-70F3-E394-248E-F629653C665E}"/>
              </a:ext>
            </a:extLst>
          </p:cNvPr>
          <p:cNvCxnSpPr/>
          <p:nvPr/>
        </p:nvCxnSpPr>
        <p:spPr bwMode="auto">
          <a:xfrm flipV="1">
            <a:off x="10679724" y="2381346"/>
            <a:ext cx="685800" cy="609600"/>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373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arn(inVertical)">
                                      <p:cBhvr>
                                        <p:cTn id="30" dur="500"/>
                                        <p:tgtEl>
                                          <p:spTgt spid="3">
                                            <p:txEl>
                                              <p:pRg st="6" end="6"/>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barn(inVertical)">
                                      <p:cBhvr>
                                        <p:cTn id="33" dur="500"/>
                                        <p:tgtEl>
                                          <p:spTgt spid="3">
                                            <p:txEl>
                                              <p:pRg st="7" end="7"/>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barn(inVertical)">
                                      <p:cBhvr>
                                        <p:cTn id="36" dur="500"/>
                                        <p:tgtEl>
                                          <p:spTgt spid="3">
                                            <p:txEl>
                                              <p:pRg st="8" end="8"/>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barn(inVertical)">
                                      <p:cBhvr>
                                        <p:cTn id="3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8720219-0871-F994-C805-25B7761C09D8}"/>
                  </a:ext>
                </a:extLst>
              </p:cNvPr>
              <p:cNvSpPr>
                <a:spLocks noGrp="1"/>
              </p:cNvSpPr>
              <p:nvPr>
                <p:ph type="title"/>
              </p:nvPr>
            </p:nvSpPr>
            <p:spPr/>
            <p:txBody>
              <a:bodyPr/>
              <a:lstStyle/>
              <a:p>
                <a:pPr algn="r"/>
                <a14:m>
                  <m:oMath xmlns:m="http://schemas.openxmlformats.org/officeDocument/2006/math">
                    <m:r>
                      <a:rPr lang="en-AU" sz="3200" b="1" i="1" smtClean="0">
                        <a:latin typeface="Cambria Math" panose="02040503050406030204" pitchFamily="18" charset="0"/>
                      </a:rPr>
                      <m:t>𝝅</m:t>
                    </m:r>
                  </m:oMath>
                </a14:m>
                <a:r>
                  <a:rPr lang="en-AU" sz="3200" dirty="0"/>
                  <a:t> &amp; K DAs cf. asymptotic profile</a:t>
                </a:r>
              </a:p>
            </p:txBody>
          </p:sp>
        </mc:Choice>
        <mc:Fallback xmlns="">
          <p:sp>
            <p:nvSpPr>
              <p:cNvPr id="2" name="Title 1">
                <a:extLst>
                  <a:ext uri="{FF2B5EF4-FFF2-40B4-BE49-F238E27FC236}">
                    <a16:creationId xmlns:a16="http://schemas.microsoft.com/office/drawing/2014/main" id="{18720219-0871-F994-C805-25B7761C09D8}"/>
                  </a:ext>
                </a:extLst>
              </p:cNvPr>
              <p:cNvSpPr>
                <a:spLocks noGrp="1" noRot="1" noChangeAspect="1" noMove="1" noResize="1" noEditPoints="1" noAdjustHandles="1" noChangeArrowheads="1" noChangeShapeType="1" noTextEdit="1"/>
              </p:cNvSpPr>
              <p:nvPr>
                <p:ph type="title"/>
              </p:nvPr>
            </p:nvSpPr>
            <p:spPr>
              <a:blipFill>
                <a:blip r:embed="rId2"/>
                <a:stretch>
                  <a:fillRect t="-6952" r="-138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B813D3-A801-8BC8-08CD-B1255C70359C}"/>
                  </a:ext>
                </a:extLst>
              </p:cNvPr>
              <p:cNvSpPr>
                <a:spLocks noGrp="1"/>
              </p:cNvSpPr>
              <p:nvPr>
                <p:ph idx="1"/>
              </p:nvPr>
            </p:nvSpPr>
            <p:spPr>
              <a:xfrm>
                <a:off x="609600" y="4267200"/>
                <a:ext cx="10972800" cy="1963738"/>
              </a:xfrm>
            </p:spPr>
            <p:txBody>
              <a:bodyPr/>
              <a:lstStyle/>
              <a:p>
                <a:r>
                  <a:rPr lang="en-AU" dirty="0"/>
                  <a:t>EHM generates broadening in both </a:t>
                </a:r>
                <a14:m>
                  <m:oMath xmlns:m="http://schemas.openxmlformats.org/officeDocument/2006/math">
                    <m:r>
                      <a:rPr lang="en-AU" b="0" i="1" smtClean="0">
                        <a:latin typeface="Cambria Math" panose="02040503050406030204" pitchFamily="18" charset="0"/>
                      </a:rPr>
                      <m:t>𝜋</m:t>
                    </m:r>
                  </m:oMath>
                </a14:m>
                <a:r>
                  <a:rPr lang="en-AU" dirty="0"/>
                  <a:t> &amp; K</a:t>
                </a:r>
              </a:p>
              <a:p>
                <a:r>
                  <a:rPr lang="en-AU" dirty="0"/>
                  <a:t>EHM + Higgs-boson interference is responsible for skewing in kaon</a:t>
                </a:r>
              </a:p>
              <a:p>
                <a:pPr lvl="1"/>
                <a:r>
                  <a:rPr lang="en-AU" dirty="0"/>
                  <a:t>HB-only </a:t>
                </a:r>
                <a14:m>
                  <m:oMath xmlns:m="http://schemas.openxmlformats.org/officeDocument/2006/math">
                    <m:r>
                      <a:rPr lang="en-AU" b="0" i="1" smtClean="0">
                        <a:latin typeface="Cambria Math" panose="02040503050406030204" pitchFamily="18" charset="0"/>
                      </a:rPr>
                      <m:t>⇒</m:t>
                    </m:r>
                  </m:oMath>
                </a14:m>
                <a:r>
                  <a:rPr lang="en-AU" dirty="0"/>
                  <a:t> peak shifted to </a:t>
                </a:r>
                <a14:m>
                  <m:oMath xmlns:m="http://schemas.openxmlformats.org/officeDocument/2006/math">
                    <m:f>
                      <m:fPr>
                        <m:ctrlPr>
                          <a:rPr lang="en-AU" b="0" i="1" smtClean="0">
                            <a:latin typeface="Cambria Math" panose="02040503050406030204" pitchFamily="18" charset="0"/>
                          </a:rPr>
                        </m:ctrlPr>
                      </m:fPr>
                      <m:num>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𝑚</m:t>
                            </m:r>
                          </m:e>
                          <m:sub>
                            <m:r>
                              <a:rPr lang="en-AU" b="0" i="1" smtClean="0">
                                <a:latin typeface="Cambria Math" panose="02040503050406030204" pitchFamily="18" charset="0"/>
                              </a:rPr>
                              <m:t>𝑢</m:t>
                            </m:r>
                          </m:sub>
                          <m:sup>
                            <m:r>
                              <m:rPr>
                                <m:sty m:val="p"/>
                              </m:rPr>
                              <a:rPr lang="en-AU" b="0" i="0" smtClean="0">
                                <a:latin typeface="Cambria Math" panose="02040503050406030204" pitchFamily="18" charset="0"/>
                              </a:rPr>
                              <m:t>HB</m:t>
                            </m:r>
                          </m:sup>
                        </m:sSubSup>
                      </m:num>
                      <m:den>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𝑚</m:t>
                            </m:r>
                          </m:e>
                          <m:sub>
                            <m:r>
                              <a:rPr lang="en-AU" b="0" i="1" smtClean="0">
                                <a:latin typeface="Cambria Math" panose="02040503050406030204" pitchFamily="18" charset="0"/>
                              </a:rPr>
                              <m:t>𝑠</m:t>
                            </m:r>
                          </m:sub>
                          <m:sup>
                            <m:r>
                              <m:rPr>
                                <m:sty m:val="p"/>
                              </m:rPr>
                              <a:rPr lang="en-AU" b="0" i="0" smtClean="0">
                                <a:latin typeface="Cambria Math" panose="02040503050406030204" pitchFamily="18" charset="0"/>
                              </a:rPr>
                              <m:t>HB</m:t>
                            </m:r>
                          </m:sup>
                        </m:sSubSup>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r>
                      <a:rPr lang="en-AU" b="0" i="1" smtClean="0">
                        <a:latin typeface="Cambria Math" panose="02040503050406030204" pitchFamily="18" charset="0"/>
                      </a:rPr>
                      <m:t>≈0.02</m:t>
                    </m:r>
                  </m:oMath>
                </a14:m>
                <a:r>
                  <a:rPr lang="en-AU" dirty="0"/>
                  <a:t> … </a:t>
                </a:r>
                <a:r>
                  <a:rPr lang="en-AU" i="1" dirty="0">
                    <a:ln w="0"/>
                    <a:solidFill>
                      <a:srgbClr val="C00000"/>
                    </a:solidFill>
                    <a:effectLst>
                      <a:outerShdw blurRad="38100" dist="25400" dir="5400000" algn="ctr" rotWithShape="0">
                        <a:srgbClr val="6E747A">
                          <a:alpha val="43000"/>
                        </a:srgbClr>
                      </a:outerShdw>
                    </a:effectLst>
                  </a:rPr>
                  <a:t>wrong</a:t>
                </a:r>
                <a:r>
                  <a:rPr lang="en-AU" dirty="0"/>
                  <a:t> </a:t>
                </a:r>
              </a:p>
              <a:p>
                <a:pPr lvl="1"/>
                <a:r>
                  <a:rPr lang="en-AU" dirty="0"/>
                  <a:t>Instead, EHM*HB for u and s quarks …  </a:t>
                </a:r>
                <a14:m>
                  <m:oMath xmlns:m="http://schemas.openxmlformats.org/officeDocument/2006/math">
                    <m:f>
                      <m:fPr>
                        <m:ctrlPr>
                          <a:rPr lang="en-AU" b="0" i="1" smtClean="0">
                            <a:latin typeface="Cambria Math" panose="02040503050406030204" pitchFamily="18" charset="0"/>
                          </a:rPr>
                        </m:ctrlPr>
                      </m:fPr>
                      <m:num>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EHM</m:t>
                            </m:r>
                            <m:r>
                              <a:rPr lang="en-AU" b="0" i="1" smtClean="0">
                                <a:latin typeface="Cambria Math" panose="02040503050406030204" pitchFamily="18" charset="0"/>
                              </a:rPr>
                              <m:t> </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𝑚</m:t>
                                </m:r>
                              </m:e>
                              <m:sub>
                                <m:r>
                                  <a:rPr lang="en-AU" b="0" i="1" smtClean="0">
                                    <a:latin typeface="Cambria Math" panose="02040503050406030204" pitchFamily="18" charset="0"/>
                                  </a:rPr>
                                  <m:t>𝑢</m:t>
                                </m:r>
                              </m:sub>
                            </m:sSub>
                            <m:r>
                              <a:rPr lang="en-AU" b="0" i="1" smtClean="0">
                                <a:latin typeface="Cambria Math" panose="02040503050406030204" pitchFamily="18" charset="0"/>
                              </a:rPr>
                              <m:t>→</m:t>
                            </m:r>
                            <m:r>
                              <a:rPr lang="en-AU" b="0" i="1" smtClean="0">
                                <a:latin typeface="Cambria Math" panose="02040503050406030204" pitchFamily="18" charset="0"/>
                              </a:rPr>
                              <m:t>𝑀</m:t>
                            </m:r>
                          </m:e>
                          <m:sub>
                            <m:r>
                              <a:rPr lang="en-AU" b="0" i="1" smtClean="0">
                                <a:latin typeface="Cambria Math" panose="02040503050406030204" pitchFamily="18" charset="0"/>
                              </a:rPr>
                              <m:t>𝑢</m:t>
                            </m:r>
                          </m:sub>
                        </m:sSub>
                      </m:num>
                      <m:den>
                        <m:r>
                          <m:rPr>
                            <m:sty m:val="p"/>
                          </m:rPr>
                          <a:rPr lang="en-AU" b="0" i="0" smtClean="0">
                            <a:latin typeface="Cambria Math" panose="02040503050406030204" pitchFamily="18" charset="0"/>
                          </a:rPr>
                          <m:t>EHM</m:t>
                        </m:r>
                        <m:r>
                          <a:rPr lang="en-AU" b="0" i="1" smtClean="0">
                            <a:latin typeface="Cambria Math" panose="02040503050406030204" pitchFamily="18" charset="0"/>
                          </a:rPr>
                          <m:t> </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𝑚</m:t>
                            </m:r>
                          </m:e>
                          <m:sub>
                            <m:r>
                              <a:rPr lang="en-AU" b="0" i="1" smtClean="0">
                                <a:latin typeface="Cambria Math" panose="02040503050406030204" pitchFamily="18" charset="0"/>
                              </a:rPr>
                              <m:t>𝑠</m:t>
                            </m:r>
                          </m:sub>
                        </m:sSub>
                        <m:r>
                          <a:rPr lang="en-AU" b="0" i="1" smtClean="0">
                            <a:latin typeface="Cambria Math" panose="02040503050406030204" pitchFamily="18" charset="0"/>
                          </a:rPr>
                          <m:t>→</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𝑀</m:t>
                            </m:r>
                          </m:e>
                          <m:sub>
                            <m:r>
                              <a:rPr lang="en-AU" b="0" i="1" smtClean="0">
                                <a:latin typeface="Cambria Math" panose="02040503050406030204" pitchFamily="18" charset="0"/>
                              </a:rPr>
                              <m:t>𝑠</m:t>
                            </m:r>
                          </m:sub>
                        </m:sSub>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r>
                      <a:rPr lang="en-AU" b="0" i="1" smtClean="0">
                        <a:latin typeface="Cambria Math" panose="02040503050406030204" pitchFamily="18" charset="0"/>
                      </a:rPr>
                      <m:t>≈0.4</m:t>
                    </m:r>
                  </m:oMath>
                </a14:m>
                <a:r>
                  <a:rPr lang="en-AU" dirty="0"/>
                  <a:t>  </a:t>
                </a:r>
              </a:p>
            </p:txBody>
          </p:sp>
        </mc:Choice>
        <mc:Fallback xmlns="">
          <p:sp>
            <p:nvSpPr>
              <p:cNvPr id="3" name="Content Placeholder 2">
                <a:extLst>
                  <a:ext uri="{FF2B5EF4-FFF2-40B4-BE49-F238E27FC236}">
                    <a16:creationId xmlns:a16="http://schemas.microsoft.com/office/drawing/2014/main" id="{CFB813D3-A801-8BC8-08CD-B1255C70359C}"/>
                  </a:ext>
                </a:extLst>
              </p:cNvPr>
              <p:cNvSpPr>
                <a:spLocks noGrp="1" noRot="1" noChangeAspect="1" noMove="1" noResize="1" noEditPoints="1" noAdjustHandles="1" noChangeArrowheads="1" noChangeShapeType="1" noTextEdit="1"/>
              </p:cNvSpPr>
              <p:nvPr>
                <p:ph idx="1"/>
              </p:nvPr>
            </p:nvSpPr>
            <p:spPr>
              <a:xfrm>
                <a:off x="609600" y="4267200"/>
                <a:ext cx="10972800" cy="1963738"/>
              </a:xfrm>
              <a:blipFill>
                <a:blip r:embed="rId3"/>
                <a:stretch>
                  <a:fillRect l="-611" t="-2174" b="-4348"/>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49028519-F3C3-AE86-E22D-6E3B19548657}"/>
              </a:ext>
            </a:extLst>
          </p:cNvPr>
          <p:cNvSpPr>
            <a:spLocks noGrp="1"/>
          </p:cNvSpPr>
          <p:nvPr>
            <p:ph type="dt" sz="half" idx="10"/>
          </p:nvPr>
        </p:nvSpPr>
        <p:spPr/>
        <p:txBody>
          <a:bodyPr/>
          <a:lstStyle/>
          <a:p>
            <a:r>
              <a:rPr lang="en-US"/>
              <a:t>MESON 2023 - 17th International Workshop on Meson Physics                           (32)</a:t>
            </a:r>
            <a:endParaRPr lang="en-US" dirty="0"/>
          </a:p>
        </p:txBody>
      </p:sp>
      <p:sp>
        <p:nvSpPr>
          <p:cNvPr id="5" name="Footer Placeholder 4">
            <a:extLst>
              <a:ext uri="{FF2B5EF4-FFF2-40B4-BE49-F238E27FC236}">
                <a16:creationId xmlns:a16="http://schemas.microsoft.com/office/drawing/2014/main" id="{38C1F82E-A644-A83A-ABD4-260B6DFA108C}"/>
              </a:ext>
            </a:extLst>
          </p:cNvPr>
          <p:cNvSpPr>
            <a:spLocks noGrp="1"/>
          </p:cNvSpPr>
          <p:nvPr>
            <p:ph type="ftr" sz="quarter" idx="11"/>
          </p:nvPr>
        </p:nvSpPr>
        <p:spPr/>
        <p:txBody>
          <a:bodyPr/>
          <a:lstStyle/>
          <a:p>
            <a:r>
              <a:rPr lang="en-US"/>
              <a:t>Craig Roberts: cdroberts@nju.edu.cn  432 .. 23/06/22 12:30 .."EHM via Studies of Hadron Spectra &amp; Structure"</a:t>
            </a:r>
            <a:endParaRPr lang="en-US" dirty="0"/>
          </a:p>
        </p:txBody>
      </p:sp>
      <p:sp>
        <p:nvSpPr>
          <p:cNvPr id="6" name="Slide Number Placeholder 5">
            <a:extLst>
              <a:ext uri="{FF2B5EF4-FFF2-40B4-BE49-F238E27FC236}">
                <a16:creationId xmlns:a16="http://schemas.microsoft.com/office/drawing/2014/main" id="{749D49EC-0631-7D67-9ABE-8CCBCFB14511}"/>
              </a:ext>
            </a:extLst>
          </p:cNvPr>
          <p:cNvSpPr>
            <a:spLocks noGrp="1"/>
          </p:cNvSpPr>
          <p:nvPr>
            <p:ph type="sldNum" sz="quarter" idx="12"/>
          </p:nvPr>
        </p:nvSpPr>
        <p:spPr/>
        <p:txBody>
          <a:bodyPr/>
          <a:lstStyle/>
          <a:p>
            <a:fld id="{87034D8C-3CB4-402A-BC46-2AB14C0FE90A}" type="slidenum">
              <a:rPr lang="en-US" smtClean="0"/>
              <a:pPr/>
              <a:t>21</a:t>
            </a:fld>
            <a:endParaRPr lang="en-US"/>
          </a:p>
        </p:txBody>
      </p:sp>
      <p:pic>
        <p:nvPicPr>
          <p:cNvPr id="12" name="Picture 11" descr="Chart&#10;&#10;Description automatically generated">
            <a:extLst>
              <a:ext uri="{FF2B5EF4-FFF2-40B4-BE49-F238E27FC236}">
                <a16:creationId xmlns:a16="http://schemas.microsoft.com/office/drawing/2014/main" id="{E1DBD2FD-8D24-1A49-F3E7-59DC0AB598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301" y="952500"/>
            <a:ext cx="4572000" cy="3162300"/>
          </a:xfrm>
          <a:prstGeom prst="rect">
            <a:avLst/>
          </a:prstGeom>
        </p:spPr>
      </p:pic>
      <p:pic>
        <p:nvPicPr>
          <p:cNvPr id="16" name="Picture 15" descr="Chart&#10;&#10;Description automatically generated">
            <a:extLst>
              <a:ext uri="{FF2B5EF4-FFF2-40B4-BE49-F238E27FC236}">
                <a16:creationId xmlns:a16="http://schemas.microsoft.com/office/drawing/2014/main" id="{EAAD8C9E-E587-F835-A01B-DC9A60FA5B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400" y="952500"/>
            <a:ext cx="4572000" cy="31623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4B31934-6862-0F5D-88D4-34F6B2375A6D}"/>
                  </a:ext>
                </a:extLst>
              </p:cNvPr>
              <p:cNvSpPr txBox="1"/>
              <p:nvPr/>
            </p:nvSpPr>
            <p:spPr>
              <a:xfrm>
                <a:off x="8922808" y="4255477"/>
                <a:ext cx="2811992" cy="2408929"/>
              </a:xfrm>
              <a:prstGeom prst="rect">
                <a:avLst/>
              </a:prstGeom>
              <a:noFill/>
            </p:spPr>
            <p:txBody>
              <a:bodyPr wrap="square" rtlCol="0">
                <a:spAutoFit/>
              </a:bodyPr>
              <a:lstStyle/>
              <a:p>
                <a:pPr>
                  <a:spcAft>
                    <a:spcPts val="600"/>
                  </a:spcAft>
                </a:pPr>
                <a:r>
                  <a:rPr lang="en-AU" i="1" dirty="0">
                    <a:ln w="0"/>
                    <a:solidFill>
                      <a:schemeClr val="accent5">
                        <a:lumMod val="50000"/>
                      </a:schemeClr>
                    </a:solidFill>
                    <a:effectLst>
                      <a:outerShdw blurRad="38100" dist="25400" dir="5400000" algn="ctr" rotWithShape="0">
                        <a:srgbClr val="6E747A">
                          <a:alpha val="43000"/>
                        </a:srgbClr>
                      </a:outerShdw>
                    </a:effectLst>
                  </a:rPr>
                  <a:t>These features have widespread impact in studies of (hard) exclusive processes.</a:t>
                </a:r>
              </a:p>
              <a:p>
                <a:r>
                  <a:rPr lang="en-AU" i="1" dirty="0">
                    <a:ln w="0"/>
                    <a:solidFill>
                      <a:schemeClr val="accent5">
                        <a:lumMod val="50000"/>
                      </a:schemeClr>
                    </a:solidFill>
                    <a:effectLst>
                      <a:outerShdw blurRad="38100" dist="25400" dir="5400000" algn="ctr" rotWithShape="0">
                        <a:srgbClr val="6E747A">
                          <a:alpha val="43000"/>
                        </a:srgbClr>
                      </a:outerShdw>
                    </a:effectLst>
                  </a:rPr>
                  <a:t>Broadening can be verified, </a:t>
                </a:r>
                <a:r>
                  <a:rPr lang="en-AU" dirty="0">
                    <a:ln w="0"/>
                    <a:solidFill>
                      <a:schemeClr val="accent5">
                        <a:lumMod val="50000"/>
                      </a:schemeClr>
                    </a:solidFill>
                    <a:effectLst>
                      <a:outerShdw blurRad="38100" dist="25400" dir="5400000" algn="ctr" rotWithShape="0">
                        <a:srgbClr val="6E747A">
                          <a:alpha val="43000"/>
                        </a:srgbClr>
                      </a:outerShdw>
                    </a:effectLst>
                  </a:rPr>
                  <a:t>e.g</a:t>
                </a:r>
                <a:r>
                  <a:rPr lang="en-AU" i="1" dirty="0">
                    <a:ln w="0"/>
                    <a:solidFill>
                      <a:schemeClr val="accent5">
                        <a:lumMod val="50000"/>
                      </a:schemeClr>
                    </a:solidFill>
                    <a:effectLst>
                      <a:outerShdw blurRad="38100" dist="25400" dir="5400000" algn="ctr" rotWithShape="0">
                        <a:srgbClr val="6E747A">
                          <a:alpha val="43000"/>
                        </a:srgbClr>
                      </a:outerShdw>
                    </a:effectLst>
                  </a:rPr>
                  <a:t>., in </a:t>
                </a:r>
                <a14:m>
                  <m:oMath xmlns:m="http://schemas.openxmlformats.org/officeDocument/2006/math">
                    <m:r>
                      <a:rPr lang="en-AU" i="1" smtClean="0">
                        <a:ln w="0"/>
                        <a:solidFill>
                          <a:schemeClr val="accent5">
                            <a:lumMod val="50000"/>
                          </a:schemeClr>
                        </a:solidFill>
                        <a:effectLst>
                          <a:outerShdw blurRad="38100" dist="25400" dir="5400000" algn="ctr" rotWithShape="0">
                            <a:srgbClr val="6E747A">
                              <a:alpha val="43000"/>
                            </a:srgbClr>
                          </a:outerShdw>
                        </a:effectLst>
                        <a:latin typeface="Cambria Math" panose="02040503050406030204" pitchFamily="18" charset="0"/>
                      </a:rPr>
                      <m:t>𝜋</m:t>
                    </m:r>
                  </m:oMath>
                </a14:m>
                <a:r>
                  <a:rPr lang="en-AU" i="1" dirty="0">
                    <a:ln w="0"/>
                    <a:solidFill>
                      <a:schemeClr val="accent5">
                        <a:lumMod val="50000"/>
                      </a:schemeClr>
                    </a:solidFill>
                    <a:effectLst>
                      <a:outerShdw blurRad="38100" dist="25400" dir="5400000" algn="ctr" rotWithShape="0">
                        <a:srgbClr val="6E747A">
                          <a:alpha val="43000"/>
                        </a:srgbClr>
                      </a:outerShdw>
                    </a:effectLst>
                  </a:rPr>
                  <a:t> and </a:t>
                </a:r>
                <a14:m>
                  <m:oMath xmlns:m="http://schemas.openxmlformats.org/officeDocument/2006/math">
                    <m:r>
                      <a:rPr lang="en-AU" i="1" smtClean="0">
                        <a:ln w="0"/>
                        <a:solidFill>
                          <a:schemeClr val="accent5">
                            <a:lumMod val="50000"/>
                          </a:schemeClr>
                        </a:solidFill>
                        <a:effectLst>
                          <a:outerShdw blurRad="38100" dist="25400" dir="5400000" algn="ctr" rotWithShape="0">
                            <a:srgbClr val="6E747A">
                              <a:alpha val="43000"/>
                            </a:srgbClr>
                          </a:outerShdw>
                        </a:effectLst>
                        <a:latin typeface="Cambria Math" panose="02040503050406030204" pitchFamily="18" charset="0"/>
                      </a:rPr>
                      <m:t>𝐾</m:t>
                    </m:r>
                  </m:oMath>
                </a14:m>
                <a:r>
                  <a:rPr lang="en-AU" i="1" dirty="0">
                    <a:ln w="0"/>
                    <a:solidFill>
                      <a:schemeClr val="accent5">
                        <a:lumMod val="50000"/>
                      </a:schemeClr>
                    </a:solidFill>
                    <a:effectLst>
                      <a:outerShdw blurRad="38100" dist="25400" dir="5400000" algn="ctr" rotWithShape="0">
                        <a:srgbClr val="6E747A">
                          <a:alpha val="43000"/>
                        </a:srgbClr>
                      </a:outerShdw>
                    </a:effectLst>
                  </a:rPr>
                  <a:t> elastic form factor measurements at large </a:t>
                </a:r>
                <a14:m>
                  <m:oMath xmlns:m="http://schemas.openxmlformats.org/officeDocument/2006/math">
                    <m:sSup>
                      <m:sSupPr>
                        <m:ctrlPr>
                          <a:rPr lang="en-AU" b="0" i="1" smtClean="0">
                            <a:ln w="0"/>
                            <a:solidFill>
                              <a:schemeClr val="accent5">
                                <a:lumMod val="50000"/>
                              </a:schemeClr>
                            </a:solidFill>
                            <a:effectLst>
                              <a:outerShdw blurRad="38100" dist="25400" dir="5400000" algn="ctr" rotWithShape="0">
                                <a:srgbClr val="6E747A">
                                  <a:alpha val="43000"/>
                                </a:srgbClr>
                              </a:outerShdw>
                            </a:effectLst>
                            <a:latin typeface="Cambria Math" panose="02040503050406030204" pitchFamily="18" charset="0"/>
                          </a:rPr>
                        </m:ctrlPr>
                      </m:sSupPr>
                      <m:e>
                        <m:r>
                          <a:rPr lang="en-AU" b="0" i="1" smtClean="0">
                            <a:ln w="0"/>
                            <a:solidFill>
                              <a:schemeClr val="accent5">
                                <a:lumMod val="50000"/>
                              </a:schemeClr>
                            </a:solidFill>
                            <a:effectLst>
                              <a:outerShdw blurRad="38100" dist="25400" dir="5400000" algn="ctr" rotWithShape="0">
                                <a:srgbClr val="6E747A">
                                  <a:alpha val="43000"/>
                                </a:srgbClr>
                              </a:outerShdw>
                            </a:effectLst>
                            <a:latin typeface="Cambria Math" panose="02040503050406030204" pitchFamily="18" charset="0"/>
                          </a:rPr>
                          <m:t>𝑄</m:t>
                        </m:r>
                      </m:e>
                      <m:sup>
                        <m:r>
                          <a:rPr lang="en-AU" b="0" i="1" smtClean="0">
                            <a:ln w="0"/>
                            <a:solidFill>
                              <a:schemeClr val="accent5">
                                <a:lumMod val="50000"/>
                              </a:schemeClr>
                            </a:solidFill>
                            <a:effectLst>
                              <a:outerShdw blurRad="38100" dist="25400" dir="5400000" algn="ctr" rotWithShape="0">
                                <a:srgbClr val="6E747A">
                                  <a:alpha val="43000"/>
                                </a:srgbClr>
                              </a:outerShdw>
                            </a:effectLst>
                            <a:latin typeface="Cambria Math" panose="02040503050406030204" pitchFamily="18" charset="0"/>
                          </a:rPr>
                          <m:t>2</m:t>
                        </m:r>
                      </m:sup>
                    </m:sSup>
                  </m:oMath>
                </a14:m>
                <a:endParaRPr lang="en-AU" i="1" dirty="0">
                  <a:ln w="0"/>
                  <a:solidFill>
                    <a:schemeClr val="accent5">
                      <a:lumMod val="50000"/>
                    </a:schemeClr>
                  </a:solidFill>
                  <a:effectLst>
                    <a:outerShdw blurRad="38100" dist="25400" dir="5400000" algn="ctr" rotWithShape="0">
                      <a:srgbClr val="6E747A">
                        <a:alpha val="43000"/>
                      </a:srgbClr>
                    </a:outerShdw>
                  </a:effectLst>
                </a:endParaRPr>
              </a:p>
            </p:txBody>
          </p:sp>
        </mc:Choice>
        <mc:Fallback xmlns="">
          <p:sp>
            <p:nvSpPr>
              <p:cNvPr id="7" name="TextBox 6">
                <a:extLst>
                  <a:ext uri="{FF2B5EF4-FFF2-40B4-BE49-F238E27FC236}">
                    <a16:creationId xmlns:a16="http://schemas.microsoft.com/office/drawing/2014/main" id="{54B31934-6862-0F5D-88D4-34F6B2375A6D}"/>
                  </a:ext>
                </a:extLst>
              </p:cNvPr>
              <p:cNvSpPr txBox="1">
                <a:spLocks noRot="1" noChangeAspect="1" noMove="1" noResize="1" noEditPoints="1" noAdjustHandles="1" noChangeArrowheads="1" noChangeShapeType="1" noTextEdit="1"/>
              </p:cNvSpPr>
              <p:nvPr/>
            </p:nvSpPr>
            <p:spPr>
              <a:xfrm>
                <a:off x="8922808" y="4255477"/>
                <a:ext cx="2811992" cy="2408929"/>
              </a:xfrm>
              <a:prstGeom prst="rect">
                <a:avLst/>
              </a:prstGeom>
              <a:blipFill>
                <a:blip r:embed="rId6"/>
                <a:stretch>
                  <a:fillRect l="-2386" t="-1519" r="-2169" b="-3291"/>
                </a:stretch>
              </a:blipFill>
            </p:spPr>
            <p:txBody>
              <a:bodyPr/>
              <a:lstStyle/>
              <a:p>
                <a:r>
                  <a:rPr lang="en-AU">
                    <a:noFill/>
                  </a:rPr>
                  <a:t> </a:t>
                </a:r>
              </a:p>
            </p:txBody>
          </p:sp>
        </mc:Fallback>
      </mc:AlternateContent>
      <p:sp>
        <p:nvSpPr>
          <p:cNvPr id="8" name="TextBox 7">
            <a:extLst>
              <a:ext uri="{FF2B5EF4-FFF2-40B4-BE49-F238E27FC236}">
                <a16:creationId xmlns:a16="http://schemas.microsoft.com/office/drawing/2014/main" id="{E856D87C-DD5F-B853-A53F-D6A4849EEF70}"/>
              </a:ext>
            </a:extLst>
          </p:cNvPr>
          <p:cNvSpPr txBox="1"/>
          <p:nvPr/>
        </p:nvSpPr>
        <p:spPr>
          <a:xfrm>
            <a:off x="0" y="0"/>
            <a:ext cx="6324600" cy="800219"/>
          </a:xfrm>
          <a:prstGeom prst="rect">
            <a:avLst/>
          </a:prstGeom>
          <a:noFill/>
        </p:spPr>
        <p:txBody>
          <a:bodyPr wrap="square" rtlCol="0">
            <a:spAutoFit/>
          </a:bodyPr>
          <a:lstStyle/>
          <a:p>
            <a:r>
              <a:rPr lang="en-AU" sz="1400" b="0" i="1" dirty="0">
                <a:solidFill>
                  <a:schemeClr val="accent1">
                    <a:lumMod val="75000"/>
                  </a:schemeClr>
                </a:solidFill>
                <a:effectLst/>
              </a:rPr>
              <a:t>Exposing strangeness: projections for kaon electromagnetic form factors, </a:t>
            </a:r>
            <a:r>
              <a:rPr lang="en-AU" sz="1400" b="0" i="0" dirty="0">
                <a:solidFill>
                  <a:schemeClr val="accent1">
                    <a:lumMod val="75000"/>
                  </a:schemeClr>
                </a:solidFill>
                <a:effectLst/>
              </a:rPr>
              <a:t>Fei Gao </a:t>
            </a:r>
            <a:r>
              <a:rPr lang="en-AU" sz="1400" b="0" i="1" dirty="0">
                <a:solidFill>
                  <a:schemeClr val="accent1">
                    <a:lumMod val="75000"/>
                  </a:schemeClr>
                </a:solidFill>
                <a:effectLst/>
              </a:rPr>
              <a:t>et al</a:t>
            </a:r>
            <a:r>
              <a:rPr lang="en-AU" sz="1400" b="0" i="0" dirty="0">
                <a:solidFill>
                  <a:schemeClr val="accent1">
                    <a:lumMod val="75000"/>
                  </a:schemeClr>
                </a:solidFill>
                <a:effectLst/>
              </a:rPr>
              <a:t>., </a:t>
            </a:r>
            <a:r>
              <a:rPr lang="en-AU" sz="1400" b="0" i="0" u="sng" strike="noStrike" dirty="0">
                <a:solidFill>
                  <a:srgbClr val="0066FF"/>
                </a:solidFill>
                <a:effectLst/>
                <a:hlinkClick r:id="rId7">
                  <a:extLst>
                    <a:ext uri="{A12FA001-AC4F-418D-AE19-62706E023703}">
                      <ahyp:hlinkClr xmlns:ahyp="http://schemas.microsoft.com/office/drawing/2018/hyperlinkcolor" val="tx"/>
                    </a:ext>
                  </a:extLst>
                </a:hlinkClick>
              </a:rPr>
              <a:t>arXiv:1703.04875 [</a:t>
            </a:r>
            <a:r>
              <a:rPr lang="en-AU" sz="1400" b="0" i="0" u="sng" strike="noStrike" dirty="0" err="1">
                <a:solidFill>
                  <a:srgbClr val="0066FF"/>
                </a:solidFill>
                <a:effectLst/>
                <a:hlinkClick r:id="rId7">
                  <a:extLst>
                    <a:ext uri="{A12FA001-AC4F-418D-AE19-62706E023703}">
                      <ahyp:hlinkClr xmlns:ahyp="http://schemas.microsoft.com/office/drawing/2018/hyperlinkcolor" val="tx"/>
                    </a:ext>
                  </a:extLst>
                </a:hlinkClick>
              </a:rPr>
              <a:t>nucl-th</a:t>
            </a:r>
            <a:r>
              <a:rPr lang="en-AU" sz="1400" b="0" i="0" u="sng" strike="noStrike" dirty="0">
                <a:solidFill>
                  <a:schemeClr val="accent1">
                    <a:lumMod val="75000"/>
                  </a:schemeClr>
                </a:solidFill>
                <a:effectLst/>
                <a:hlinkClick r:id="rId7">
                  <a:extLst>
                    <a:ext uri="{A12FA001-AC4F-418D-AE19-62706E023703}">
                      <ahyp:hlinkClr xmlns:ahyp="http://schemas.microsoft.com/office/drawing/2018/hyperlinkcolor" val="tx"/>
                    </a:ext>
                  </a:extLst>
                </a:hlinkClick>
              </a:rPr>
              <a:t>]</a:t>
            </a:r>
            <a:r>
              <a:rPr lang="en-AU" sz="1400" b="0" i="0" dirty="0">
                <a:solidFill>
                  <a:schemeClr val="accent1">
                    <a:lumMod val="75000"/>
                  </a:schemeClr>
                </a:solidFill>
                <a:effectLst/>
              </a:rPr>
              <a:t>, Phys. Rev. D </a:t>
            </a:r>
            <a:r>
              <a:rPr lang="en-AU" sz="1400" b="1" i="0" dirty="0">
                <a:solidFill>
                  <a:schemeClr val="accent1">
                    <a:lumMod val="75000"/>
                  </a:schemeClr>
                </a:solidFill>
                <a:effectLst/>
              </a:rPr>
              <a:t>96</a:t>
            </a:r>
            <a:r>
              <a:rPr lang="en-AU" sz="1400" b="0" i="0" dirty="0">
                <a:solidFill>
                  <a:schemeClr val="accent1">
                    <a:lumMod val="75000"/>
                  </a:schemeClr>
                </a:solidFill>
                <a:effectLst/>
              </a:rPr>
              <a:t> (2017) 034024/1-8</a:t>
            </a:r>
          </a:p>
          <a:p>
            <a:endParaRPr lang="en-AU" dirty="0"/>
          </a:p>
        </p:txBody>
      </p:sp>
    </p:spTree>
    <p:extLst>
      <p:ext uri="{BB962C8B-B14F-4D97-AF65-F5344CB8AC3E}">
        <p14:creationId xmlns:p14="http://schemas.microsoft.com/office/powerpoint/2010/main" val="133669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55EACC-3CE0-459D-77D0-90E8A4D0B391}"/>
              </a:ext>
            </a:extLst>
          </p:cNvPr>
          <p:cNvSpPr>
            <a:spLocks noGrp="1"/>
          </p:cNvSpPr>
          <p:nvPr>
            <p:ph type="dt" sz="half" idx="10"/>
          </p:nvPr>
        </p:nvSpPr>
        <p:spPr>
          <a:xfrm>
            <a:off x="7696200" y="6591713"/>
            <a:ext cx="4487026" cy="228600"/>
          </a:xfrm>
        </p:spPr>
        <p:txBody>
          <a:bodyPr/>
          <a:lstStyle/>
          <a:p>
            <a:r>
              <a:rPr lang="en-US"/>
              <a:t>MESON 2023 - 17th International Workshop on Meson Physics                           (32)</a:t>
            </a:r>
            <a:endParaRPr lang="en-US" dirty="0"/>
          </a:p>
        </p:txBody>
      </p:sp>
      <p:sp>
        <p:nvSpPr>
          <p:cNvPr id="3" name="Footer Placeholder 2">
            <a:extLst>
              <a:ext uri="{FF2B5EF4-FFF2-40B4-BE49-F238E27FC236}">
                <a16:creationId xmlns:a16="http://schemas.microsoft.com/office/drawing/2014/main" id="{92F6A640-BE63-F84E-9B58-1FFE1353B09B}"/>
              </a:ext>
            </a:extLst>
          </p:cNvPr>
          <p:cNvSpPr>
            <a:spLocks noGrp="1"/>
          </p:cNvSpPr>
          <p:nvPr>
            <p:ph type="ftr" sz="quarter" idx="11"/>
          </p:nvPr>
        </p:nvSpPr>
        <p:spPr/>
        <p:txBody>
          <a:bodyPr/>
          <a:lstStyle/>
          <a:p>
            <a:r>
              <a:rPr lang="en-US"/>
              <a:t>Craig Roberts: cdroberts@nju.edu.cn  432 .. 23/06/22 12:30 .."EHM via Studies of Hadron Spectra &amp; Structure"</a:t>
            </a:r>
          </a:p>
        </p:txBody>
      </p:sp>
      <p:sp>
        <p:nvSpPr>
          <p:cNvPr id="4" name="Slide Number Placeholder 3">
            <a:extLst>
              <a:ext uri="{FF2B5EF4-FFF2-40B4-BE49-F238E27FC236}">
                <a16:creationId xmlns:a16="http://schemas.microsoft.com/office/drawing/2014/main" id="{7AC9B174-D79E-8935-868D-A9F1EED2BBE7}"/>
              </a:ext>
            </a:extLst>
          </p:cNvPr>
          <p:cNvSpPr>
            <a:spLocks noGrp="1"/>
          </p:cNvSpPr>
          <p:nvPr>
            <p:ph type="sldNum" sz="quarter" idx="12"/>
          </p:nvPr>
        </p:nvSpPr>
        <p:spPr/>
        <p:txBody>
          <a:bodyPr/>
          <a:lstStyle/>
          <a:p>
            <a:fld id="{87034D8C-3CB4-402A-BC46-2AB14C0FE90A}" type="slidenum">
              <a:rPr lang="en-US" smtClean="0"/>
              <a:pPr/>
              <a:t>22</a:t>
            </a:fld>
            <a:endParaRPr lang="en-US"/>
          </a:p>
        </p:txBody>
      </p:sp>
      <p:pic>
        <p:nvPicPr>
          <p:cNvPr id="6" name="Picture 5">
            <a:extLst>
              <a:ext uri="{FF2B5EF4-FFF2-40B4-BE49-F238E27FC236}">
                <a16:creationId xmlns:a16="http://schemas.microsoft.com/office/drawing/2014/main" id="{8A05E2BD-58C6-567F-63C9-B7AAA506711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01365" y="689224"/>
            <a:ext cx="10589270" cy="5479551"/>
          </a:xfrm>
          <a:prstGeom prst="rect">
            <a:avLst/>
          </a:prstGeom>
        </p:spPr>
      </p:pic>
      <p:sp>
        <p:nvSpPr>
          <p:cNvPr id="5" name="Rectangle 4">
            <a:extLst>
              <a:ext uri="{FF2B5EF4-FFF2-40B4-BE49-F238E27FC236}">
                <a16:creationId xmlns:a16="http://schemas.microsoft.com/office/drawing/2014/main" id="{E81C6B70-52C5-6CCF-30D3-65CDCB4462C3}"/>
              </a:ext>
            </a:extLst>
          </p:cNvPr>
          <p:cNvSpPr/>
          <p:nvPr/>
        </p:nvSpPr>
        <p:spPr bwMode="auto">
          <a:xfrm>
            <a:off x="2286000" y="1524000"/>
            <a:ext cx="7315200" cy="4572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Calibri" pitchFamily="34" charset="0"/>
            </a:endParaRPr>
          </a:p>
        </p:txBody>
      </p:sp>
    </p:spTree>
    <p:extLst>
      <p:ext uri="{BB962C8B-B14F-4D97-AF65-F5344CB8AC3E}">
        <p14:creationId xmlns:p14="http://schemas.microsoft.com/office/powerpoint/2010/main" val="172913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4DE2C-A3BE-CF99-613E-465BFEBBA5FE}"/>
              </a:ext>
            </a:extLst>
          </p:cNvPr>
          <p:cNvSpPr>
            <a:spLocks noGrp="1"/>
          </p:cNvSpPr>
          <p:nvPr>
            <p:ph type="title"/>
          </p:nvPr>
        </p:nvSpPr>
        <p:spPr/>
        <p:txBody>
          <a:bodyPr/>
          <a:lstStyle/>
          <a:p>
            <a:r>
              <a:rPr lang="en-AU" sz="2800" b="0" dirty="0">
                <a:ln w="0"/>
                <a:solidFill>
                  <a:schemeClr val="accent1"/>
                </a:solidFill>
                <a:effectLst>
                  <a:outerShdw blurRad="38100" dist="25400" dir="5400000" algn="ctr" rotWithShape="0">
                    <a:srgbClr val="6E747A">
                      <a:alpha val="43000"/>
                    </a:srgbClr>
                  </a:outerShdw>
                </a:effectLst>
              </a:rPr>
              <a:t>Generalised Parton Distributions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924C52-6B4F-E3A2-3A75-9B204061B90E}"/>
                  </a:ext>
                </a:extLst>
              </p:cNvPr>
              <p:cNvSpPr>
                <a:spLocks noGrp="1"/>
              </p:cNvSpPr>
              <p:nvPr>
                <p:ph idx="1"/>
              </p:nvPr>
            </p:nvSpPr>
            <p:spPr>
              <a:xfrm>
                <a:off x="609600" y="838200"/>
                <a:ext cx="8153400" cy="4983164"/>
              </a:xfrm>
            </p:spPr>
            <p:txBody>
              <a:bodyPr/>
              <a:lstStyle/>
              <a:p>
                <a:r>
                  <a:rPr lang="en-US" dirty="0"/>
                  <a:t>“Standard” parton DFs</a:t>
                </a:r>
              </a:p>
              <a:p>
                <a:pPr lvl="1"/>
                <a:r>
                  <a:rPr lang="en-US" dirty="0"/>
                  <a:t>1D picture – dependence of in-hadron parton properties on the light-front (LF) fraction, </a:t>
                </a:r>
                <a14:m>
                  <m:oMath xmlns:m="http://schemas.openxmlformats.org/officeDocument/2006/math">
                    <m:r>
                      <a:rPr lang="en-US" i="1" dirty="0" smtClean="0">
                        <a:latin typeface="Cambria Math" panose="02040503050406030204" pitchFamily="18" charset="0"/>
                      </a:rPr>
                      <m:t>𝑥</m:t>
                    </m:r>
                  </m:oMath>
                </a14:m>
                <a:r>
                  <a:rPr lang="en-US" dirty="0"/>
                  <a:t>, of the hadron’s total momentum</a:t>
                </a:r>
              </a:p>
              <a:p>
                <a:r>
                  <a:rPr lang="en-US" dirty="0" err="1"/>
                  <a:t>Generalised</a:t>
                </a:r>
                <a:r>
                  <a:rPr lang="en-US" dirty="0"/>
                  <a:t> parton distributions (GPDs) </a:t>
                </a:r>
              </a:p>
              <a:p>
                <a:pPr lvl="1"/>
                <a:r>
                  <a:rPr lang="en-US" dirty="0"/>
                  <a:t>Provide extension of 1D parton distribution functions into 3D images</a:t>
                </a:r>
              </a:p>
              <a:p>
                <a:pPr lvl="1"/>
                <a:r>
                  <a:rPr lang="en-US" dirty="0"/>
                  <a:t>Also describe hadron’s distributions of </a:t>
                </a:r>
                <a:r>
                  <a:rPr lang="en-US" dirty="0" err="1"/>
                  <a:t>partons</a:t>
                </a:r>
                <a:r>
                  <a:rPr lang="en-US" dirty="0"/>
                  <a:t> in plane perpendicular to bound-state's total momentum, </a:t>
                </a:r>
                <a:r>
                  <a:rPr lang="en-US" i="1" dirty="0"/>
                  <a:t>i.e</a:t>
                </a:r>
                <a:r>
                  <a:rPr lang="en-US" dirty="0"/>
                  <a:t>., within the light front itself. </a:t>
                </a:r>
                <a:endParaRPr lang="en-AU" dirty="0"/>
              </a:p>
            </p:txBody>
          </p:sp>
        </mc:Choice>
        <mc:Fallback xmlns="">
          <p:sp>
            <p:nvSpPr>
              <p:cNvPr id="3" name="Content Placeholder 2">
                <a:extLst>
                  <a:ext uri="{FF2B5EF4-FFF2-40B4-BE49-F238E27FC236}">
                    <a16:creationId xmlns:a16="http://schemas.microsoft.com/office/drawing/2014/main" id="{A4924C52-6B4F-E3A2-3A75-9B204061B90E}"/>
                  </a:ext>
                </a:extLst>
              </p:cNvPr>
              <p:cNvSpPr>
                <a:spLocks noGrp="1" noRot="1" noChangeAspect="1" noMove="1" noResize="1" noEditPoints="1" noAdjustHandles="1" noChangeArrowheads="1" noChangeShapeType="1" noTextEdit="1"/>
              </p:cNvSpPr>
              <p:nvPr>
                <p:ph idx="1"/>
              </p:nvPr>
            </p:nvSpPr>
            <p:spPr>
              <a:xfrm>
                <a:off x="609600" y="838200"/>
                <a:ext cx="8153400" cy="4983164"/>
              </a:xfrm>
              <a:blipFill>
                <a:blip r:embed="rId2"/>
                <a:stretch>
                  <a:fillRect l="-822" t="-857" r="-1121"/>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A3C2D095-9700-4952-EABF-22CD73E722CA}"/>
              </a:ext>
            </a:extLst>
          </p:cNvPr>
          <p:cNvSpPr>
            <a:spLocks noGrp="1"/>
          </p:cNvSpPr>
          <p:nvPr>
            <p:ph type="dt" sz="half" idx="10"/>
          </p:nvPr>
        </p:nvSpPr>
        <p:spPr/>
        <p:txBody>
          <a:bodyPr/>
          <a:lstStyle/>
          <a:p>
            <a:r>
              <a:rPr lang="en-US"/>
              <a:t>MESON 2023 - 17th International Workshop on Meson Physics                           (32)</a:t>
            </a:r>
            <a:endParaRPr lang="en-US" dirty="0"/>
          </a:p>
        </p:txBody>
      </p:sp>
      <p:sp>
        <p:nvSpPr>
          <p:cNvPr id="5" name="Footer Placeholder 4">
            <a:extLst>
              <a:ext uri="{FF2B5EF4-FFF2-40B4-BE49-F238E27FC236}">
                <a16:creationId xmlns:a16="http://schemas.microsoft.com/office/drawing/2014/main" id="{FDBD4CF2-E054-3DF8-F70E-B1D477FF1C86}"/>
              </a:ext>
            </a:extLst>
          </p:cNvPr>
          <p:cNvSpPr>
            <a:spLocks noGrp="1"/>
          </p:cNvSpPr>
          <p:nvPr>
            <p:ph type="ftr" sz="quarter" idx="11"/>
          </p:nvPr>
        </p:nvSpPr>
        <p:spPr/>
        <p:txBody>
          <a:bodyPr/>
          <a:lstStyle/>
          <a:p>
            <a:r>
              <a:rPr lang="en-US"/>
              <a:t>Craig Roberts: cdroberts@nju.edu.cn  432 .. 23/06/22 12:30 .."EHM via Studies of Hadron Spectra &amp; Structure"</a:t>
            </a:r>
            <a:endParaRPr lang="en-US" dirty="0"/>
          </a:p>
        </p:txBody>
      </p:sp>
      <p:sp>
        <p:nvSpPr>
          <p:cNvPr id="6" name="Slide Number Placeholder 5">
            <a:extLst>
              <a:ext uri="{FF2B5EF4-FFF2-40B4-BE49-F238E27FC236}">
                <a16:creationId xmlns:a16="http://schemas.microsoft.com/office/drawing/2014/main" id="{657AC020-8D78-7C31-2464-76DCA4888CA3}"/>
              </a:ext>
            </a:extLst>
          </p:cNvPr>
          <p:cNvSpPr>
            <a:spLocks noGrp="1"/>
          </p:cNvSpPr>
          <p:nvPr>
            <p:ph type="sldNum" sz="quarter" idx="12"/>
          </p:nvPr>
        </p:nvSpPr>
        <p:spPr/>
        <p:txBody>
          <a:bodyPr/>
          <a:lstStyle/>
          <a:p>
            <a:fld id="{87034D8C-3CB4-402A-BC46-2AB14C0FE90A}" type="slidenum">
              <a:rPr lang="en-US" smtClean="0"/>
              <a:pPr/>
              <a:t>23</a:t>
            </a:fld>
            <a:endParaRPr lang="en-US"/>
          </a:p>
        </p:txBody>
      </p:sp>
      <p:pic>
        <p:nvPicPr>
          <p:cNvPr id="8" name="Picture 7" descr="Chart&#10;&#10;Description automatically generated">
            <a:extLst>
              <a:ext uri="{FF2B5EF4-FFF2-40B4-BE49-F238E27FC236}">
                <a16:creationId xmlns:a16="http://schemas.microsoft.com/office/drawing/2014/main" id="{DE49B1A4-B7D5-D624-5C9E-23A5F0ED8D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304800"/>
            <a:ext cx="2267487" cy="2895600"/>
          </a:xfrm>
          <a:prstGeom prst="rect">
            <a:avLst/>
          </a:prstGeom>
        </p:spPr>
      </p:pic>
      <p:cxnSp>
        <p:nvCxnSpPr>
          <p:cNvPr id="10" name="Straight Arrow Connector 9">
            <a:extLst>
              <a:ext uri="{FF2B5EF4-FFF2-40B4-BE49-F238E27FC236}">
                <a16:creationId xmlns:a16="http://schemas.microsoft.com/office/drawing/2014/main" id="{98C804A2-75F2-5F1D-634B-80B69F4C1F76}"/>
              </a:ext>
            </a:extLst>
          </p:cNvPr>
          <p:cNvCxnSpPr/>
          <p:nvPr/>
        </p:nvCxnSpPr>
        <p:spPr bwMode="auto">
          <a:xfrm flipV="1">
            <a:off x="10210800" y="990600"/>
            <a:ext cx="685800" cy="609600"/>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5B7D1DB-2C03-994D-436F-2E31D8D1E297}"/>
              </a:ext>
            </a:extLst>
          </p:cNvPr>
          <p:cNvSpPr txBox="1"/>
          <p:nvPr/>
        </p:nvSpPr>
        <p:spPr>
          <a:xfrm>
            <a:off x="10447376" y="841132"/>
            <a:ext cx="1295400" cy="830997"/>
          </a:xfrm>
          <a:prstGeom prst="rect">
            <a:avLst/>
          </a:prstGeom>
          <a:noFill/>
        </p:spPr>
        <p:txBody>
          <a:bodyPr wrap="square" rtlCol="0">
            <a:spAutoFit/>
          </a:bodyPr>
          <a:lstStyle/>
          <a:p>
            <a:pPr algn="r"/>
            <a:r>
              <a:rPr lang="en-AU" sz="1600" dirty="0"/>
              <a:t>LF longitudinal direction</a:t>
            </a:r>
          </a:p>
        </p:txBody>
      </p:sp>
      <p:sp>
        <p:nvSpPr>
          <p:cNvPr id="12" name="TextBox 11">
            <a:extLst>
              <a:ext uri="{FF2B5EF4-FFF2-40B4-BE49-F238E27FC236}">
                <a16:creationId xmlns:a16="http://schemas.microsoft.com/office/drawing/2014/main" id="{B8EDAD15-C16A-88B0-8B4A-37EF8A882BDE}"/>
              </a:ext>
            </a:extLst>
          </p:cNvPr>
          <p:cNvSpPr txBox="1"/>
          <p:nvPr/>
        </p:nvSpPr>
        <p:spPr>
          <a:xfrm>
            <a:off x="10570478" y="1902064"/>
            <a:ext cx="1727201" cy="646331"/>
          </a:xfrm>
          <a:prstGeom prst="rect">
            <a:avLst/>
          </a:prstGeom>
          <a:noFill/>
        </p:spPr>
        <p:txBody>
          <a:bodyPr wrap="square" rtlCol="0">
            <a:spAutoFit/>
          </a:bodyPr>
          <a:lstStyle/>
          <a:p>
            <a:r>
              <a:rPr lang="en-AU" dirty="0"/>
              <a:t>LF transverse plane</a:t>
            </a:r>
          </a:p>
        </p:txBody>
      </p: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CB455A5E-5BF0-FEC7-2C9E-6E004AEC52AF}"/>
                  </a:ext>
                </a:extLst>
              </p:cNvPr>
              <p:cNvSpPr txBox="1">
                <a:spLocks/>
              </p:cNvSpPr>
              <p:nvPr/>
            </p:nvSpPr>
            <p:spPr bwMode="auto">
              <a:xfrm>
                <a:off x="609600" y="3375388"/>
                <a:ext cx="10820400" cy="289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r>
                  <a:rPr lang="en-US" kern="0" dirty="0"/>
                  <a:t>Data relating to GPDs </a:t>
                </a:r>
              </a:p>
              <a:p>
                <a:pPr lvl="1"/>
                <a:r>
                  <a:rPr lang="en-US" kern="0" dirty="0"/>
                  <a:t>deeply virtual Compton scattering</a:t>
                </a:r>
              </a:p>
              <a:p>
                <a:pPr lvl="2"/>
                <a:r>
                  <a:rPr lang="en-US" sz="2000" kern="0" dirty="0"/>
                  <a:t> </a:t>
                </a:r>
                <a14:m>
                  <m:oMath xmlns:m="http://schemas.openxmlformats.org/officeDocument/2006/math">
                    <m:sSup>
                      <m:sSupPr>
                        <m:ctrlPr>
                          <a:rPr lang="en-AU" sz="2000" b="0" i="1" kern="0" smtClean="0">
                            <a:latin typeface="Cambria Math" panose="02040503050406030204" pitchFamily="18" charset="0"/>
                          </a:rPr>
                        </m:ctrlPr>
                      </m:sSupPr>
                      <m:e>
                        <m:r>
                          <a:rPr lang="en-AU" sz="2000" b="0" i="1" kern="0" smtClean="0">
                            <a:latin typeface="Cambria Math" panose="02040503050406030204" pitchFamily="18" charset="0"/>
                          </a:rPr>
                          <m:t>𝛾</m:t>
                        </m:r>
                      </m:e>
                      <m:sup>
                        <m:r>
                          <a:rPr lang="en-AU" sz="2000" b="0" i="1" kern="0" smtClean="0">
                            <a:latin typeface="Cambria Math" panose="02040503050406030204" pitchFamily="18" charset="0"/>
                          </a:rPr>
                          <m:t>∗</m:t>
                        </m:r>
                      </m:sup>
                    </m:sSup>
                    <m:r>
                      <a:rPr lang="en-AU" sz="2000" b="0" i="1" kern="0" smtClean="0">
                        <a:latin typeface="Cambria Math" panose="02040503050406030204" pitchFamily="18" charset="0"/>
                      </a:rPr>
                      <m:t>(</m:t>
                    </m:r>
                    <m:r>
                      <a:rPr lang="en-AU" sz="2000" b="0" i="1" kern="0" smtClean="0">
                        <a:latin typeface="Cambria Math" panose="02040503050406030204" pitchFamily="18" charset="0"/>
                      </a:rPr>
                      <m:t>𝑞</m:t>
                    </m:r>
                    <m:r>
                      <a:rPr lang="en-AU" sz="2000" b="0" i="1" kern="0" smtClean="0">
                        <a:latin typeface="Cambria Math" panose="02040503050406030204" pitchFamily="18" charset="0"/>
                      </a:rPr>
                      <m:t>)</m:t>
                    </m:r>
                    <m:r>
                      <a:rPr lang="en-AU" sz="2000" b="0" i="1" kern="0" smtClean="0">
                        <a:latin typeface="Cambria Math" panose="02040503050406030204" pitchFamily="18" charset="0"/>
                      </a:rPr>
                      <m:t>𝑇</m:t>
                    </m:r>
                    <m:d>
                      <m:dPr>
                        <m:ctrlPr>
                          <a:rPr lang="en-AU" sz="2000" b="0" i="1" kern="0" smtClean="0">
                            <a:latin typeface="Cambria Math" panose="02040503050406030204" pitchFamily="18" charset="0"/>
                          </a:rPr>
                        </m:ctrlPr>
                      </m:dPr>
                      <m:e>
                        <m:r>
                          <a:rPr lang="en-AU" sz="2000" b="0" i="1" kern="0" smtClean="0">
                            <a:latin typeface="Cambria Math" panose="02040503050406030204" pitchFamily="18" charset="0"/>
                          </a:rPr>
                          <m:t>𝑝</m:t>
                        </m:r>
                      </m:e>
                    </m:d>
                    <m:r>
                      <a:rPr lang="en-AU" sz="2000" b="0" i="1" kern="0" smtClean="0">
                        <a:latin typeface="Cambria Math" panose="02040503050406030204" pitchFamily="18" charset="0"/>
                      </a:rPr>
                      <m:t>→</m:t>
                    </m:r>
                    <m:sSup>
                      <m:sSupPr>
                        <m:ctrlPr>
                          <a:rPr lang="en-AU" sz="2000" b="0" i="1" kern="0" smtClean="0">
                            <a:latin typeface="Cambria Math" panose="02040503050406030204" pitchFamily="18" charset="0"/>
                          </a:rPr>
                        </m:ctrlPr>
                      </m:sSupPr>
                      <m:e>
                        <m:r>
                          <a:rPr lang="en-AU" sz="2000" b="0" i="1" kern="0" smtClean="0">
                            <a:latin typeface="Cambria Math" panose="02040503050406030204" pitchFamily="18" charset="0"/>
                          </a:rPr>
                          <m:t>𝛾</m:t>
                        </m:r>
                      </m:e>
                      <m:sup>
                        <m:r>
                          <a:rPr lang="en-AU" sz="2000" b="0" i="1" kern="0" smtClean="0">
                            <a:latin typeface="Cambria Math" panose="02040503050406030204" pitchFamily="18" charset="0"/>
                          </a:rPr>
                          <m:t>∗</m:t>
                        </m:r>
                      </m:sup>
                    </m:sSup>
                    <m:d>
                      <m:dPr>
                        <m:ctrlPr>
                          <a:rPr lang="en-AU" sz="2000" b="0" i="1" kern="0" smtClean="0">
                            <a:latin typeface="Cambria Math" panose="02040503050406030204" pitchFamily="18" charset="0"/>
                          </a:rPr>
                        </m:ctrlPr>
                      </m:dPr>
                      <m:e>
                        <m:sSup>
                          <m:sSupPr>
                            <m:ctrlPr>
                              <a:rPr lang="en-AU" sz="2000" b="0" i="1" kern="0" smtClean="0">
                                <a:latin typeface="Cambria Math" panose="02040503050406030204" pitchFamily="18" charset="0"/>
                              </a:rPr>
                            </m:ctrlPr>
                          </m:sSupPr>
                          <m:e>
                            <m:r>
                              <a:rPr lang="en-AU" sz="2000" b="0" i="1" kern="0" smtClean="0">
                                <a:latin typeface="Cambria Math" panose="02040503050406030204" pitchFamily="18" charset="0"/>
                              </a:rPr>
                              <m:t>𝑞</m:t>
                            </m:r>
                          </m:e>
                          <m:sup>
                            <m:r>
                              <a:rPr lang="en-AU" sz="2000" b="0" i="1" kern="0" smtClean="0">
                                <a:latin typeface="Cambria Math" panose="02040503050406030204" pitchFamily="18" charset="0"/>
                              </a:rPr>
                              <m:t>′</m:t>
                            </m:r>
                          </m:sup>
                        </m:sSup>
                      </m:e>
                    </m:d>
                    <m:r>
                      <a:rPr lang="en-AU" sz="2000" b="0" i="1" kern="0" smtClean="0">
                        <a:latin typeface="Cambria Math" panose="02040503050406030204" pitchFamily="18" charset="0"/>
                      </a:rPr>
                      <m:t>𝑇</m:t>
                    </m:r>
                    <m:r>
                      <a:rPr lang="en-AU" sz="2000" b="0" i="1" kern="0" smtClean="0">
                        <a:latin typeface="Cambria Math" panose="02040503050406030204" pitchFamily="18" charset="0"/>
                      </a:rPr>
                      <m:t>(</m:t>
                    </m:r>
                    <m:sSup>
                      <m:sSupPr>
                        <m:ctrlPr>
                          <a:rPr lang="en-AU" sz="2000" b="0" i="1" kern="0" smtClean="0">
                            <a:latin typeface="Cambria Math" panose="02040503050406030204" pitchFamily="18" charset="0"/>
                          </a:rPr>
                        </m:ctrlPr>
                      </m:sSupPr>
                      <m:e>
                        <m:r>
                          <a:rPr lang="en-AU" sz="2000" b="0" i="1" kern="0" smtClean="0">
                            <a:latin typeface="Cambria Math" panose="02040503050406030204" pitchFamily="18" charset="0"/>
                          </a:rPr>
                          <m:t>𝑝</m:t>
                        </m:r>
                      </m:e>
                      <m:sup>
                        <m:r>
                          <a:rPr lang="en-AU" sz="2000" b="0" i="1" kern="0" smtClean="0">
                            <a:latin typeface="Cambria Math" panose="02040503050406030204" pitchFamily="18" charset="0"/>
                          </a:rPr>
                          <m:t>′</m:t>
                        </m:r>
                      </m:sup>
                    </m:sSup>
                    <m:r>
                      <a:rPr lang="en-AU" sz="2000" b="0" i="1" kern="0" smtClean="0">
                        <a:latin typeface="Cambria Math" panose="02040503050406030204" pitchFamily="18" charset="0"/>
                      </a:rPr>
                      <m:t>)</m:t>
                    </m:r>
                  </m:oMath>
                </a14:m>
                <a:r>
                  <a:rPr lang="en-US" sz="2000" kern="0" dirty="0"/>
                  <a:t> – so long as at least one photon possesses large virtuality</a:t>
                </a:r>
              </a:p>
              <a:p>
                <a:pPr lvl="1"/>
                <a:r>
                  <a:rPr lang="en-US" kern="0" dirty="0"/>
                  <a:t>deeply virtual meson production </a:t>
                </a:r>
              </a:p>
              <a:p>
                <a:pPr lvl="2"/>
                <a14:m>
                  <m:oMath xmlns:m="http://schemas.openxmlformats.org/officeDocument/2006/math">
                    <m:sSup>
                      <m:sSupPr>
                        <m:ctrlPr>
                          <a:rPr lang="en-AU" sz="2000" b="0" i="1" kern="0" smtClean="0">
                            <a:latin typeface="Cambria Math" panose="02040503050406030204" pitchFamily="18" charset="0"/>
                          </a:rPr>
                        </m:ctrlPr>
                      </m:sSupPr>
                      <m:e>
                        <m:r>
                          <a:rPr lang="en-AU" sz="2000" b="0" i="1" kern="0" smtClean="0">
                            <a:latin typeface="Cambria Math" panose="02040503050406030204" pitchFamily="18" charset="0"/>
                          </a:rPr>
                          <m:t>𝛾</m:t>
                        </m:r>
                      </m:e>
                      <m:sup>
                        <m:r>
                          <a:rPr lang="en-AU" sz="2000" b="0" i="1" kern="0" smtClean="0">
                            <a:latin typeface="Cambria Math" panose="02040503050406030204" pitchFamily="18" charset="0"/>
                          </a:rPr>
                          <m:t>∗</m:t>
                        </m:r>
                      </m:sup>
                    </m:sSup>
                    <m:r>
                      <a:rPr lang="en-AU" sz="2000" b="0" i="1" kern="0" smtClean="0">
                        <a:latin typeface="Cambria Math" panose="02040503050406030204" pitchFamily="18" charset="0"/>
                      </a:rPr>
                      <m:t>(</m:t>
                    </m:r>
                    <m:r>
                      <a:rPr lang="en-AU" sz="2000" b="0" i="1" kern="0" smtClean="0">
                        <a:latin typeface="Cambria Math" panose="02040503050406030204" pitchFamily="18" charset="0"/>
                      </a:rPr>
                      <m:t>𝑞</m:t>
                    </m:r>
                    <m:r>
                      <a:rPr lang="en-AU" sz="2000" b="0" i="1" kern="0" smtClean="0">
                        <a:latin typeface="Cambria Math" panose="02040503050406030204" pitchFamily="18" charset="0"/>
                      </a:rPr>
                      <m:t>)</m:t>
                    </m:r>
                    <m:r>
                      <a:rPr lang="en-AU" sz="2000" b="0" i="1" kern="0" smtClean="0">
                        <a:latin typeface="Cambria Math" panose="02040503050406030204" pitchFamily="18" charset="0"/>
                      </a:rPr>
                      <m:t>𝑇</m:t>
                    </m:r>
                    <m:d>
                      <m:dPr>
                        <m:ctrlPr>
                          <a:rPr lang="en-AU" sz="2000" b="0" i="1" kern="0" smtClean="0">
                            <a:latin typeface="Cambria Math" panose="02040503050406030204" pitchFamily="18" charset="0"/>
                          </a:rPr>
                        </m:ctrlPr>
                      </m:dPr>
                      <m:e>
                        <m:r>
                          <a:rPr lang="en-AU" sz="2000" b="0" i="1" kern="0" smtClean="0">
                            <a:latin typeface="Cambria Math" panose="02040503050406030204" pitchFamily="18" charset="0"/>
                          </a:rPr>
                          <m:t>𝑝</m:t>
                        </m:r>
                      </m:e>
                    </m:d>
                    <m:r>
                      <a:rPr lang="en-AU" sz="2000" b="0" i="1" kern="0" smtClean="0">
                        <a:latin typeface="Cambria Math" panose="02040503050406030204" pitchFamily="18" charset="0"/>
                      </a:rPr>
                      <m:t>→</m:t>
                    </m:r>
                    <m:r>
                      <a:rPr lang="en-AU" sz="2000" b="0" i="1" kern="0" smtClean="0">
                        <a:latin typeface="Cambria Math" panose="02040503050406030204" pitchFamily="18" charset="0"/>
                      </a:rPr>
                      <m:t>𝑀</m:t>
                    </m:r>
                    <m:d>
                      <m:dPr>
                        <m:ctrlPr>
                          <a:rPr lang="en-AU" sz="2000" b="0" i="1" kern="0" smtClean="0">
                            <a:latin typeface="Cambria Math" panose="02040503050406030204" pitchFamily="18" charset="0"/>
                          </a:rPr>
                        </m:ctrlPr>
                      </m:dPr>
                      <m:e>
                        <m:sSup>
                          <m:sSupPr>
                            <m:ctrlPr>
                              <a:rPr lang="en-AU" sz="2000" b="0" i="1" kern="0" smtClean="0">
                                <a:latin typeface="Cambria Math" panose="02040503050406030204" pitchFamily="18" charset="0"/>
                              </a:rPr>
                            </m:ctrlPr>
                          </m:sSupPr>
                          <m:e>
                            <m:r>
                              <a:rPr lang="en-AU" sz="2000" b="0" i="1" kern="0" smtClean="0">
                                <a:latin typeface="Cambria Math" panose="02040503050406030204" pitchFamily="18" charset="0"/>
                              </a:rPr>
                              <m:t>𝑞</m:t>
                            </m:r>
                          </m:e>
                          <m:sup>
                            <m:r>
                              <a:rPr lang="en-AU" sz="2000" b="0" i="1" kern="0" smtClean="0">
                                <a:latin typeface="Cambria Math" panose="02040503050406030204" pitchFamily="18" charset="0"/>
                              </a:rPr>
                              <m:t>′</m:t>
                            </m:r>
                          </m:sup>
                        </m:sSup>
                      </m:e>
                    </m:d>
                    <m:r>
                      <a:rPr lang="en-AU" sz="2000" b="0" i="1" kern="0" smtClean="0">
                        <a:latin typeface="Cambria Math" panose="02040503050406030204" pitchFamily="18" charset="0"/>
                      </a:rPr>
                      <m:t>𝑇</m:t>
                    </m:r>
                    <m:r>
                      <a:rPr lang="en-AU" sz="2000" b="0" i="1" kern="0" smtClean="0">
                        <a:latin typeface="Cambria Math" panose="02040503050406030204" pitchFamily="18" charset="0"/>
                      </a:rPr>
                      <m:t>(</m:t>
                    </m:r>
                    <m:sSup>
                      <m:sSupPr>
                        <m:ctrlPr>
                          <a:rPr lang="en-AU" sz="2000" b="0" i="1" kern="0" smtClean="0">
                            <a:latin typeface="Cambria Math" panose="02040503050406030204" pitchFamily="18" charset="0"/>
                          </a:rPr>
                        </m:ctrlPr>
                      </m:sSupPr>
                      <m:e>
                        <m:r>
                          <a:rPr lang="en-AU" sz="2000" b="0" i="1" kern="0" smtClean="0">
                            <a:latin typeface="Cambria Math" panose="02040503050406030204" pitchFamily="18" charset="0"/>
                          </a:rPr>
                          <m:t>𝑝</m:t>
                        </m:r>
                      </m:e>
                      <m:sup>
                        <m:r>
                          <a:rPr lang="en-AU" sz="2000" b="0" i="1" kern="0" smtClean="0">
                            <a:latin typeface="Cambria Math" panose="02040503050406030204" pitchFamily="18" charset="0"/>
                          </a:rPr>
                          <m:t>′</m:t>
                        </m:r>
                      </m:sup>
                    </m:sSup>
                    <m:r>
                      <a:rPr lang="en-AU" sz="2000" b="0" i="1" kern="0" smtClean="0">
                        <a:latin typeface="Cambria Math" panose="02040503050406030204" pitchFamily="18" charset="0"/>
                      </a:rPr>
                      <m:t>)</m:t>
                    </m:r>
                  </m:oMath>
                </a14:m>
                <a:r>
                  <a:rPr lang="en-US" sz="2000" kern="0" dirty="0"/>
                  <a:t>, where </a:t>
                </a:r>
                <a14:m>
                  <m:oMath xmlns:m="http://schemas.openxmlformats.org/officeDocument/2006/math">
                    <m:r>
                      <a:rPr lang="en-US" sz="2000" i="1" kern="0" dirty="0" smtClean="0">
                        <a:latin typeface="Cambria Math" panose="02040503050406030204" pitchFamily="18" charset="0"/>
                      </a:rPr>
                      <m:t>𝑀</m:t>
                    </m:r>
                  </m:oMath>
                </a14:m>
                <a:r>
                  <a:rPr lang="en-US" sz="2000" kern="0" dirty="0"/>
                  <a:t> is a meson</a:t>
                </a:r>
              </a:p>
              <a:p>
                <a:r>
                  <a:rPr lang="en-US" kern="0" dirty="0"/>
                  <a:t>GPDs connect DFs with hadron form factors because </a:t>
                </a:r>
              </a:p>
              <a:p>
                <a:pPr lvl="1">
                  <a:spcBef>
                    <a:spcPts val="0"/>
                  </a:spcBef>
                </a:pPr>
                <a:r>
                  <a:rPr lang="en-US" kern="0" dirty="0"/>
                  <a:t>any DF may be recovered as forward limit </a:t>
                </a:r>
                <a14:m>
                  <m:oMath xmlns:m="http://schemas.openxmlformats.org/officeDocument/2006/math">
                    <m:r>
                      <a:rPr lang="en-AU" b="0" i="0" kern="0" smtClean="0">
                        <a:latin typeface="Cambria Math" panose="02040503050406030204" pitchFamily="18" charset="0"/>
                      </a:rPr>
                      <m:t>(</m:t>
                    </m:r>
                    <m:sSup>
                      <m:sSupPr>
                        <m:ctrlPr>
                          <a:rPr lang="en-AU" b="0" i="1" kern="0" smtClean="0">
                            <a:latin typeface="Cambria Math" panose="02040503050406030204" pitchFamily="18" charset="0"/>
                          </a:rPr>
                        </m:ctrlPr>
                      </m:sSupPr>
                      <m:e>
                        <m:r>
                          <a:rPr lang="en-AU" b="0" i="1" kern="0" smtClean="0">
                            <a:latin typeface="Cambria Math" panose="02040503050406030204" pitchFamily="18" charset="0"/>
                          </a:rPr>
                          <m:t>𝑝</m:t>
                        </m:r>
                      </m:e>
                      <m:sup>
                        <m:r>
                          <a:rPr lang="en-AU" b="0" i="1" kern="0" smtClean="0">
                            <a:latin typeface="Cambria Math" panose="02040503050406030204" pitchFamily="18" charset="0"/>
                          </a:rPr>
                          <m:t>′</m:t>
                        </m:r>
                      </m:sup>
                    </m:sSup>
                    <m:r>
                      <a:rPr lang="en-AU" b="0" i="1" kern="0" smtClean="0">
                        <a:latin typeface="Cambria Math" panose="02040503050406030204" pitchFamily="18" charset="0"/>
                      </a:rPr>
                      <m:t>=</m:t>
                    </m:r>
                    <m:r>
                      <a:rPr lang="en-AU" b="0" i="1" kern="0" smtClean="0">
                        <a:latin typeface="Cambria Math" panose="02040503050406030204" pitchFamily="18" charset="0"/>
                      </a:rPr>
                      <m:t>𝑝</m:t>
                    </m:r>
                    <m:r>
                      <a:rPr lang="en-AU" b="0" i="1" kern="0" smtClean="0">
                        <a:latin typeface="Cambria Math" panose="02040503050406030204" pitchFamily="18" charset="0"/>
                      </a:rPr>
                      <m:t>)</m:t>
                    </m:r>
                  </m:oMath>
                </a14:m>
                <a:r>
                  <a:rPr lang="en-US" kern="0" dirty="0"/>
                  <a:t> of relevant GPD </a:t>
                </a:r>
              </a:p>
              <a:p>
                <a:pPr lvl="1">
                  <a:spcBef>
                    <a:spcPts val="0"/>
                  </a:spcBef>
                </a:pPr>
                <a:r>
                  <a:rPr lang="en-US" kern="0" dirty="0"/>
                  <a:t>any elastic form factor can be expressed via a GPD-based sum rule</a:t>
                </a:r>
                <a:endParaRPr lang="en-AU" kern="0" dirty="0"/>
              </a:p>
            </p:txBody>
          </p:sp>
        </mc:Choice>
        <mc:Fallback xmlns="">
          <p:sp>
            <p:nvSpPr>
              <p:cNvPr id="13" name="Content Placeholder 2">
                <a:extLst>
                  <a:ext uri="{FF2B5EF4-FFF2-40B4-BE49-F238E27FC236}">
                    <a16:creationId xmlns:a16="http://schemas.microsoft.com/office/drawing/2014/main" id="{CB455A5E-5BF0-FEC7-2C9E-6E004AEC52AF}"/>
                  </a:ext>
                </a:extLst>
              </p:cNvPr>
              <p:cNvSpPr txBox="1">
                <a:spLocks noRot="1" noChangeAspect="1" noMove="1" noResize="1" noEditPoints="1" noAdjustHandles="1" noChangeArrowheads="1" noChangeShapeType="1" noTextEdit="1"/>
              </p:cNvSpPr>
              <p:nvPr/>
            </p:nvSpPr>
            <p:spPr bwMode="auto">
              <a:xfrm>
                <a:off x="609600" y="3375388"/>
                <a:ext cx="10820400" cy="2895600"/>
              </a:xfrm>
              <a:prstGeom prst="rect">
                <a:avLst/>
              </a:prstGeom>
              <a:blipFill>
                <a:blip r:embed="rId4"/>
                <a:stretch>
                  <a:fillRect l="-620" t="-1474" b="-4000"/>
                </a:stretch>
              </a:blipFill>
              <a:ln w="9525">
                <a:noFill/>
                <a:miter lim="800000"/>
                <a:headEnd/>
                <a:tailEnd/>
              </a:ln>
              <a:effectLst/>
            </p:spPr>
            <p:txBody>
              <a:bodyPr/>
              <a:lstStyle/>
              <a:p>
                <a:r>
                  <a:rPr lang="en-AU">
                    <a:noFill/>
                  </a:rPr>
                  <a:t> </a:t>
                </a:r>
              </a:p>
            </p:txBody>
          </p:sp>
        </mc:Fallback>
      </mc:AlternateContent>
      <p:sp>
        <p:nvSpPr>
          <p:cNvPr id="15" name="TextBox 14">
            <a:extLst>
              <a:ext uri="{FF2B5EF4-FFF2-40B4-BE49-F238E27FC236}">
                <a16:creationId xmlns:a16="http://schemas.microsoft.com/office/drawing/2014/main" id="{7D47B791-7F80-93A8-14A9-2BE517B260D4}"/>
              </a:ext>
            </a:extLst>
          </p:cNvPr>
          <p:cNvSpPr txBox="1"/>
          <p:nvPr/>
        </p:nvSpPr>
        <p:spPr>
          <a:xfrm>
            <a:off x="9372601" y="4638899"/>
            <a:ext cx="2215662" cy="1754326"/>
          </a:xfrm>
          <a:prstGeom prst="rect">
            <a:avLst/>
          </a:prstGeom>
          <a:noFill/>
        </p:spPr>
        <p:txBody>
          <a:bodyPr wrap="square" rtlCol="0">
            <a:spAutoFit/>
          </a:bodyPr>
          <a:lstStyle/>
          <a:p>
            <a:r>
              <a:rPr lang="en-US" i="1" dirty="0">
                <a:ln w="0"/>
                <a:solidFill>
                  <a:srgbClr val="FF0000"/>
                </a:solidFill>
                <a:effectLst>
                  <a:outerShdw blurRad="38100" dist="25400" dir="5400000" algn="ctr" rotWithShape="0">
                    <a:srgbClr val="6E747A">
                      <a:alpha val="43000"/>
                    </a:srgbClr>
                  </a:outerShdw>
                </a:effectLst>
              </a:rPr>
              <a:t>GPD measurement … numerous experimental </a:t>
            </a:r>
            <a:r>
              <a:rPr lang="en-US" i="1" dirty="0" err="1">
                <a:ln w="0"/>
                <a:solidFill>
                  <a:srgbClr val="FF0000"/>
                </a:solidFill>
                <a:effectLst>
                  <a:outerShdw blurRad="38100" dist="25400" dir="5400000" algn="ctr" rotWithShape="0">
                    <a:srgbClr val="6E747A">
                      <a:alpha val="43000"/>
                    </a:srgbClr>
                  </a:outerShdw>
                </a:effectLst>
              </a:rPr>
              <a:t>programmes</a:t>
            </a:r>
            <a:r>
              <a:rPr lang="en-US" i="1" dirty="0">
                <a:ln w="0"/>
                <a:solidFill>
                  <a:srgbClr val="FF0000"/>
                </a:solidFill>
                <a:effectLst>
                  <a:outerShdw blurRad="38100" dist="25400" dir="5400000" algn="ctr" rotWithShape="0">
                    <a:srgbClr val="6E747A">
                      <a:alpha val="43000"/>
                    </a:srgbClr>
                  </a:outerShdw>
                </a:effectLst>
              </a:rPr>
              <a:t> – underway or planned at </a:t>
            </a:r>
            <a:r>
              <a:rPr lang="en-US" i="1" dirty="0" err="1">
                <a:ln w="0"/>
                <a:solidFill>
                  <a:srgbClr val="FF0000"/>
                </a:solidFill>
                <a:effectLst>
                  <a:outerShdw blurRad="38100" dist="25400" dir="5400000" algn="ctr" rotWithShape="0">
                    <a:srgbClr val="6E747A">
                      <a:alpha val="43000"/>
                    </a:srgbClr>
                  </a:outerShdw>
                </a:effectLst>
              </a:rPr>
              <a:t>JLab</a:t>
            </a:r>
            <a:r>
              <a:rPr lang="en-US" i="1" dirty="0">
                <a:ln w="0"/>
                <a:solidFill>
                  <a:srgbClr val="FF0000"/>
                </a:solidFill>
                <a:effectLst>
                  <a:outerShdw blurRad="38100" dist="25400" dir="5400000" algn="ctr" rotWithShape="0">
                    <a:srgbClr val="6E747A">
                      <a:alpha val="43000"/>
                    </a:srgbClr>
                  </a:outerShdw>
                </a:effectLst>
              </a:rPr>
              <a:t>, EIC, and </a:t>
            </a:r>
            <a:r>
              <a:rPr lang="en-US" i="1" dirty="0" err="1">
                <a:ln w="0"/>
                <a:solidFill>
                  <a:srgbClr val="FF0000"/>
                </a:solidFill>
                <a:effectLst>
                  <a:outerShdw blurRad="38100" dist="25400" dir="5400000" algn="ctr" rotWithShape="0">
                    <a:srgbClr val="6E747A">
                      <a:alpha val="43000"/>
                    </a:srgbClr>
                  </a:outerShdw>
                </a:effectLst>
              </a:rPr>
              <a:t>EicC</a:t>
            </a:r>
            <a:endParaRPr lang="en-AU" i="1"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53188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xEl>
                                              <p:pRg st="1" end="1"/>
                                            </p:txEl>
                                          </p:spTgt>
                                        </p:tgtEl>
                                        <p:attrNameLst>
                                          <p:attrName>style.visibility</p:attrName>
                                        </p:attrNameLst>
                                      </p:cBhvr>
                                      <p:to>
                                        <p:strVal val="visible"/>
                                      </p:to>
                                    </p:set>
                                    <p:animEffect transition="in" filter="fade">
                                      <p:cBhvr>
                                        <p:cTn id="26" dur="1000"/>
                                        <p:tgtEl>
                                          <p:spTgt spid="13">
                                            <p:txEl>
                                              <p:pRg st="1" end="1"/>
                                            </p:txEl>
                                          </p:spTgt>
                                        </p:tgtEl>
                                      </p:cBhvr>
                                    </p:animEffect>
                                    <p:anim calcmode="lin" valueType="num">
                                      <p:cBhvr>
                                        <p:cTn id="27"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fade">
                                      <p:cBhvr>
                                        <p:cTn id="31" dur="1000"/>
                                        <p:tgtEl>
                                          <p:spTgt spid="13">
                                            <p:txEl>
                                              <p:pRg st="2" end="2"/>
                                            </p:txEl>
                                          </p:spTgt>
                                        </p:tgtEl>
                                      </p:cBhvr>
                                    </p:animEffect>
                                    <p:anim calcmode="lin" valueType="num">
                                      <p:cBhvr>
                                        <p:cTn id="3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3">
                                            <p:txEl>
                                              <p:pRg st="3" end="3"/>
                                            </p:txEl>
                                          </p:spTgt>
                                        </p:tgtEl>
                                        <p:attrNameLst>
                                          <p:attrName>style.visibility</p:attrName>
                                        </p:attrNameLst>
                                      </p:cBhvr>
                                      <p:to>
                                        <p:strVal val="visible"/>
                                      </p:to>
                                    </p:set>
                                    <p:animEffect transition="in" filter="fade">
                                      <p:cBhvr>
                                        <p:cTn id="36" dur="1000"/>
                                        <p:tgtEl>
                                          <p:spTgt spid="13">
                                            <p:txEl>
                                              <p:pRg st="3" end="3"/>
                                            </p:txEl>
                                          </p:spTgt>
                                        </p:tgtEl>
                                      </p:cBhvr>
                                    </p:animEffect>
                                    <p:anim calcmode="lin" valueType="num">
                                      <p:cBhvr>
                                        <p:cTn id="3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13">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3">
                                            <p:txEl>
                                              <p:pRg st="4" end="4"/>
                                            </p:txEl>
                                          </p:spTgt>
                                        </p:tgtEl>
                                        <p:attrNameLst>
                                          <p:attrName>style.visibility</p:attrName>
                                        </p:attrNameLst>
                                      </p:cBhvr>
                                      <p:to>
                                        <p:strVal val="visible"/>
                                      </p:to>
                                    </p:set>
                                    <p:animEffect transition="in" filter="fade">
                                      <p:cBhvr>
                                        <p:cTn id="41" dur="1000"/>
                                        <p:tgtEl>
                                          <p:spTgt spid="13">
                                            <p:txEl>
                                              <p:pRg st="4" end="4"/>
                                            </p:txEl>
                                          </p:spTgt>
                                        </p:tgtEl>
                                      </p:cBhvr>
                                    </p:animEffect>
                                    <p:anim calcmode="lin" valueType="num">
                                      <p:cBhvr>
                                        <p:cTn id="42"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3">
                                            <p:txEl>
                                              <p:pRg st="5" end="5"/>
                                            </p:txEl>
                                          </p:spTgt>
                                        </p:tgtEl>
                                        <p:attrNameLst>
                                          <p:attrName>style.visibility</p:attrName>
                                        </p:attrNameLst>
                                      </p:cBhvr>
                                      <p:to>
                                        <p:strVal val="visible"/>
                                      </p:to>
                                    </p:set>
                                    <p:anim calcmode="lin" valueType="num">
                                      <p:cBhvr additive="base">
                                        <p:cTn id="48"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3">
                                            <p:txEl>
                                              <p:pRg st="5" end="5"/>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13">
                                            <p:txEl>
                                              <p:pRg st="6" end="6"/>
                                            </p:txEl>
                                          </p:spTgt>
                                        </p:tgtEl>
                                        <p:attrNameLst>
                                          <p:attrName>style.visibility</p:attrName>
                                        </p:attrNameLst>
                                      </p:cBhvr>
                                      <p:to>
                                        <p:strVal val="visible"/>
                                      </p:to>
                                    </p:set>
                                    <p:anim calcmode="lin" valueType="num">
                                      <p:cBhvr additive="base">
                                        <p:cTn id="52"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3">
                                            <p:txEl>
                                              <p:pRg st="6" end="6"/>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13">
                                            <p:txEl>
                                              <p:pRg st="7" end="7"/>
                                            </p:txEl>
                                          </p:spTgt>
                                        </p:tgtEl>
                                        <p:attrNameLst>
                                          <p:attrName>style.visibility</p:attrName>
                                        </p:attrNameLst>
                                      </p:cBhvr>
                                      <p:to>
                                        <p:strVal val="visible"/>
                                      </p:to>
                                    </p:set>
                                    <p:anim calcmode="lin" valueType="num">
                                      <p:cBhvr additive="base">
                                        <p:cTn id="56"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3">
                                            <p:txEl>
                                              <p:pRg st="7" end="7"/>
                                            </p:txEl>
                                          </p:spTgt>
                                        </p:tgtEl>
                                        <p:attrNameLst>
                                          <p:attrName>ppt_y</p:attrName>
                                        </p:attrNameLst>
                                      </p:cBhvr>
                                      <p:tavLst>
                                        <p:tav tm="0">
                                          <p:val>
                                            <p:strVal val="1+#ppt_h/2"/>
                                          </p:val>
                                        </p:tav>
                                        <p:tav tm="100000">
                                          <p:val>
                                            <p:strVal val="#ppt_y"/>
                                          </p:val>
                                        </p:tav>
                                      </p:tavLst>
                                    </p:anim>
                                  </p:childTnLst>
                                </p:cTn>
                              </p:par>
                              <p:par>
                                <p:cTn id="58" presetID="6"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circle(in)">
                                      <p:cBhvr>
                                        <p:cTn id="6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3DCF932-BF3A-2DA8-36B0-4148365A849F}"/>
                  </a:ext>
                </a:extLst>
              </p:cNvPr>
              <p:cNvSpPr>
                <a:spLocks noGrp="1"/>
              </p:cNvSpPr>
              <p:nvPr>
                <p:ph type="title"/>
              </p:nvPr>
            </p:nvSpPr>
            <p:spPr/>
            <p:txBody>
              <a:bodyPr/>
              <a:lstStyle/>
              <a:p>
                <a14:m>
                  <m:oMath xmlns:m="http://schemas.openxmlformats.org/officeDocument/2006/math">
                    <m:r>
                      <a:rPr lang="en-AU" sz="28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𝝅</m:t>
                    </m:r>
                  </m:oMath>
                </a14:m>
                <a:r>
                  <a:rPr lang="en-AU" sz="2800" b="0" dirty="0">
                    <a:ln w="0"/>
                    <a:solidFill>
                      <a:schemeClr val="accent1"/>
                    </a:solidFill>
                    <a:effectLst>
                      <a:outerShdw blurRad="38100" dist="25400" dir="5400000" algn="ctr" rotWithShape="0">
                        <a:srgbClr val="6E747A">
                          <a:alpha val="43000"/>
                        </a:srgbClr>
                      </a:outerShdw>
                    </a:effectLst>
                  </a:rPr>
                  <a:t> mass distribution</a:t>
                </a:r>
                <a:endParaRPr lang="en-AU" dirty="0"/>
              </a:p>
            </p:txBody>
          </p:sp>
        </mc:Choice>
        <mc:Fallback xmlns="">
          <p:sp>
            <p:nvSpPr>
              <p:cNvPr id="2" name="Title 1">
                <a:extLst>
                  <a:ext uri="{FF2B5EF4-FFF2-40B4-BE49-F238E27FC236}">
                    <a16:creationId xmlns:a16="http://schemas.microsoft.com/office/drawing/2014/main" id="{A3DCF932-BF3A-2DA8-36B0-4148365A849F}"/>
                  </a:ext>
                </a:extLst>
              </p:cNvPr>
              <p:cNvSpPr>
                <a:spLocks noGrp="1" noRot="1" noChangeAspect="1" noMove="1" noResize="1" noEditPoints="1" noAdjustHandles="1" noChangeArrowheads="1" noChangeShapeType="1" noTextEdit="1"/>
              </p:cNvSpPr>
              <p:nvPr>
                <p:ph type="title"/>
              </p:nvPr>
            </p:nvSpPr>
            <p:spPr>
              <a:blipFill>
                <a:blip r:embed="rId2"/>
                <a:stretch>
                  <a:fillRect t="-588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14FE2E-8785-63DB-B951-D3A96AA536E6}"/>
                  </a:ext>
                </a:extLst>
              </p:cNvPr>
              <p:cNvSpPr>
                <a:spLocks noGrp="1"/>
              </p:cNvSpPr>
              <p:nvPr>
                <p:ph idx="1"/>
              </p:nvPr>
            </p:nvSpPr>
            <p:spPr/>
            <p:txBody>
              <a:bodyPr/>
              <a:lstStyle/>
              <a:p>
                <a:pPr>
                  <a:spcAft>
                    <a:spcPts val="0"/>
                  </a:spcAft>
                </a:pPr>
                <a:r>
                  <a:rPr lang="en-US" dirty="0"/>
                  <a:t>Expectation value of the QCD energy-momentum tensor in the pion </a:t>
                </a:r>
              </a:p>
              <a:p>
                <a:pPr marL="0" indent="0">
                  <a:spcAft>
                    <a:spcPts val="1200"/>
                  </a:spcAft>
                  <a:buNone/>
                </a:pPr>
                <a:r>
                  <a:rPr lang="en-US" dirty="0"/>
                  <a:t>     = pion gravitational current</a:t>
                </a:r>
              </a:p>
              <a:p>
                <a:pPr marL="0" indent="0">
                  <a:spcAft>
                    <a:spcPts val="1200"/>
                  </a:spcAft>
                  <a:buNone/>
                </a:pPr>
                <a:endParaRPr lang="en-US" dirty="0"/>
              </a:p>
              <a:p>
                <a:pPr>
                  <a:spcAft>
                    <a:spcPts val="1200"/>
                  </a:spcAft>
                </a:pPr>
                <a:r>
                  <a:rPr lang="en-AU" dirty="0"/>
                  <a:t>C</a:t>
                </a:r>
                <a:r>
                  <a:rPr lang="en-US" dirty="0" err="1"/>
                  <a:t>ontract</a:t>
                </a:r>
                <a:r>
                  <a:rPr lang="en-US" dirty="0"/>
                  <a:t> with </a:t>
                </a:r>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𝛿</m:t>
                        </m:r>
                      </m:e>
                      <m:sub>
                        <m:r>
                          <a:rPr lang="en-AU" b="0" i="1" smtClean="0">
                            <a:latin typeface="Cambria Math" panose="02040503050406030204" pitchFamily="18" charset="0"/>
                          </a:rPr>
                          <m:t>𝜇𝜈</m:t>
                        </m:r>
                      </m:sub>
                    </m:sSub>
                  </m:oMath>
                </a14:m>
                <a:r>
                  <a:rPr lang="en-US" dirty="0"/>
                  <a:t>: </a:t>
                </a:r>
                <a14:m>
                  <m:oMath xmlns:m="http://schemas.openxmlformats.org/officeDocument/2006/math">
                    <m:sSubSup>
                      <m:sSubSupPr>
                        <m:ctrlPr>
                          <a:rPr lang="en-AU" b="0" i="1" smtClean="0">
                            <a:latin typeface="Cambria Math" panose="02040503050406030204" pitchFamily="18" charset="0"/>
                          </a:rPr>
                        </m:ctrlPr>
                      </m:sSubSupPr>
                      <m:e>
                        <m:r>
                          <m:rPr>
                            <m:sty m:val="p"/>
                          </m:rPr>
                          <a:rPr lang="en-AU" b="0" i="0" smtClean="0">
                            <a:latin typeface="Cambria Math" panose="02040503050406030204" pitchFamily="18" charset="0"/>
                          </a:rPr>
                          <m:t>Λ</m:t>
                        </m:r>
                      </m:e>
                      <m:sub>
                        <m:r>
                          <a:rPr lang="en-AU" b="0" i="1" smtClean="0">
                            <a:latin typeface="Cambria Math" panose="02040503050406030204" pitchFamily="18" charset="0"/>
                          </a:rPr>
                          <m:t>𝜇𝜇</m:t>
                        </m:r>
                      </m:sub>
                      <m:sup>
                        <m:r>
                          <a:rPr lang="en-AU" b="0" i="1" smtClean="0">
                            <a:latin typeface="Cambria Math" panose="02040503050406030204" pitchFamily="18" charset="0"/>
                          </a:rPr>
                          <m:t>𝑔</m:t>
                        </m:r>
                      </m:sup>
                    </m:sSubSup>
                    <m:d>
                      <m:dPr>
                        <m:ctrlPr>
                          <a:rPr lang="en-AU" b="0" i="1" smtClean="0">
                            <a:latin typeface="Cambria Math" panose="02040503050406030204" pitchFamily="18" charset="0"/>
                          </a:rPr>
                        </m:ctrlPr>
                      </m:dPr>
                      <m:e>
                        <m:r>
                          <a:rPr lang="en-AU" b="0" i="1" smtClean="0">
                            <a:latin typeface="Cambria Math" panose="02040503050406030204" pitchFamily="18" charset="0"/>
                          </a:rPr>
                          <m:t>𝐾</m:t>
                        </m:r>
                        <m:r>
                          <a:rPr lang="en-AU" b="0" i="1" smtClean="0">
                            <a:latin typeface="Cambria Math" panose="02040503050406030204" pitchFamily="18" charset="0"/>
                          </a:rPr>
                          <m:t>,0</m:t>
                        </m:r>
                      </m:e>
                    </m:d>
                    <m:r>
                      <a:rPr lang="en-AU" b="0" i="1" smtClean="0">
                        <a:latin typeface="Cambria Math" panose="02040503050406030204" pitchFamily="18" charset="0"/>
                      </a:rPr>
                      <m:t>=2</m:t>
                    </m:r>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𝑚</m:t>
                        </m:r>
                      </m:e>
                      <m:sub>
                        <m:r>
                          <a:rPr lang="en-AU" b="0" i="1" smtClean="0">
                            <a:latin typeface="Cambria Math" panose="02040503050406030204" pitchFamily="18" charset="0"/>
                          </a:rPr>
                          <m:t>𝜋</m:t>
                        </m:r>
                      </m:sub>
                      <m:sup>
                        <m:r>
                          <a:rPr lang="en-AU" b="0" i="1" smtClean="0">
                            <a:latin typeface="Cambria Math" panose="02040503050406030204" pitchFamily="18" charset="0"/>
                          </a:rPr>
                          <m:t>2</m:t>
                        </m:r>
                      </m:sup>
                    </m:sSubSup>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𝜃</m:t>
                        </m:r>
                      </m:e>
                      <m:sub>
                        <m:r>
                          <a:rPr lang="en-AU" b="0" i="1" smtClean="0">
                            <a:latin typeface="Cambria Math" panose="02040503050406030204" pitchFamily="18" charset="0"/>
                          </a:rPr>
                          <m:t>2</m:t>
                        </m:r>
                      </m:sub>
                      <m:sup>
                        <m:r>
                          <a:rPr lang="en-AU" b="0" i="1" smtClean="0">
                            <a:latin typeface="Cambria Math" panose="02040503050406030204" pitchFamily="18" charset="0"/>
                          </a:rPr>
                          <m:t>𝜋</m:t>
                        </m:r>
                      </m:sup>
                    </m:sSub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𝑄</m:t>
                        </m:r>
                      </m:e>
                      <m:sup>
                        <m:r>
                          <a:rPr lang="en-AU" b="0" i="1" smtClean="0">
                            <a:latin typeface="Cambria Math" panose="02040503050406030204" pitchFamily="18" charset="0"/>
                          </a:rPr>
                          <m:t>2</m:t>
                        </m:r>
                      </m:sup>
                    </m:sSup>
                    <m:r>
                      <a:rPr lang="en-AU" b="0" i="1" smtClean="0">
                        <a:latin typeface="Cambria Math" panose="02040503050406030204" pitchFamily="18" charset="0"/>
                      </a:rPr>
                      <m:t>)</m:t>
                    </m:r>
                  </m:oMath>
                </a14:m>
                <a:endParaRPr lang="en-US" dirty="0"/>
              </a:p>
              <a:p>
                <a:pPr lvl="1"/>
                <a14:m>
                  <m:oMath xmlns:m="http://schemas.openxmlformats.org/officeDocument/2006/math">
                    <m:sSubSup>
                      <m:sSubSupPr>
                        <m:ctrlPr>
                          <a:rPr lang="en-AU" sz="2200" b="0" i="1" smtClean="0">
                            <a:latin typeface="Cambria Math" panose="02040503050406030204" pitchFamily="18" charset="0"/>
                          </a:rPr>
                        </m:ctrlPr>
                      </m:sSubSupPr>
                      <m:e>
                        <m:r>
                          <a:rPr lang="en-AU" sz="2200" b="0" i="1" smtClean="0">
                            <a:latin typeface="Cambria Math" panose="02040503050406030204" pitchFamily="18" charset="0"/>
                          </a:rPr>
                          <m:t>𝜃</m:t>
                        </m:r>
                      </m:e>
                      <m:sub>
                        <m:r>
                          <a:rPr lang="en-AU" sz="2200" b="0" i="1" smtClean="0">
                            <a:latin typeface="Cambria Math" panose="02040503050406030204" pitchFamily="18" charset="0"/>
                          </a:rPr>
                          <m:t>2</m:t>
                        </m:r>
                      </m:sub>
                      <m:sup>
                        <m:r>
                          <a:rPr lang="en-AU" sz="2200" b="0" i="1" smtClean="0">
                            <a:latin typeface="Cambria Math" panose="02040503050406030204" pitchFamily="18" charset="0"/>
                          </a:rPr>
                          <m:t>𝜋</m:t>
                        </m:r>
                      </m:sup>
                    </m:sSubSup>
                    <m:d>
                      <m:dPr>
                        <m:ctrlPr>
                          <a:rPr lang="en-AU" sz="2200" b="0" i="1" smtClean="0">
                            <a:latin typeface="Cambria Math" panose="02040503050406030204" pitchFamily="18" charset="0"/>
                          </a:rPr>
                        </m:ctrlPr>
                      </m:dPr>
                      <m:e>
                        <m:sSup>
                          <m:sSupPr>
                            <m:ctrlPr>
                              <a:rPr lang="en-AU" sz="2200" b="0" i="1" smtClean="0">
                                <a:latin typeface="Cambria Math" panose="02040503050406030204" pitchFamily="18" charset="0"/>
                              </a:rPr>
                            </m:ctrlPr>
                          </m:sSupPr>
                          <m:e>
                            <m:r>
                              <a:rPr lang="en-AU" sz="2200" b="0" i="1" smtClean="0">
                                <a:latin typeface="Cambria Math" panose="02040503050406030204" pitchFamily="18" charset="0"/>
                              </a:rPr>
                              <m:t>𝑄</m:t>
                            </m:r>
                          </m:e>
                          <m:sup>
                            <m:r>
                              <a:rPr lang="en-AU" sz="2200" b="0" i="1" smtClean="0">
                                <a:latin typeface="Cambria Math" panose="02040503050406030204" pitchFamily="18" charset="0"/>
                              </a:rPr>
                              <m:t>2</m:t>
                            </m:r>
                          </m:sup>
                        </m:sSup>
                        <m:r>
                          <a:rPr lang="en-AU" sz="2200" b="0" i="1" smtClean="0">
                            <a:latin typeface="Cambria Math" panose="02040503050406030204" pitchFamily="18" charset="0"/>
                          </a:rPr>
                          <m:t>=0</m:t>
                        </m:r>
                      </m:e>
                    </m:d>
                    <m:r>
                      <a:rPr lang="en-AU" sz="2200" b="0" i="1" smtClean="0">
                        <a:latin typeface="Cambria Math" panose="02040503050406030204" pitchFamily="18" charset="0"/>
                      </a:rPr>
                      <m:t>=1</m:t>
                    </m:r>
                  </m:oMath>
                </a14:m>
                <a:r>
                  <a:rPr lang="en-US" sz="2200" dirty="0"/>
                  <a:t> (canonical mass-</a:t>
                </a:r>
                <a:r>
                  <a:rPr lang="en-US" sz="2200" dirty="0" err="1"/>
                  <a:t>normalisation</a:t>
                </a:r>
                <a:r>
                  <a:rPr lang="en-US" sz="2200" dirty="0"/>
                  <a:t>) </a:t>
                </a:r>
              </a:p>
              <a:p>
                <a:pPr lvl="1"/>
                <a14:m>
                  <m:oMath xmlns:m="http://schemas.openxmlformats.org/officeDocument/2006/math">
                    <m:sSubSup>
                      <m:sSubSupPr>
                        <m:ctrlPr>
                          <a:rPr lang="en-AU" sz="2200" i="1">
                            <a:latin typeface="Cambria Math" panose="02040503050406030204" pitchFamily="18" charset="0"/>
                          </a:rPr>
                        </m:ctrlPr>
                      </m:sSubSupPr>
                      <m:e>
                        <m:r>
                          <a:rPr lang="en-AU" sz="2200" i="1">
                            <a:latin typeface="Cambria Math" panose="02040503050406030204" pitchFamily="18" charset="0"/>
                          </a:rPr>
                          <m:t>𝜃</m:t>
                        </m:r>
                      </m:e>
                      <m:sub>
                        <m:r>
                          <a:rPr lang="en-AU" sz="2200" i="1">
                            <a:latin typeface="Cambria Math" panose="02040503050406030204" pitchFamily="18" charset="0"/>
                          </a:rPr>
                          <m:t>2</m:t>
                        </m:r>
                      </m:sub>
                      <m:sup>
                        <m:r>
                          <a:rPr lang="en-AU" sz="2200" i="1">
                            <a:latin typeface="Cambria Math" panose="02040503050406030204" pitchFamily="18" charset="0"/>
                          </a:rPr>
                          <m:t>𝜋</m:t>
                        </m:r>
                      </m:sup>
                    </m:sSubSup>
                    <m:r>
                      <a:rPr lang="en-AU" sz="2200" i="1">
                        <a:latin typeface="Cambria Math" panose="02040503050406030204" pitchFamily="18" charset="0"/>
                      </a:rPr>
                      <m:t>(</m:t>
                    </m:r>
                    <m:sSup>
                      <m:sSupPr>
                        <m:ctrlPr>
                          <a:rPr lang="en-AU" sz="2200" i="1">
                            <a:latin typeface="Cambria Math" panose="02040503050406030204" pitchFamily="18" charset="0"/>
                          </a:rPr>
                        </m:ctrlPr>
                      </m:sSupPr>
                      <m:e>
                        <m:r>
                          <a:rPr lang="en-AU" sz="2200" i="1">
                            <a:latin typeface="Cambria Math" panose="02040503050406030204" pitchFamily="18" charset="0"/>
                          </a:rPr>
                          <m:t>𝑄</m:t>
                        </m:r>
                      </m:e>
                      <m:sup>
                        <m:r>
                          <a:rPr lang="en-AU" sz="2200" i="1">
                            <a:latin typeface="Cambria Math" panose="02040503050406030204" pitchFamily="18" charset="0"/>
                          </a:rPr>
                          <m:t>2</m:t>
                        </m:r>
                      </m:sup>
                    </m:sSup>
                    <m:r>
                      <a:rPr lang="en-AU" sz="2200" i="1">
                        <a:latin typeface="Cambria Math" panose="02040503050406030204" pitchFamily="18" charset="0"/>
                      </a:rPr>
                      <m:t>)</m:t>
                    </m:r>
                  </m:oMath>
                </a14:m>
                <a:r>
                  <a:rPr lang="en-US" sz="2200" dirty="0"/>
                  <a:t> measures mass distribution in </a:t>
                </a:r>
                <a14:m>
                  <m:oMath xmlns:m="http://schemas.openxmlformats.org/officeDocument/2006/math">
                    <m:r>
                      <a:rPr lang="en-AU" sz="2200" b="0" i="1" smtClean="0">
                        <a:latin typeface="Cambria Math" panose="02040503050406030204" pitchFamily="18" charset="0"/>
                      </a:rPr>
                      <m:t>𝜋</m:t>
                    </m:r>
                  </m:oMath>
                </a14:m>
                <a:endParaRPr lang="en-US" sz="2200" dirty="0"/>
              </a:p>
              <a:p>
                <a:pPr marL="0" indent="0">
                  <a:buNone/>
                </a:pPr>
                <a:endParaRPr lang="en-US" dirty="0"/>
              </a:p>
              <a:p>
                <a14:m>
                  <m:oMath xmlns:m="http://schemas.openxmlformats.org/officeDocument/2006/math">
                    <m:sSubSup>
                      <m:sSubSupPr>
                        <m:ctrlPr>
                          <a:rPr lang="en-AU" sz="2200" i="1" smtClean="0">
                            <a:latin typeface="Cambria Math" panose="02040503050406030204" pitchFamily="18" charset="0"/>
                          </a:rPr>
                        </m:ctrlPr>
                      </m:sSubSupPr>
                      <m:e>
                        <m:r>
                          <a:rPr lang="en-AU" sz="2200" i="1">
                            <a:latin typeface="Cambria Math" panose="02040503050406030204" pitchFamily="18" charset="0"/>
                          </a:rPr>
                          <m:t>𝜃</m:t>
                        </m:r>
                      </m:e>
                      <m:sub>
                        <m:r>
                          <a:rPr lang="en-AU" sz="2200" i="1">
                            <a:latin typeface="Cambria Math" panose="02040503050406030204" pitchFamily="18" charset="0"/>
                          </a:rPr>
                          <m:t>2</m:t>
                        </m:r>
                      </m:sub>
                      <m:sup>
                        <m:r>
                          <a:rPr lang="en-AU" sz="2200" i="1">
                            <a:latin typeface="Cambria Math" panose="02040503050406030204" pitchFamily="18" charset="0"/>
                          </a:rPr>
                          <m:t>𝜋</m:t>
                        </m:r>
                      </m:sup>
                    </m:sSubSup>
                  </m:oMath>
                </a14:m>
                <a:r>
                  <a:rPr lang="en-AU" dirty="0"/>
                  <a:t> can be obtained as the first </a:t>
                </a:r>
                <a:r>
                  <a:rPr lang="en-AU" dirty="0" err="1"/>
                  <a:t>Mellin</a:t>
                </a:r>
                <a:r>
                  <a:rPr lang="en-AU" dirty="0"/>
                  <a:t> moment of the pion GPD</a:t>
                </a:r>
              </a:p>
              <a:p>
                <a:endParaRPr lang="en-AU" dirty="0"/>
              </a:p>
            </p:txBody>
          </p:sp>
        </mc:Choice>
        <mc:Fallback xmlns="">
          <p:sp>
            <p:nvSpPr>
              <p:cNvPr id="3" name="Content Placeholder 2">
                <a:extLst>
                  <a:ext uri="{FF2B5EF4-FFF2-40B4-BE49-F238E27FC236}">
                    <a16:creationId xmlns:a16="http://schemas.microsoft.com/office/drawing/2014/main" id="{4B14FE2E-8785-63DB-B951-D3A96AA536E6}"/>
                  </a:ext>
                </a:extLst>
              </p:cNvPr>
              <p:cNvSpPr>
                <a:spLocks noGrp="1" noRot="1" noChangeAspect="1" noMove="1" noResize="1" noEditPoints="1" noAdjustHandles="1" noChangeArrowheads="1" noChangeShapeType="1" noTextEdit="1"/>
              </p:cNvSpPr>
              <p:nvPr>
                <p:ph idx="1"/>
              </p:nvPr>
            </p:nvSpPr>
            <p:spPr>
              <a:blipFill>
                <a:blip r:embed="rId3"/>
                <a:stretch>
                  <a:fillRect l="-722" t="-943"/>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E220F845-E463-3059-F1FC-EFA48D80634F}"/>
              </a:ext>
            </a:extLst>
          </p:cNvPr>
          <p:cNvSpPr>
            <a:spLocks noGrp="1"/>
          </p:cNvSpPr>
          <p:nvPr>
            <p:ph type="dt" sz="half" idx="10"/>
          </p:nvPr>
        </p:nvSpPr>
        <p:spPr/>
        <p:txBody>
          <a:bodyPr/>
          <a:lstStyle/>
          <a:p>
            <a:r>
              <a:rPr lang="en-US"/>
              <a:t>MESON 2023 - 17th International Workshop on Meson Physics                           (32)</a:t>
            </a:r>
            <a:endParaRPr lang="en-US" dirty="0"/>
          </a:p>
        </p:txBody>
      </p:sp>
      <p:sp>
        <p:nvSpPr>
          <p:cNvPr id="5" name="Footer Placeholder 4">
            <a:extLst>
              <a:ext uri="{FF2B5EF4-FFF2-40B4-BE49-F238E27FC236}">
                <a16:creationId xmlns:a16="http://schemas.microsoft.com/office/drawing/2014/main" id="{C3CEBEEE-6EA2-38DB-EBCE-3D2A6C6793B3}"/>
              </a:ext>
            </a:extLst>
          </p:cNvPr>
          <p:cNvSpPr>
            <a:spLocks noGrp="1"/>
          </p:cNvSpPr>
          <p:nvPr>
            <p:ph type="ftr" sz="quarter" idx="11"/>
          </p:nvPr>
        </p:nvSpPr>
        <p:spPr/>
        <p:txBody>
          <a:bodyPr/>
          <a:lstStyle/>
          <a:p>
            <a:r>
              <a:rPr lang="en-US"/>
              <a:t>Craig Roberts: cdroberts@nju.edu.cn  432 .. 23/06/22 12:30 .."EHM via Studies of Hadron Spectra &amp; Structure"</a:t>
            </a:r>
            <a:endParaRPr lang="en-US" dirty="0"/>
          </a:p>
        </p:txBody>
      </p:sp>
      <p:sp>
        <p:nvSpPr>
          <p:cNvPr id="6" name="Slide Number Placeholder 5">
            <a:extLst>
              <a:ext uri="{FF2B5EF4-FFF2-40B4-BE49-F238E27FC236}">
                <a16:creationId xmlns:a16="http://schemas.microsoft.com/office/drawing/2014/main" id="{317F504E-07EA-6A8A-5751-B69E7251D1CA}"/>
              </a:ext>
            </a:extLst>
          </p:cNvPr>
          <p:cNvSpPr>
            <a:spLocks noGrp="1"/>
          </p:cNvSpPr>
          <p:nvPr>
            <p:ph type="sldNum" sz="quarter" idx="12"/>
          </p:nvPr>
        </p:nvSpPr>
        <p:spPr/>
        <p:txBody>
          <a:bodyPr/>
          <a:lstStyle/>
          <a:p>
            <a:fld id="{87034D8C-3CB4-402A-BC46-2AB14C0FE90A}" type="slidenum">
              <a:rPr lang="en-US" smtClean="0"/>
              <a:pPr/>
              <a:t>24</a:t>
            </a:fld>
            <a:endParaRPr lang="en-US"/>
          </a:p>
        </p:txBody>
      </p:sp>
      <p:pic>
        <p:nvPicPr>
          <p:cNvPr id="7" name="Picture 6" descr="Text, letter&#10;&#10;Description automatically generated">
            <a:extLst>
              <a:ext uri="{FF2B5EF4-FFF2-40B4-BE49-F238E27FC236}">
                <a16:creationId xmlns:a16="http://schemas.microsoft.com/office/drawing/2014/main" id="{AE0E9354-FCF9-E285-1432-8D12BEBF69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2145324"/>
            <a:ext cx="5768340" cy="914400"/>
          </a:xfrm>
          <a:prstGeom prst="rect">
            <a:avLst/>
          </a:prstGeom>
        </p:spPr>
      </p:pic>
      <p:pic>
        <p:nvPicPr>
          <p:cNvPr id="8" name="Picture 7" descr="Text&#10;&#10;Description automatically generated">
            <a:extLst>
              <a:ext uri="{FF2B5EF4-FFF2-40B4-BE49-F238E27FC236}">
                <a16:creationId xmlns:a16="http://schemas.microsoft.com/office/drawing/2014/main" id="{8182142B-52F4-8AE4-88AA-71D6785328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5300" y="5403875"/>
            <a:ext cx="4343400" cy="815340"/>
          </a:xfrm>
          <a:prstGeom prst="rect">
            <a:avLst/>
          </a:prstGeom>
        </p:spPr>
      </p:pic>
      <p:sp>
        <p:nvSpPr>
          <p:cNvPr id="9" name="TextBox 8">
            <a:extLst>
              <a:ext uri="{FF2B5EF4-FFF2-40B4-BE49-F238E27FC236}">
                <a16:creationId xmlns:a16="http://schemas.microsoft.com/office/drawing/2014/main" id="{4424FD9F-56C1-0614-8A34-2A1F71C361DA}"/>
              </a:ext>
            </a:extLst>
          </p:cNvPr>
          <p:cNvSpPr txBox="1"/>
          <p:nvPr/>
        </p:nvSpPr>
        <p:spPr>
          <a:xfrm>
            <a:off x="9144000" y="4911960"/>
            <a:ext cx="1143000" cy="369332"/>
          </a:xfrm>
          <a:prstGeom prst="rect">
            <a:avLst/>
          </a:prstGeom>
          <a:noFill/>
        </p:spPr>
        <p:txBody>
          <a:bodyPr wrap="square" rtlCol="0">
            <a:spAutoFit/>
          </a:bodyPr>
          <a:lstStyle/>
          <a:p>
            <a:r>
              <a:rPr lang="en-AU" dirty="0">
                <a:ln w="0"/>
                <a:solidFill>
                  <a:srgbClr val="008000"/>
                </a:solidFill>
                <a:effectLst>
                  <a:outerShdw blurRad="38100" dist="25400" dir="5400000" algn="ctr" rotWithShape="0">
                    <a:srgbClr val="6E747A">
                      <a:alpha val="43000"/>
                    </a:srgbClr>
                  </a:outerShdw>
                </a:effectLst>
              </a:rPr>
              <a:t>Pion GPD</a:t>
            </a:r>
          </a:p>
        </p:txBody>
      </p:sp>
      <p:cxnSp>
        <p:nvCxnSpPr>
          <p:cNvPr id="11" name="Straight Arrow Connector 10">
            <a:extLst>
              <a:ext uri="{FF2B5EF4-FFF2-40B4-BE49-F238E27FC236}">
                <a16:creationId xmlns:a16="http://schemas.microsoft.com/office/drawing/2014/main" id="{071E8ED3-B121-C22A-0CC3-4017BA4A7AA6}"/>
              </a:ext>
            </a:extLst>
          </p:cNvPr>
          <p:cNvCxnSpPr>
            <a:cxnSpLocks/>
          </p:cNvCxnSpPr>
          <p:nvPr/>
        </p:nvCxnSpPr>
        <p:spPr bwMode="auto">
          <a:xfrm flipH="1">
            <a:off x="7086600" y="5175274"/>
            <a:ext cx="2133600" cy="434341"/>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CE85FE1-BBA8-B807-6296-B5E5083F87E4}"/>
              </a:ext>
            </a:extLst>
          </p:cNvPr>
          <p:cNvCxnSpPr>
            <a:cxnSpLocks/>
          </p:cNvCxnSpPr>
          <p:nvPr/>
        </p:nvCxnSpPr>
        <p:spPr bwMode="auto">
          <a:xfrm flipH="1">
            <a:off x="9742463" y="2080847"/>
            <a:ext cx="457200" cy="521677"/>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80A9B317-B063-AB29-32FA-1E3DDFAC38D7}"/>
              </a:ext>
            </a:extLst>
          </p:cNvPr>
          <p:cNvSpPr txBox="1"/>
          <p:nvPr/>
        </p:nvSpPr>
        <p:spPr>
          <a:xfrm>
            <a:off x="10134600" y="1723981"/>
            <a:ext cx="2057400" cy="923330"/>
          </a:xfrm>
          <a:prstGeom prst="rect">
            <a:avLst/>
          </a:prstGeom>
          <a:noFill/>
        </p:spPr>
        <p:txBody>
          <a:bodyPr wrap="square" rtlCol="0">
            <a:spAutoFit/>
          </a:bodyPr>
          <a:lstStyle/>
          <a:p>
            <a:r>
              <a:rPr lang="en-AU" dirty="0">
                <a:solidFill>
                  <a:schemeClr val="accent6">
                    <a:lumMod val="50000"/>
                  </a:schemeClr>
                </a:solidFill>
              </a:rPr>
              <a:t>Zero owing to </a:t>
            </a:r>
            <a:r>
              <a:rPr lang="en-AU" dirty="0" err="1">
                <a:solidFill>
                  <a:schemeClr val="accent6">
                    <a:lumMod val="50000"/>
                  </a:schemeClr>
                </a:solidFill>
              </a:rPr>
              <a:t>energy+momentum</a:t>
            </a:r>
            <a:r>
              <a:rPr lang="en-AU" dirty="0">
                <a:solidFill>
                  <a:schemeClr val="accent6">
                    <a:lumMod val="50000"/>
                  </a:schemeClr>
                </a:solidFill>
              </a:rPr>
              <a:t> conservation</a:t>
            </a:r>
          </a:p>
        </p:txBody>
      </p:sp>
    </p:spTree>
    <p:extLst>
      <p:ext uri="{BB962C8B-B14F-4D97-AF65-F5344CB8AC3E}">
        <p14:creationId xmlns:p14="http://schemas.microsoft.com/office/powerpoint/2010/main" val="107506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C9B42-CC08-8526-DA93-EC10E520FF2C}"/>
              </a:ext>
            </a:extLst>
          </p:cNvPr>
          <p:cNvSpPr>
            <a:spLocks noGrp="1"/>
          </p:cNvSpPr>
          <p:nvPr>
            <p:ph type="title"/>
          </p:nvPr>
        </p:nvSpPr>
        <p:spPr/>
        <p:txBody>
          <a:bodyPr/>
          <a:lstStyle/>
          <a:p>
            <a:r>
              <a:rPr lang="en-AU" sz="3200" b="0" i="1" dirty="0">
                <a:ln w="0"/>
                <a:solidFill>
                  <a:schemeClr val="accent1"/>
                </a:solidFill>
                <a:effectLst>
                  <a:outerShdw blurRad="38100" dist="25400" dir="5400000" algn="ctr" rotWithShape="0">
                    <a:srgbClr val="6E747A">
                      <a:alpha val="43000"/>
                    </a:srgbClr>
                  </a:outerShdw>
                </a:effectLst>
              </a:rPr>
              <a:t>Empirical determination of the pion mass distribution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0FDAFC5-EB19-BFC0-D7F3-08260D64AE44}"/>
                  </a:ext>
                </a:extLst>
              </p:cNvPr>
              <p:cNvSpPr>
                <a:spLocks noGrp="1"/>
              </p:cNvSpPr>
              <p:nvPr>
                <p:ph idx="1"/>
              </p:nvPr>
            </p:nvSpPr>
            <p:spPr>
              <a:xfrm>
                <a:off x="609600" y="1295400"/>
                <a:ext cx="10972800" cy="4525963"/>
              </a:xfrm>
            </p:spPr>
            <p:txBody>
              <a:bodyPr/>
              <a:lstStyle/>
              <a:p>
                <a:r>
                  <a:rPr lang="en-US" kern="0" dirty="0"/>
                  <a:t>GPDs connect DFs with hadron form factors because </a:t>
                </a:r>
              </a:p>
              <a:p>
                <a:pPr lvl="1">
                  <a:spcBef>
                    <a:spcPts val="0"/>
                  </a:spcBef>
                </a:pPr>
                <a:r>
                  <a:rPr lang="en-US" kern="0" dirty="0"/>
                  <a:t>any elastic form factor can be expressed via a GPD-based sum rule</a:t>
                </a:r>
              </a:p>
              <a:p>
                <a:pPr lvl="1">
                  <a:spcBef>
                    <a:spcPts val="0"/>
                  </a:spcBef>
                </a:pPr>
                <a:r>
                  <a:rPr lang="en-US" dirty="0"/>
                  <a:t>any DF may be recovered as forward limit </a:t>
                </a:r>
                <a14:m>
                  <m:oMath xmlns:m="http://schemas.openxmlformats.org/officeDocument/2006/math">
                    <m:r>
                      <a:rPr lang="en-AU">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𝑝</m:t>
                        </m:r>
                      </m:e>
                      <m:sup>
                        <m:r>
                          <a:rPr lang="en-AU" i="1">
                            <a:latin typeface="Cambria Math" panose="02040503050406030204" pitchFamily="18" charset="0"/>
                          </a:rPr>
                          <m:t>′</m:t>
                        </m:r>
                      </m:sup>
                    </m:sSup>
                    <m:r>
                      <a:rPr lang="en-AU" i="1">
                        <a:latin typeface="Cambria Math" panose="02040503050406030204" pitchFamily="18" charset="0"/>
                      </a:rPr>
                      <m:t>=</m:t>
                    </m:r>
                    <m:r>
                      <a:rPr lang="en-AU" i="1">
                        <a:latin typeface="Cambria Math" panose="02040503050406030204" pitchFamily="18" charset="0"/>
                      </a:rPr>
                      <m:t>𝑝</m:t>
                    </m:r>
                    <m:r>
                      <a:rPr lang="en-AU" i="1">
                        <a:latin typeface="Cambria Math" panose="02040503050406030204" pitchFamily="18" charset="0"/>
                      </a:rPr>
                      <m:t>)</m:t>
                    </m:r>
                  </m:oMath>
                </a14:m>
                <a:r>
                  <a:rPr lang="en-US" dirty="0"/>
                  <a:t> of relevant GPD </a:t>
                </a:r>
                <a:endParaRPr lang="en-AU" kern="0" dirty="0"/>
              </a:p>
              <a:p>
                <a:r>
                  <a:rPr lang="en-AU" dirty="0"/>
                  <a:t>Working solely with </a:t>
                </a:r>
              </a:p>
              <a:p>
                <a:pPr lvl="1"/>
                <a:r>
                  <a:rPr lang="en-AU" sz="2200" dirty="0" err="1"/>
                  <a:t>electron+pion</a:t>
                </a:r>
                <a:r>
                  <a:rPr lang="en-AU" sz="2200" dirty="0"/>
                  <a:t> scattering data  </a:t>
                </a:r>
              </a:p>
              <a:p>
                <a:pPr lvl="2"/>
                <a:r>
                  <a:rPr lang="en-AU" sz="2200" dirty="0"/>
                  <a:t>CERN – 1984, 1986</a:t>
                </a:r>
              </a:p>
              <a:p>
                <a:pPr lvl="2"/>
                <a:r>
                  <a:rPr lang="en-AU" sz="2200" dirty="0" err="1"/>
                  <a:t>JLab</a:t>
                </a:r>
                <a:r>
                  <a:rPr lang="en-AU" sz="2200" dirty="0"/>
                  <a:t> 2000, 2006, 2007, 2008</a:t>
                </a:r>
              </a:p>
              <a:p>
                <a:pPr lvl="1"/>
                <a:r>
                  <a:rPr lang="en-AU" sz="2200" dirty="0"/>
                  <a:t>existing pion + nucleus </a:t>
                </a:r>
                <a:r>
                  <a:rPr lang="en-AU" sz="2200" dirty="0" err="1"/>
                  <a:t>Drell</a:t>
                </a:r>
                <a:r>
                  <a:rPr lang="en-AU" sz="2200" dirty="0"/>
                  <a:t>-Yan data (CERN and FNAL – 1989)</a:t>
                </a:r>
              </a:p>
              <a:p>
                <a:pPr lvl="2"/>
                <a:r>
                  <a:rPr lang="en-AU" sz="2200" dirty="0"/>
                  <a:t>two phenomenological fits to this data </a:t>
                </a:r>
                <a:r>
                  <a:rPr lang="en-US" sz="2200" dirty="0">
                    <a:solidFill>
                      <a:schemeClr val="accent1">
                        <a:lumMod val="75000"/>
                      </a:schemeClr>
                    </a:solidFill>
                  </a:rPr>
                  <a:t>[Aicher:2010cb, Barry:2021osv] </a:t>
                </a:r>
                <a:r>
                  <a:rPr lang="en-AU" sz="2200" dirty="0"/>
                  <a:t>… use both</a:t>
                </a:r>
              </a:p>
              <a:p>
                <a:r>
                  <a:rPr lang="en-US" dirty="0"/>
                  <a:t>Used a </a:t>
                </a:r>
                <a14:m>
                  <m:oMath xmlns:m="http://schemas.openxmlformats.org/officeDocument/2006/math">
                    <m:sSup>
                      <m:sSupPr>
                        <m:ctrlPr>
                          <a:rPr lang="en-AU" b="0" i="1" dirty="0" smtClean="0">
                            <a:latin typeface="Cambria Math" panose="02040503050406030204" pitchFamily="18" charset="0"/>
                          </a:rPr>
                        </m:ctrlPr>
                      </m:sSupPr>
                      <m:e>
                        <m:r>
                          <a:rPr lang="en-AU" b="0" i="1" dirty="0" smtClean="0">
                            <a:latin typeface="Cambria Math" panose="02040503050406030204" pitchFamily="18" charset="0"/>
                          </a:rPr>
                          <m:t>𝜒</m:t>
                        </m:r>
                      </m:e>
                      <m:sup>
                        <m:r>
                          <a:rPr lang="en-AU" b="0" i="1" dirty="0" smtClean="0">
                            <a:latin typeface="Cambria Math" panose="02040503050406030204" pitchFamily="18" charset="0"/>
                          </a:rPr>
                          <m:t>2</m:t>
                        </m:r>
                      </m:sup>
                    </m:sSup>
                  </m:oMath>
                </a14:m>
                <a:r>
                  <a:rPr lang="en-US" dirty="0"/>
                  <a:t>-based selection procedure to develop ensembles of model-independent representations of the three-dimensional pointwise </a:t>
                </a:r>
                <a:r>
                  <a:rPr lang="en-US" dirty="0" err="1"/>
                  <a:t>behaviour</a:t>
                </a:r>
                <a:r>
                  <a:rPr lang="en-US" dirty="0"/>
                  <a:t> of the pion </a:t>
                </a:r>
                <a:r>
                  <a:rPr lang="en-US" dirty="0" err="1"/>
                  <a:t>generalised</a:t>
                </a:r>
                <a:r>
                  <a:rPr lang="en-US" dirty="0"/>
                  <a:t> parton distribution (GPD).  </a:t>
                </a:r>
              </a:p>
              <a:p>
                <a:r>
                  <a:rPr lang="en-US" i="1" dirty="0">
                    <a:ln w="0"/>
                    <a:solidFill>
                      <a:schemeClr val="accent1"/>
                    </a:solidFill>
                    <a:effectLst>
                      <a:outerShdw blurRad="38100" dist="25400" dir="5400000" algn="ctr" rotWithShape="0">
                        <a:srgbClr val="6E747A">
                          <a:alpha val="43000"/>
                        </a:srgbClr>
                      </a:outerShdw>
                    </a:effectLst>
                  </a:rPr>
                  <a:t>These ensembles yield data-driven prediction for pion GPD</a:t>
                </a:r>
                <a:endParaRPr lang="en-AU" i="1" dirty="0">
                  <a:ln w="0"/>
                  <a:solidFill>
                    <a:schemeClr val="accent1"/>
                  </a:solidFill>
                  <a:effectLst>
                    <a:outerShdw blurRad="38100" dist="25400" dir="5400000" algn="ctr" rotWithShape="0">
                      <a:srgbClr val="6E747A">
                        <a:alpha val="43000"/>
                      </a:srgbClr>
                    </a:outerShdw>
                  </a:effectLst>
                </a:endParaRPr>
              </a:p>
              <a:p>
                <a:pPr marL="0" indent="0">
                  <a:buNone/>
                </a:pPr>
                <a:endParaRPr lang="en-AU" dirty="0"/>
              </a:p>
            </p:txBody>
          </p:sp>
        </mc:Choice>
        <mc:Fallback>
          <p:sp>
            <p:nvSpPr>
              <p:cNvPr id="3" name="Content Placeholder 2">
                <a:extLst>
                  <a:ext uri="{FF2B5EF4-FFF2-40B4-BE49-F238E27FC236}">
                    <a16:creationId xmlns:a16="http://schemas.microsoft.com/office/drawing/2014/main" id="{70FDAFC5-EB19-BFC0-D7F3-08260D64AE44}"/>
                  </a:ext>
                </a:extLst>
              </p:cNvPr>
              <p:cNvSpPr>
                <a:spLocks noGrp="1" noRot="1" noChangeAspect="1" noMove="1" noResize="1" noEditPoints="1" noAdjustHandles="1" noChangeArrowheads="1" noChangeShapeType="1" noTextEdit="1"/>
              </p:cNvSpPr>
              <p:nvPr>
                <p:ph idx="1"/>
              </p:nvPr>
            </p:nvSpPr>
            <p:spPr>
              <a:xfrm>
                <a:off x="609600" y="1295400"/>
                <a:ext cx="10972800" cy="4525963"/>
              </a:xfrm>
              <a:blipFill>
                <a:blip r:embed="rId2"/>
                <a:stretch>
                  <a:fillRect l="-778" t="-943" b="-12264"/>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BD9000DE-F9FA-C61C-83E2-6FF343450B34}"/>
              </a:ext>
            </a:extLst>
          </p:cNvPr>
          <p:cNvSpPr>
            <a:spLocks noGrp="1"/>
          </p:cNvSpPr>
          <p:nvPr>
            <p:ph type="dt" sz="half" idx="10"/>
          </p:nvPr>
        </p:nvSpPr>
        <p:spPr/>
        <p:txBody>
          <a:bodyPr/>
          <a:lstStyle/>
          <a:p>
            <a:r>
              <a:rPr lang="en-US"/>
              <a:t>MESON 2023 - 17th International Workshop on Meson Physics                           (32)</a:t>
            </a:r>
            <a:endParaRPr lang="en-US" dirty="0"/>
          </a:p>
        </p:txBody>
      </p:sp>
      <p:sp>
        <p:nvSpPr>
          <p:cNvPr id="5" name="Footer Placeholder 4">
            <a:extLst>
              <a:ext uri="{FF2B5EF4-FFF2-40B4-BE49-F238E27FC236}">
                <a16:creationId xmlns:a16="http://schemas.microsoft.com/office/drawing/2014/main" id="{B653ECC9-2620-593E-9A35-11815B45335D}"/>
              </a:ext>
            </a:extLst>
          </p:cNvPr>
          <p:cNvSpPr>
            <a:spLocks noGrp="1"/>
          </p:cNvSpPr>
          <p:nvPr>
            <p:ph type="ftr" sz="quarter" idx="11"/>
          </p:nvPr>
        </p:nvSpPr>
        <p:spPr/>
        <p:txBody>
          <a:bodyPr/>
          <a:lstStyle/>
          <a:p>
            <a:r>
              <a:rPr lang="en-US"/>
              <a:t>Craig Roberts: cdroberts@nju.edu.cn  432 .. 23/06/22 12:30 .."EHM via Studies of Hadron Spectra &amp; Structure"</a:t>
            </a:r>
            <a:endParaRPr lang="en-US" dirty="0"/>
          </a:p>
        </p:txBody>
      </p:sp>
      <p:sp>
        <p:nvSpPr>
          <p:cNvPr id="6" name="Slide Number Placeholder 5">
            <a:extLst>
              <a:ext uri="{FF2B5EF4-FFF2-40B4-BE49-F238E27FC236}">
                <a16:creationId xmlns:a16="http://schemas.microsoft.com/office/drawing/2014/main" id="{D5058773-A606-F787-4FB1-D5F4790946B0}"/>
              </a:ext>
            </a:extLst>
          </p:cNvPr>
          <p:cNvSpPr>
            <a:spLocks noGrp="1"/>
          </p:cNvSpPr>
          <p:nvPr>
            <p:ph type="sldNum" sz="quarter" idx="12"/>
          </p:nvPr>
        </p:nvSpPr>
        <p:spPr/>
        <p:txBody>
          <a:bodyPr/>
          <a:lstStyle/>
          <a:p>
            <a:fld id="{87034D8C-3CB4-402A-BC46-2AB14C0FE90A}" type="slidenum">
              <a:rPr lang="en-US" smtClean="0"/>
              <a:pPr/>
              <a:t>25</a:t>
            </a:fld>
            <a:endParaRPr lang="en-US"/>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EE289A4B-7360-DA50-9FDE-44927CA5AB48}"/>
                  </a:ext>
                </a:extLst>
              </p:cNvPr>
              <p:cNvSpPr txBox="1"/>
              <p:nvPr/>
            </p:nvSpPr>
            <p:spPr>
              <a:xfrm>
                <a:off x="8504766" y="1002600"/>
                <a:ext cx="3611034" cy="923330"/>
              </a:xfrm>
              <a:prstGeom prst="rect">
                <a:avLst/>
              </a:prstGeom>
              <a:noFill/>
            </p:spPr>
            <p:txBody>
              <a:bodyPr wrap="square" rtlCol="0">
                <a:spAutoFit/>
              </a:bodyPr>
              <a:lstStyle/>
              <a:p>
                <a:r>
                  <a:rPr lang="en-AU" i="1" dirty="0">
                    <a:ln w="0"/>
                    <a:solidFill>
                      <a:srgbClr val="008000"/>
                    </a:solidFill>
                    <a:effectLst>
                      <a:outerShdw blurRad="38100" dist="25400" dir="5400000" algn="ctr" rotWithShape="0">
                        <a:srgbClr val="6E747A">
                          <a:alpha val="43000"/>
                        </a:srgbClr>
                      </a:outerShdw>
                    </a:effectLst>
                  </a:rPr>
                  <a:t>Can reconstruct </a:t>
                </a:r>
                <a14:m>
                  <m:oMath xmlns:m="http://schemas.openxmlformats.org/officeDocument/2006/math">
                    <m:r>
                      <a:rPr lang="en-AU" i="1" smtClean="0">
                        <a:ln w="0"/>
                        <a:solidFill>
                          <a:srgbClr val="008000"/>
                        </a:solidFill>
                        <a:effectLst>
                          <a:outerShdw blurRad="38100" dist="25400" dir="5400000" algn="ctr" rotWithShape="0">
                            <a:srgbClr val="6E747A">
                              <a:alpha val="43000"/>
                            </a:srgbClr>
                          </a:outerShdw>
                        </a:effectLst>
                        <a:latin typeface="Cambria Math" panose="02040503050406030204" pitchFamily="18" charset="0"/>
                      </a:rPr>
                      <m:t>𝜋</m:t>
                    </m:r>
                  </m:oMath>
                </a14:m>
                <a:r>
                  <a:rPr lang="en-AU" i="1" dirty="0">
                    <a:ln w="0"/>
                    <a:solidFill>
                      <a:srgbClr val="008000"/>
                    </a:solidFill>
                    <a:effectLst>
                      <a:outerShdw blurRad="38100" dist="25400" dir="5400000" algn="ctr" rotWithShape="0">
                        <a:srgbClr val="6E747A">
                          <a:alpha val="43000"/>
                        </a:srgbClr>
                      </a:outerShdw>
                    </a:effectLst>
                  </a:rPr>
                  <a:t> GPD from data on </a:t>
                </a:r>
              </a:p>
              <a:p>
                <a:pPr marL="285750" indent="-285750">
                  <a:buFont typeface="Wingdings" panose="05000000000000000000" pitchFamily="2" charset="2"/>
                  <a:buChar char="ü"/>
                </a:pPr>
                <a14:m>
                  <m:oMath xmlns:m="http://schemas.openxmlformats.org/officeDocument/2006/math">
                    <m:r>
                      <a:rPr lang="en-AU" i="1" smtClean="0">
                        <a:ln w="0"/>
                        <a:solidFill>
                          <a:srgbClr val="008000"/>
                        </a:solidFill>
                        <a:effectLst>
                          <a:outerShdw blurRad="38100" dist="25400" dir="5400000" algn="ctr" rotWithShape="0">
                            <a:srgbClr val="6E747A">
                              <a:alpha val="43000"/>
                            </a:srgbClr>
                          </a:outerShdw>
                        </a:effectLst>
                        <a:latin typeface="Cambria Math" panose="02040503050406030204" pitchFamily="18" charset="0"/>
                      </a:rPr>
                      <m:t>𝜋</m:t>
                    </m:r>
                  </m:oMath>
                </a14:m>
                <a:r>
                  <a:rPr lang="en-AU" i="1" dirty="0">
                    <a:ln w="0"/>
                    <a:solidFill>
                      <a:srgbClr val="008000"/>
                    </a:solidFill>
                    <a:effectLst>
                      <a:outerShdw blurRad="38100" dist="25400" dir="5400000" algn="ctr" rotWithShape="0">
                        <a:srgbClr val="6E747A">
                          <a:alpha val="43000"/>
                        </a:srgbClr>
                      </a:outerShdw>
                    </a:effectLst>
                  </a:rPr>
                  <a:t> </a:t>
                </a:r>
                <a:r>
                  <a:rPr lang="en-AU" i="1" dirty="0" err="1">
                    <a:ln w="0"/>
                    <a:solidFill>
                      <a:srgbClr val="008000"/>
                    </a:solidFill>
                    <a:effectLst>
                      <a:outerShdw blurRad="38100" dist="25400" dir="5400000" algn="ctr" rotWithShape="0">
                        <a:srgbClr val="6E747A">
                          <a:alpha val="43000"/>
                        </a:srgbClr>
                      </a:outerShdw>
                    </a:effectLst>
                  </a:rPr>
                  <a:t>em</a:t>
                </a:r>
                <a:r>
                  <a:rPr lang="en-AU" i="1" dirty="0">
                    <a:ln w="0"/>
                    <a:solidFill>
                      <a:srgbClr val="008000"/>
                    </a:solidFill>
                    <a:effectLst>
                      <a:outerShdw blurRad="38100" dist="25400" dir="5400000" algn="ctr" rotWithShape="0">
                        <a:srgbClr val="6E747A">
                          <a:alpha val="43000"/>
                        </a:srgbClr>
                      </a:outerShdw>
                    </a:effectLst>
                  </a:rPr>
                  <a:t> form factor </a:t>
                </a:r>
              </a:p>
              <a:p>
                <a:pPr marL="285750" indent="-285750">
                  <a:buFont typeface="Wingdings" panose="05000000000000000000" pitchFamily="2" charset="2"/>
                  <a:buChar char="ü"/>
                </a:pPr>
                <a14:m>
                  <m:oMath xmlns:m="http://schemas.openxmlformats.org/officeDocument/2006/math">
                    <m:r>
                      <a:rPr lang="en-AU" i="1" smtClean="0">
                        <a:ln w="0"/>
                        <a:solidFill>
                          <a:srgbClr val="008000"/>
                        </a:solidFill>
                        <a:effectLst>
                          <a:outerShdw blurRad="38100" dist="25400" dir="5400000" algn="ctr" rotWithShape="0">
                            <a:srgbClr val="6E747A">
                              <a:alpha val="43000"/>
                            </a:srgbClr>
                          </a:outerShdw>
                        </a:effectLst>
                        <a:latin typeface="Cambria Math" panose="02040503050406030204" pitchFamily="18" charset="0"/>
                      </a:rPr>
                      <m:t>𝜋</m:t>
                    </m:r>
                  </m:oMath>
                </a14:m>
                <a:r>
                  <a:rPr lang="en-AU" i="1" dirty="0">
                    <a:ln w="0"/>
                    <a:solidFill>
                      <a:srgbClr val="008000"/>
                    </a:solidFill>
                    <a:effectLst>
                      <a:outerShdw blurRad="38100" dist="25400" dir="5400000" algn="ctr" rotWithShape="0">
                        <a:srgbClr val="6E747A">
                          <a:alpha val="43000"/>
                        </a:srgbClr>
                      </a:outerShdw>
                    </a:effectLst>
                  </a:rPr>
                  <a:t> valence quark DF</a:t>
                </a:r>
              </a:p>
            </p:txBody>
          </p:sp>
        </mc:Choice>
        <mc:Fallback>
          <p:sp>
            <p:nvSpPr>
              <p:cNvPr id="7" name="TextBox 6">
                <a:extLst>
                  <a:ext uri="{FF2B5EF4-FFF2-40B4-BE49-F238E27FC236}">
                    <a16:creationId xmlns:a16="http://schemas.microsoft.com/office/drawing/2014/main" id="{EE289A4B-7360-DA50-9FDE-44927CA5AB48}"/>
                  </a:ext>
                </a:extLst>
              </p:cNvPr>
              <p:cNvSpPr txBox="1">
                <a:spLocks noRot="1" noChangeAspect="1" noMove="1" noResize="1" noEditPoints="1" noAdjustHandles="1" noChangeArrowheads="1" noChangeShapeType="1" noTextEdit="1"/>
              </p:cNvSpPr>
              <p:nvPr/>
            </p:nvSpPr>
            <p:spPr>
              <a:xfrm>
                <a:off x="8504766" y="1002600"/>
                <a:ext cx="3611034" cy="923330"/>
              </a:xfrm>
              <a:prstGeom prst="rect">
                <a:avLst/>
              </a:prstGeom>
              <a:blipFill>
                <a:blip r:embed="rId3"/>
                <a:stretch>
                  <a:fillRect l="-1855" t="-3947" r="-1686" b="-12500"/>
                </a:stretch>
              </a:blipFill>
            </p:spPr>
            <p:txBody>
              <a:bodyPr/>
              <a:lstStyle/>
              <a:p>
                <a:r>
                  <a:rPr lang="en-AU">
                    <a:noFill/>
                  </a:rPr>
                  <a:t> </a:t>
                </a:r>
              </a:p>
            </p:txBody>
          </p:sp>
        </mc:Fallback>
      </mc:AlternateContent>
    </p:spTree>
    <p:extLst>
      <p:ext uri="{BB962C8B-B14F-4D97-AF65-F5344CB8AC3E}">
        <p14:creationId xmlns:p14="http://schemas.microsoft.com/office/powerpoint/2010/main" val="37591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wipe(down)">
                                      <p:cBhvr>
                                        <p:cTn id="15" dur="500"/>
                                        <p:tgtEl>
                                          <p:spTgt spid="3">
                                            <p:txEl>
                                              <p:pRg st="6" end="6"/>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wipe(down)">
                                      <p:cBhvr>
                                        <p:cTn id="24" dur="500"/>
                                        <p:tgtEl>
                                          <p:spTgt spid="3">
                                            <p:txEl>
                                              <p:pRg st="7" end="7"/>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arn(inVertical)">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 diagram&#10;&#10;Description automatically generated with medium confidence">
            <a:extLst>
              <a:ext uri="{FF2B5EF4-FFF2-40B4-BE49-F238E27FC236}">
                <a16:creationId xmlns:a16="http://schemas.microsoft.com/office/drawing/2014/main" id="{2E1DBB5B-2B34-4CFF-4A1B-E2B13A6E6E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265863"/>
            <a:ext cx="3352800" cy="6416844"/>
          </a:xfrm>
          <a:prstGeom prst="rect">
            <a:avLst/>
          </a:prstGeom>
          <a:noFill/>
        </p:spPr>
      </p:pic>
      <p:sp>
        <p:nvSpPr>
          <p:cNvPr id="2" name="Title 1">
            <a:extLst>
              <a:ext uri="{FF2B5EF4-FFF2-40B4-BE49-F238E27FC236}">
                <a16:creationId xmlns:a16="http://schemas.microsoft.com/office/drawing/2014/main" id="{223B9985-956C-F9C5-84B0-2B19458FDD71}"/>
              </a:ext>
            </a:extLst>
          </p:cNvPr>
          <p:cNvSpPr>
            <a:spLocks noGrp="1"/>
          </p:cNvSpPr>
          <p:nvPr>
            <p:ph type="title"/>
          </p:nvPr>
        </p:nvSpPr>
        <p:spPr>
          <a:xfrm>
            <a:off x="609600" y="228600"/>
            <a:ext cx="10972800" cy="1143000"/>
          </a:xfrm>
        </p:spPr>
        <p:txBody>
          <a:bodyPr wrap="square" anchor="t">
            <a:normAutofit/>
          </a:bodyPr>
          <a:lstStyle/>
          <a:p>
            <a:r>
              <a:rPr lang="en-AU" b="0" i="1">
                <a:ln w="0"/>
                <a:effectLst>
                  <a:outerShdw blurRad="38100" dist="25400" dir="5400000" algn="ctr" rotWithShape="0">
                    <a:srgbClr val="6E747A">
                      <a:alpha val="43000"/>
                    </a:srgbClr>
                  </a:outerShdw>
                </a:effectLst>
              </a:rPr>
              <a:t>Pion Generalised Parton Distribution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DE0977E-76F9-47D4-619A-EB3F6ACE12FE}"/>
                  </a:ext>
                </a:extLst>
              </p:cNvPr>
              <p:cNvSpPr>
                <a:spLocks noGrp="1"/>
              </p:cNvSpPr>
              <p:nvPr>
                <p:ph sz="half" idx="1"/>
              </p:nvPr>
            </p:nvSpPr>
            <p:spPr>
              <a:xfrm>
                <a:off x="609600" y="762000"/>
                <a:ext cx="8305800" cy="4525963"/>
              </a:xfrm>
            </p:spPr>
            <p:txBody>
              <a:bodyPr wrap="square" anchor="t">
                <a:noAutofit/>
              </a:bodyPr>
              <a:lstStyle/>
              <a:p>
                <a:pPr>
                  <a:buFont typeface="Wingdings" panose="05000000000000000000" pitchFamily="2" charset="2"/>
                  <a:buChar char="Ø"/>
                </a:pPr>
                <a:r>
                  <a:rPr lang="en-US" sz="2200" dirty="0">
                    <a:solidFill>
                      <a:schemeClr val="accent1">
                        <a:lumMod val="75000"/>
                      </a:schemeClr>
                    </a:solidFill>
                  </a:rPr>
                  <a:t>Pion GPDs, reconstructed from available analyses of relevant </a:t>
                </a:r>
                <a:r>
                  <a:rPr lang="en-US" sz="2200" dirty="0" err="1">
                    <a:solidFill>
                      <a:schemeClr val="accent1">
                        <a:lumMod val="75000"/>
                      </a:schemeClr>
                    </a:solidFill>
                  </a:rPr>
                  <a:t>Drell</a:t>
                </a:r>
                <a:r>
                  <a:rPr lang="en-US" sz="2200" dirty="0">
                    <a:solidFill>
                      <a:schemeClr val="accent1">
                        <a:lumMod val="75000"/>
                      </a:schemeClr>
                    </a:solidFill>
                  </a:rPr>
                  <a:t>-Yan and </a:t>
                </a:r>
                <a:r>
                  <a:rPr lang="en-US" sz="2200" dirty="0" err="1">
                    <a:solidFill>
                      <a:schemeClr val="accent1">
                        <a:lumMod val="75000"/>
                      </a:schemeClr>
                    </a:solidFill>
                  </a:rPr>
                  <a:t>electron+pion</a:t>
                </a:r>
                <a:r>
                  <a:rPr lang="en-US" sz="2200" dirty="0">
                    <a:solidFill>
                      <a:schemeClr val="accent1">
                        <a:lumMod val="75000"/>
                      </a:schemeClr>
                    </a:solidFill>
                  </a:rPr>
                  <a:t> scattering data</a:t>
                </a:r>
              </a:p>
              <a:p>
                <a:pPr lvl="1">
                  <a:buFont typeface="Wingdings" panose="05000000000000000000" pitchFamily="2" charset="2"/>
                  <a:buChar char="Ø"/>
                </a:pPr>
                <a:r>
                  <a:rPr lang="en-US" sz="2200" dirty="0">
                    <a:solidFill>
                      <a:schemeClr val="accent1">
                        <a:lumMod val="75000"/>
                      </a:schemeClr>
                    </a:solidFill>
                  </a:rPr>
                  <a:t>Different ensembles only marginally compatible, owing to differences between analyses in </a:t>
                </a:r>
              </a:p>
              <a:p>
                <a:pPr marL="457200" lvl="1" indent="0">
                  <a:buNone/>
                </a:pPr>
                <a:r>
                  <a:rPr lang="en-US" sz="2200" dirty="0">
                    <a:solidFill>
                      <a:schemeClr val="accent1">
                        <a:lumMod val="75000"/>
                      </a:schemeClr>
                    </a:solidFill>
                  </a:rPr>
                  <a:t>    A = Aicher:2010cb; B = Barry:2021osv</a:t>
                </a:r>
              </a:p>
              <a:p>
                <a:pPr lvl="1">
                  <a:buFont typeface="Wingdings" panose="05000000000000000000" pitchFamily="2" charset="2"/>
                  <a:buChar char="Ø"/>
                </a:pPr>
                <a:r>
                  <a:rPr lang="en-US" sz="2200" dirty="0">
                    <a:solidFill>
                      <a:schemeClr val="accent1">
                        <a:lumMod val="75000"/>
                      </a:schemeClr>
                    </a:solidFill>
                  </a:rPr>
                  <a:t>Yet, both agree with </a:t>
                </a:r>
                <a:r>
                  <a:rPr lang="en-US" sz="2200" dirty="0" err="1">
                    <a:solidFill>
                      <a:schemeClr val="accent1">
                        <a:lumMod val="75000"/>
                      </a:schemeClr>
                    </a:solidFill>
                  </a:rPr>
                  <a:t>lQCD</a:t>
                </a:r>
                <a:r>
                  <a:rPr lang="en-US" sz="2200" dirty="0">
                    <a:solidFill>
                      <a:schemeClr val="accent1">
                        <a:lumMod val="75000"/>
                      </a:schemeClr>
                    </a:solidFill>
                  </a:rPr>
                  <a:t> based ensembles, within mutual uncertainties, because </a:t>
                </a:r>
                <a:r>
                  <a:rPr lang="en-US" sz="2200" dirty="0" err="1">
                    <a:solidFill>
                      <a:schemeClr val="accent1">
                        <a:lumMod val="75000"/>
                      </a:schemeClr>
                    </a:solidFill>
                  </a:rPr>
                  <a:t>lQCD</a:t>
                </a:r>
                <a:r>
                  <a:rPr lang="en-US" sz="2200" dirty="0">
                    <a:solidFill>
                      <a:schemeClr val="accent1">
                        <a:lumMod val="75000"/>
                      </a:schemeClr>
                    </a:solidFill>
                  </a:rPr>
                  <a:t>-constrained ensemble has large uncertainty – improvement of </a:t>
                </a:r>
                <a:r>
                  <a:rPr lang="en-US" sz="2200" dirty="0" err="1">
                    <a:solidFill>
                      <a:schemeClr val="accent1">
                        <a:lumMod val="75000"/>
                      </a:schemeClr>
                    </a:solidFill>
                  </a:rPr>
                  <a:t>lQCD</a:t>
                </a:r>
                <a:r>
                  <a:rPr lang="en-US" sz="2200" dirty="0">
                    <a:solidFill>
                      <a:schemeClr val="accent1">
                        <a:lumMod val="75000"/>
                      </a:schemeClr>
                    </a:solidFill>
                  </a:rPr>
                  <a:t> results useful</a:t>
                </a:r>
              </a:p>
              <a:p>
                <a:pPr lvl="1">
                  <a:buFont typeface="Wingdings" panose="05000000000000000000" pitchFamily="2" charset="2"/>
                  <a:buChar char="Ø"/>
                </a:pPr>
                <a:r>
                  <a:rPr lang="en-US" sz="2200" dirty="0">
                    <a:solidFill>
                      <a:schemeClr val="accent6">
                        <a:lumMod val="75000"/>
                      </a:schemeClr>
                    </a:solidFill>
                  </a:rPr>
                  <a:t>CSM prediction </a:t>
                </a:r>
                <a:r>
                  <a:rPr lang="en-US" sz="2200" dirty="0" err="1">
                    <a:solidFill>
                      <a:schemeClr val="accent6">
                        <a:lumMod val="75000"/>
                      </a:schemeClr>
                    </a:solidFill>
                  </a:rPr>
                  <a:t>favours</a:t>
                </a:r>
                <a:r>
                  <a:rPr lang="en-US" sz="2200" dirty="0">
                    <a:solidFill>
                      <a:schemeClr val="accent6">
                        <a:lumMod val="75000"/>
                      </a:schemeClr>
                    </a:solidFill>
                  </a:rPr>
                  <a:t> </a:t>
                </a:r>
                <a14:m>
                  <m:oMath xmlns:m="http://schemas.openxmlformats.org/officeDocument/2006/math">
                    <m:sSubSup>
                      <m:sSubSupPr>
                        <m:ctrlPr>
                          <a:rPr lang="en-AU" sz="2200" i="1" smtClean="0">
                            <a:solidFill>
                              <a:schemeClr val="accent6">
                                <a:lumMod val="75000"/>
                              </a:schemeClr>
                            </a:solidFill>
                            <a:latin typeface="Cambria Math" panose="02040503050406030204" pitchFamily="18" charset="0"/>
                          </a:rPr>
                        </m:ctrlPr>
                      </m:sSubSupPr>
                      <m:e>
                        <m:r>
                          <a:rPr lang="en-AU" sz="2200" i="1">
                            <a:solidFill>
                              <a:schemeClr val="accent6">
                                <a:lumMod val="75000"/>
                              </a:schemeClr>
                            </a:solidFill>
                            <a:latin typeface="Cambria Math" panose="02040503050406030204" pitchFamily="18" charset="0"/>
                          </a:rPr>
                          <m:t>𝑢</m:t>
                        </m:r>
                      </m:e>
                      <m:sub>
                        <m:r>
                          <a:rPr lang="en-AU" sz="2200" i="1">
                            <a:solidFill>
                              <a:schemeClr val="accent6">
                                <a:lumMod val="75000"/>
                              </a:schemeClr>
                            </a:solidFill>
                            <a:latin typeface="Cambria Math" panose="02040503050406030204" pitchFamily="18" charset="0"/>
                          </a:rPr>
                          <m:t>𝐴</m:t>
                        </m:r>
                      </m:sub>
                      <m:sup>
                        <m:r>
                          <a:rPr lang="en-AU" sz="2200" i="1">
                            <a:solidFill>
                              <a:schemeClr val="accent6">
                                <a:lumMod val="75000"/>
                              </a:schemeClr>
                            </a:solidFill>
                            <a:latin typeface="Cambria Math" panose="02040503050406030204" pitchFamily="18" charset="0"/>
                          </a:rPr>
                          <m:t>𝜋</m:t>
                        </m:r>
                      </m:sup>
                    </m:sSubSup>
                    <m:d>
                      <m:dPr>
                        <m:ctrlPr>
                          <a:rPr lang="en-AU" sz="2200" i="1">
                            <a:solidFill>
                              <a:schemeClr val="accent6">
                                <a:lumMod val="75000"/>
                              </a:schemeClr>
                            </a:solidFill>
                            <a:latin typeface="Cambria Math" panose="02040503050406030204" pitchFamily="18" charset="0"/>
                          </a:rPr>
                        </m:ctrlPr>
                      </m:dPr>
                      <m:e>
                        <m:r>
                          <a:rPr lang="en-AU" sz="2200" i="1">
                            <a:solidFill>
                              <a:schemeClr val="accent6">
                                <a:lumMod val="75000"/>
                              </a:schemeClr>
                            </a:solidFill>
                            <a:latin typeface="Cambria Math" panose="02040503050406030204" pitchFamily="18" charset="0"/>
                          </a:rPr>
                          <m:t>𝑥</m:t>
                        </m:r>
                        <m:r>
                          <a:rPr lang="en-AU" sz="2200" i="1">
                            <a:solidFill>
                              <a:schemeClr val="accent6">
                                <a:lumMod val="75000"/>
                              </a:schemeClr>
                            </a:solidFill>
                            <a:latin typeface="Cambria Math" panose="02040503050406030204" pitchFamily="18" charset="0"/>
                          </a:rPr>
                          <m:t>;</m:t>
                        </m:r>
                        <m:sSub>
                          <m:sSubPr>
                            <m:ctrlPr>
                              <a:rPr lang="en-AU" sz="2200" i="1">
                                <a:solidFill>
                                  <a:schemeClr val="accent6">
                                    <a:lumMod val="75000"/>
                                  </a:schemeClr>
                                </a:solidFill>
                                <a:latin typeface="Cambria Math" panose="02040503050406030204" pitchFamily="18" charset="0"/>
                              </a:rPr>
                            </m:ctrlPr>
                          </m:sSubPr>
                          <m:e>
                            <m:r>
                              <a:rPr lang="en-AU" sz="2200" i="1">
                                <a:solidFill>
                                  <a:schemeClr val="accent6">
                                    <a:lumMod val="75000"/>
                                  </a:schemeClr>
                                </a:solidFill>
                                <a:latin typeface="Cambria Math" panose="02040503050406030204" pitchFamily="18" charset="0"/>
                              </a:rPr>
                              <m:t>𝜁</m:t>
                            </m:r>
                          </m:e>
                          <m:sub>
                            <m:r>
                              <a:rPr lang="en-AU" sz="2200" i="1">
                                <a:solidFill>
                                  <a:schemeClr val="accent6">
                                    <a:lumMod val="75000"/>
                                  </a:schemeClr>
                                </a:solidFill>
                                <a:latin typeface="Cambria Math" panose="02040503050406030204" pitchFamily="18" charset="0"/>
                              </a:rPr>
                              <m:t>5</m:t>
                            </m:r>
                          </m:sub>
                        </m:sSub>
                      </m:e>
                    </m:d>
                    <m:r>
                      <a:rPr lang="en-AU" sz="2200" i="1">
                        <a:solidFill>
                          <a:schemeClr val="accent6">
                            <a:lumMod val="75000"/>
                          </a:schemeClr>
                        </a:solidFill>
                        <a:latin typeface="Cambria Math" panose="02040503050406030204" pitchFamily="18" charset="0"/>
                      </a:rPr>
                      <m:t> </m:t>
                    </m:r>
                  </m:oMath>
                </a14:m>
                <a:r>
                  <a:rPr lang="en-US" sz="2200" dirty="0">
                    <a:solidFill>
                      <a:schemeClr val="accent6">
                        <a:lumMod val="75000"/>
                      </a:schemeClr>
                    </a:solidFill>
                  </a:rPr>
                  <a:t>ensemble</a:t>
                </a:r>
                <a:r>
                  <a:rPr lang="en-US" sz="2200" dirty="0">
                    <a:solidFill>
                      <a:schemeClr val="accent1">
                        <a:lumMod val="75000"/>
                      </a:schemeClr>
                    </a:solidFill>
                  </a:rPr>
                  <a:t>  </a:t>
                </a:r>
              </a:p>
              <a:p>
                <a:pPr>
                  <a:spcBef>
                    <a:spcPts val="1200"/>
                  </a:spcBef>
                  <a:buFont typeface="Wingdings" panose="05000000000000000000" pitchFamily="2" charset="2"/>
                  <a:buChar char="Ø"/>
                </a:pPr>
                <a:r>
                  <a:rPr lang="en-US" sz="2200" dirty="0">
                    <a:solidFill>
                      <a:schemeClr val="accent1">
                        <a:lumMod val="75000"/>
                      </a:schemeClr>
                    </a:solidFill>
                  </a:rPr>
                  <a:t>In all cases, support of valence-quark GPD becomes increasingly concentrated in </a:t>
                </a:r>
                <a:r>
                  <a:rPr lang="en-US" sz="2200" dirty="0" err="1">
                    <a:solidFill>
                      <a:schemeClr val="accent1">
                        <a:lumMod val="75000"/>
                      </a:schemeClr>
                    </a:solidFill>
                  </a:rPr>
                  <a:t>neighbourhood</a:t>
                </a:r>
                <a:r>
                  <a:rPr lang="en-US" sz="2200" dirty="0">
                    <a:solidFill>
                      <a:schemeClr val="accent1">
                        <a:lumMod val="75000"/>
                      </a:schemeClr>
                    </a:solidFill>
                  </a:rPr>
                  <a:t> </a:t>
                </a:r>
                <a14:m>
                  <m:oMath xmlns:m="http://schemas.openxmlformats.org/officeDocument/2006/math">
                    <m:r>
                      <a:rPr lang="en-AU" sz="2200" b="0" i="1" smtClean="0">
                        <a:solidFill>
                          <a:schemeClr val="accent1">
                            <a:lumMod val="75000"/>
                          </a:schemeClr>
                        </a:solidFill>
                        <a:latin typeface="Cambria Math" panose="02040503050406030204" pitchFamily="18" charset="0"/>
                      </a:rPr>
                      <m:t>𝑥</m:t>
                    </m:r>
                    <m:r>
                      <a:rPr lang="en-AU" sz="2200" b="0" i="1" smtClean="0">
                        <a:solidFill>
                          <a:schemeClr val="accent1">
                            <a:lumMod val="75000"/>
                          </a:schemeClr>
                        </a:solidFill>
                        <a:latin typeface="Cambria Math" panose="02040503050406030204" pitchFamily="18" charset="0"/>
                      </a:rPr>
                      <m:t>≃</m:t>
                    </m:r>
                    <m:r>
                      <a:rPr lang="en-AU" sz="2200" b="0" i="1" smtClean="0">
                        <a:solidFill>
                          <a:schemeClr val="accent1">
                            <a:lumMod val="75000"/>
                          </a:schemeClr>
                        </a:solidFill>
                        <a:latin typeface="Cambria Math" panose="02040503050406030204" pitchFamily="18" charset="0"/>
                      </a:rPr>
                      <m:t>1</m:t>
                    </m:r>
                  </m:oMath>
                </a14:m>
                <a:r>
                  <a:rPr lang="en-US" sz="2200" dirty="0">
                    <a:solidFill>
                      <a:schemeClr val="accent1">
                        <a:lumMod val="75000"/>
                      </a:schemeClr>
                    </a:solidFill>
                  </a:rPr>
                  <a:t> with increasing </a:t>
                </a:r>
                <a14:m>
                  <m:oMath xmlns:m="http://schemas.openxmlformats.org/officeDocument/2006/math">
                    <m:sSup>
                      <m:sSupPr>
                        <m:ctrlPr>
                          <a:rPr lang="en-AU" sz="2200" b="0" i="1" smtClean="0">
                            <a:solidFill>
                              <a:schemeClr val="accent1">
                                <a:lumMod val="75000"/>
                              </a:schemeClr>
                            </a:solidFill>
                            <a:latin typeface="Cambria Math" panose="02040503050406030204" pitchFamily="18" charset="0"/>
                          </a:rPr>
                        </m:ctrlPr>
                      </m:sSupPr>
                      <m:e>
                        <m:r>
                          <m:rPr>
                            <m:sty m:val="p"/>
                          </m:rPr>
                          <a:rPr lang="en-AU" sz="2200" b="0" i="0" smtClean="0">
                            <a:solidFill>
                              <a:schemeClr val="accent1">
                                <a:lumMod val="75000"/>
                              </a:schemeClr>
                            </a:solidFill>
                            <a:latin typeface="Cambria Math" panose="02040503050406030204" pitchFamily="18" charset="0"/>
                          </a:rPr>
                          <m:t>Δ</m:t>
                        </m:r>
                      </m:e>
                      <m:sup>
                        <m:r>
                          <a:rPr lang="en-AU" sz="2200" b="0" i="1" smtClean="0">
                            <a:solidFill>
                              <a:schemeClr val="accent1">
                                <a:lumMod val="75000"/>
                              </a:schemeClr>
                            </a:solidFill>
                            <a:latin typeface="Cambria Math" panose="02040503050406030204" pitchFamily="18" charset="0"/>
                          </a:rPr>
                          <m:t>2</m:t>
                        </m:r>
                      </m:sup>
                    </m:sSup>
                  </m:oMath>
                </a14:m>
                <a:r>
                  <a:rPr lang="en-US" sz="2200" dirty="0">
                    <a:solidFill>
                      <a:schemeClr val="accent1">
                        <a:lumMod val="75000"/>
                      </a:schemeClr>
                    </a:solidFill>
                  </a:rPr>
                  <a:t>  </a:t>
                </a:r>
              </a:p>
              <a:p>
                <a:pPr lvl="1">
                  <a:buFont typeface="Wingdings" panose="05000000000000000000" pitchFamily="2" charset="2"/>
                  <a:buChar char="Ø"/>
                </a:pPr>
                <a:r>
                  <a:rPr lang="en-US" sz="2200" dirty="0">
                    <a:solidFill>
                      <a:schemeClr val="accent1">
                        <a:lumMod val="75000"/>
                      </a:schemeClr>
                    </a:solidFill>
                  </a:rPr>
                  <a:t>Namely, greater probe momentum focuses attention on domain whereupon one valence-quark carries a large fraction of pion's light-front momentum</a:t>
                </a:r>
                <a:endParaRPr lang="en-AU" sz="2200" dirty="0">
                  <a:solidFill>
                    <a:schemeClr val="accent1">
                      <a:lumMod val="75000"/>
                    </a:schemeClr>
                  </a:solidFill>
                </a:endParaRPr>
              </a:p>
            </p:txBody>
          </p:sp>
        </mc:Choice>
        <mc:Fallback>
          <p:sp>
            <p:nvSpPr>
              <p:cNvPr id="3" name="Content Placeholder 2">
                <a:extLst>
                  <a:ext uri="{FF2B5EF4-FFF2-40B4-BE49-F238E27FC236}">
                    <a16:creationId xmlns:a16="http://schemas.microsoft.com/office/drawing/2014/main" id="{DDE0977E-76F9-47D4-619A-EB3F6ACE12FE}"/>
                  </a:ext>
                </a:extLst>
              </p:cNvPr>
              <p:cNvSpPr>
                <a:spLocks noGrp="1" noRot="1" noChangeAspect="1" noMove="1" noResize="1" noEditPoints="1" noAdjustHandles="1" noChangeArrowheads="1" noChangeShapeType="1" noTextEdit="1"/>
              </p:cNvSpPr>
              <p:nvPr>
                <p:ph sz="half" idx="1"/>
              </p:nvPr>
            </p:nvSpPr>
            <p:spPr>
              <a:xfrm>
                <a:off x="609600" y="762000"/>
                <a:ext cx="8305800" cy="4525963"/>
              </a:xfrm>
              <a:blipFill>
                <a:blip r:embed="rId4"/>
                <a:stretch>
                  <a:fillRect l="-807" t="-943" r="-734" b="-19272"/>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4757040A-2355-1BC1-DB81-E668F222DE07}"/>
              </a:ext>
            </a:extLst>
          </p:cNvPr>
          <p:cNvSpPr>
            <a:spLocks noGrp="1"/>
          </p:cNvSpPr>
          <p:nvPr>
            <p:ph type="dt" sz="half" idx="10"/>
          </p:nvPr>
        </p:nvSpPr>
        <p:spPr>
          <a:xfrm>
            <a:off x="7688358" y="6629400"/>
            <a:ext cx="4394201" cy="228600"/>
          </a:xfrm>
        </p:spPr>
        <p:txBody>
          <a:bodyPr wrap="square" anchor="t">
            <a:normAutofit/>
          </a:bodyPr>
          <a:lstStyle/>
          <a:p>
            <a:pPr>
              <a:lnSpc>
                <a:spcPct val="90000"/>
              </a:lnSpc>
              <a:spcAft>
                <a:spcPts val="600"/>
              </a:spcAft>
            </a:pPr>
            <a:r>
              <a:rPr lang="en-US"/>
              <a:t>MESON 2023 - 17th International Workshop on Meson Physics                           (32)</a:t>
            </a:r>
          </a:p>
        </p:txBody>
      </p:sp>
      <p:sp>
        <p:nvSpPr>
          <p:cNvPr id="5" name="Footer Placeholder 4">
            <a:extLst>
              <a:ext uri="{FF2B5EF4-FFF2-40B4-BE49-F238E27FC236}">
                <a16:creationId xmlns:a16="http://schemas.microsoft.com/office/drawing/2014/main" id="{4B4DB757-5184-EA56-454B-995A21CB82EE}"/>
              </a:ext>
            </a:extLst>
          </p:cNvPr>
          <p:cNvSpPr>
            <a:spLocks noGrp="1"/>
          </p:cNvSpPr>
          <p:nvPr>
            <p:ph type="ftr" sz="quarter" idx="11"/>
          </p:nvPr>
        </p:nvSpPr>
        <p:spPr>
          <a:xfrm>
            <a:off x="876301" y="6307138"/>
            <a:ext cx="7922684" cy="228600"/>
          </a:xfrm>
        </p:spPr>
        <p:txBody>
          <a:bodyPr wrap="square" anchor="t">
            <a:normAutofit/>
          </a:bodyPr>
          <a:lstStyle/>
          <a:p>
            <a:pPr>
              <a:spcAft>
                <a:spcPts val="600"/>
              </a:spcAft>
            </a:pPr>
            <a:r>
              <a:rPr lang="en-US"/>
              <a:t>Craig Roberts: cdroberts@nju.edu.cn  432 .. 23/06/22 12:30 .."EHM via Studies of Hadron Spectra &amp; Structure"</a:t>
            </a:r>
          </a:p>
        </p:txBody>
      </p:sp>
      <p:sp>
        <p:nvSpPr>
          <p:cNvPr id="6" name="Slide Number Placeholder 5">
            <a:extLst>
              <a:ext uri="{FF2B5EF4-FFF2-40B4-BE49-F238E27FC236}">
                <a16:creationId xmlns:a16="http://schemas.microsoft.com/office/drawing/2014/main" id="{2B87186F-021E-FCE1-5B22-1B0F747DBF1A}"/>
              </a:ext>
            </a:extLst>
          </p:cNvPr>
          <p:cNvSpPr>
            <a:spLocks noGrp="1"/>
          </p:cNvSpPr>
          <p:nvPr>
            <p:ph type="sldNum" sz="quarter" idx="12"/>
          </p:nvPr>
        </p:nvSpPr>
        <p:spPr>
          <a:xfrm>
            <a:off x="11480801" y="6489701"/>
            <a:ext cx="512233" cy="365125"/>
          </a:xfrm>
        </p:spPr>
        <p:txBody>
          <a:bodyPr wrap="square" anchor="t">
            <a:normAutofit/>
          </a:bodyPr>
          <a:lstStyle/>
          <a:p>
            <a:pPr>
              <a:spcAft>
                <a:spcPts val="600"/>
              </a:spcAft>
            </a:pPr>
            <a:fld id="{87034D8C-3CB4-402A-BC46-2AB14C0FE90A}" type="slidenum">
              <a:rPr lang="en-US" smtClean="0"/>
              <a:pPr>
                <a:spcAft>
                  <a:spcPts val="600"/>
                </a:spcAft>
              </a:pPr>
              <a:t>26</a:t>
            </a:fld>
            <a:endParaRPr lang="en-US"/>
          </a:p>
        </p:txBody>
      </p:sp>
      <p:sp>
        <p:nvSpPr>
          <p:cNvPr id="7" name="TextBox 6">
            <a:extLst>
              <a:ext uri="{FF2B5EF4-FFF2-40B4-BE49-F238E27FC236}">
                <a16:creationId xmlns:a16="http://schemas.microsoft.com/office/drawing/2014/main" id="{A916C5CD-17E8-8DFB-B013-0364D34E1EC2}"/>
              </a:ext>
            </a:extLst>
          </p:cNvPr>
          <p:cNvSpPr txBox="1"/>
          <p:nvPr/>
        </p:nvSpPr>
        <p:spPr>
          <a:xfrm>
            <a:off x="11712" y="5939135"/>
            <a:ext cx="7231158" cy="461665"/>
          </a:xfrm>
          <a:prstGeom prst="rect">
            <a:avLst/>
          </a:prstGeom>
          <a:noFill/>
        </p:spPr>
        <p:txBody>
          <a:bodyPr wrap="square" rtlCol="0">
            <a:spAutoFit/>
          </a:bodyPr>
          <a:lstStyle/>
          <a:p>
            <a:pPr marL="0" indent="0" algn="l" rtl="0"/>
            <a:r>
              <a:rPr lang="en-AU" sz="1200" b="0" i="1" dirty="0">
                <a:solidFill>
                  <a:srgbClr val="003399"/>
                </a:solidFill>
                <a:effectLst/>
                <a:latin typeface="Open Sans" panose="020B0606030504020204" pitchFamily="34" charset="0"/>
              </a:rPr>
              <a:t>Revealing pion and kaon structure via generalised parton distributions, </a:t>
            </a:r>
            <a:r>
              <a:rPr lang="en-AU" sz="1200" b="0" i="0" u="none" strike="noStrike" dirty="0">
                <a:solidFill>
                  <a:srgbClr val="003399"/>
                </a:solidFill>
                <a:effectLst/>
                <a:latin typeface="Open Sans" panose="020B0606030504020204" pitchFamily="34" charset="0"/>
                <a:hlinkClick r:id="rId5">
                  <a:extLst>
                    <a:ext uri="{A12FA001-AC4F-418D-AE19-62706E023703}">
                      <ahyp:hlinkClr xmlns:ahyp="http://schemas.microsoft.com/office/drawing/2018/hyperlinkcolor" val="tx"/>
                    </a:ext>
                  </a:extLst>
                </a:hlinkClick>
              </a:rPr>
              <a:t>K. Raya</a:t>
            </a:r>
            <a:r>
              <a:rPr lang="en-AU" sz="1200" b="0" i="0" dirty="0">
                <a:solidFill>
                  <a:srgbClr val="003399"/>
                </a:solidFill>
                <a:effectLst/>
                <a:latin typeface="Open Sans" panose="020B0606030504020204" pitchFamily="34" charset="0"/>
              </a:rPr>
              <a:t>, Z. –F. Cui (</a:t>
            </a:r>
            <a:r>
              <a:rPr lang="ja-JP" altLang="en-US" sz="1200" b="0" i="0" dirty="0">
                <a:solidFill>
                  <a:srgbClr val="003399"/>
                </a:solidFill>
                <a:effectLst/>
                <a:latin typeface="Open Sans" panose="020B0606030504020204" pitchFamily="34" charset="0"/>
              </a:rPr>
              <a:t>崔著钫</a:t>
            </a:r>
            <a:r>
              <a:rPr lang="en-US" altLang="ja-JP" sz="1200" b="0" i="0" dirty="0">
                <a:solidFill>
                  <a:srgbClr val="003399"/>
                </a:solidFill>
                <a:effectLst/>
                <a:latin typeface="Open Sans" panose="020B0606030504020204" pitchFamily="34" charset="0"/>
              </a:rPr>
              <a:t>) et al.</a:t>
            </a:r>
            <a:r>
              <a:rPr lang="en-AU" sz="1200" b="0" i="0" dirty="0">
                <a:solidFill>
                  <a:srgbClr val="003399"/>
                </a:solidFill>
                <a:effectLst/>
                <a:latin typeface="Open Sans" panose="020B0606030504020204" pitchFamily="34" charset="0"/>
              </a:rPr>
              <a:t>, </a:t>
            </a:r>
          </a:p>
          <a:p>
            <a:pPr marL="0" indent="0" algn="l" rtl="0"/>
            <a:r>
              <a:rPr lang="en-AU" sz="1200" b="0" i="0" u="sng" strike="noStrike" dirty="0">
                <a:solidFill>
                  <a:srgbClr val="003399"/>
                </a:solidFill>
                <a:effectLst/>
                <a:latin typeface="Open Sans" panose="020B0606030504020204" pitchFamily="34" charset="0"/>
                <a:hlinkClick r:id="rId6">
                  <a:extLst>
                    <a:ext uri="{A12FA001-AC4F-418D-AE19-62706E023703}">
                      <ahyp:hlinkClr xmlns:ahyp="http://schemas.microsoft.com/office/drawing/2018/hyperlinkcolor" val="tx"/>
                    </a:ext>
                  </a:extLst>
                </a:hlinkClick>
              </a:rPr>
              <a:t>NJU-INP 051/21</a:t>
            </a:r>
            <a:r>
              <a:rPr lang="en-AU" sz="1200" b="0" i="0" dirty="0">
                <a:solidFill>
                  <a:srgbClr val="003399"/>
                </a:solidFill>
                <a:effectLst/>
                <a:latin typeface="Open Sans" panose="020B0606030504020204" pitchFamily="34" charset="0"/>
              </a:rPr>
              <a:t>, </a:t>
            </a:r>
            <a:r>
              <a:rPr lang="en-AU" sz="1200" b="0" i="0" u="sng" strike="noStrike" dirty="0">
                <a:solidFill>
                  <a:srgbClr val="0066FF"/>
                </a:solidFill>
                <a:effectLst/>
                <a:latin typeface="Open Sans" panose="020B0606030504020204" pitchFamily="34" charset="0"/>
                <a:hlinkClick r:id="rId7">
                  <a:extLst>
                    <a:ext uri="{A12FA001-AC4F-418D-AE19-62706E023703}">
                      <ahyp:hlinkClr xmlns:ahyp="http://schemas.microsoft.com/office/drawing/2018/hyperlinkcolor" val="tx"/>
                    </a:ext>
                  </a:extLst>
                </a:hlinkClick>
              </a:rPr>
              <a:t>e-Print: 2109.11686 [hep-</a:t>
            </a:r>
            <a:r>
              <a:rPr lang="en-AU" sz="1200" b="0" i="0" u="sng" strike="noStrike" dirty="0" err="1">
                <a:solidFill>
                  <a:srgbClr val="0066FF"/>
                </a:solidFill>
                <a:effectLst/>
                <a:latin typeface="Open Sans" panose="020B0606030504020204" pitchFamily="34" charset="0"/>
                <a:hlinkClick r:id="rId7">
                  <a:extLst>
                    <a:ext uri="{A12FA001-AC4F-418D-AE19-62706E023703}">
                      <ahyp:hlinkClr xmlns:ahyp="http://schemas.microsoft.com/office/drawing/2018/hyperlinkcolor" val="tx"/>
                    </a:ext>
                  </a:extLst>
                </a:hlinkClick>
              </a:rPr>
              <a:t>ph</a:t>
            </a:r>
            <a:r>
              <a:rPr lang="en-AU" sz="1200" b="0" i="0" u="sng" strike="noStrike" dirty="0">
                <a:solidFill>
                  <a:srgbClr val="003399"/>
                </a:solidFill>
                <a:effectLst/>
                <a:latin typeface="Open Sans" panose="020B0606030504020204" pitchFamily="34" charset="0"/>
                <a:hlinkClick r:id="rId7">
                  <a:extLst>
                    <a:ext uri="{A12FA001-AC4F-418D-AE19-62706E023703}">
                      <ahyp:hlinkClr xmlns:ahyp="http://schemas.microsoft.com/office/drawing/2018/hyperlinkcolor" val="tx"/>
                    </a:ext>
                  </a:extLst>
                </a:hlinkClick>
              </a:rPr>
              <a:t>]</a:t>
            </a:r>
            <a:r>
              <a:rPr lang="en-AU" sz="1200" b="0" i="1" dirty="0">
                <a:solidFill>
                  <a:srgbClr val="003399"/>
                </a:solidFill>
                <a:effectLst/>
                <a:latin typeface="Open Sans" panose="020B0606030504020204" pitchFamily="34" charset="0"/>
              </a:rPr>
              <a:t>, </a:t>
            </a:r>
            <a:r>
              <a:rPr lang="en-AU" sz="1200" b="0" i="0" dirty="0">
                <a:solidFill>
                  <a:srgbClr val="003399"/>
                </a:solidFill>
                <a:effectLst/>
                <a:latin typeface="Open Sans" panose="020B0606030504020204" pitchFamily="34" charset="0"/>
              </a:rPr>
              <a:t>Chin. Phys. C </a:t>
            </a:r>
            <a:r>
              <a:rPr lang="en-AU" sz="1200" b="1" i="0" dirty="0">
                <a:solidFill>
                  <a:srgbClr val="003399"/>
                </a:solidFill>
                <a:effectLst/>
                <a:latin typeface="Open Sans" panose="020B0606030504020204" pitchFamily="34" charset="0"/>
              </a:rPr>
              <a:t>46 </a:t>
            </a:r>
            <a:r>
              <a:rPr lang="en-AU" sz="1200" b="0" i="0" dirty="0">
                <a:solidFill>
                  <a:srgbClr val="003399"/>
                </a:solidFill>
                <a:effectLst/>
                <a:latin typeface="Open Sans" panose="020B0606030504020204" pitchFamily="34" charset="0"/>
              </a:rPr>
              <a:t>(01) (2022)</a:t>
            </a:r>
            <a:r>
              <a:rPr lang="en-AU" sz="1200" b="0" i="1" dirty="0">
                <a:solidFill>
                  <a:srgbClr val="003399"/>
                </a:solidFill>
                <a:effectLst/>
                <a:latin typeface="Open Sans" panose="020B0606030504020204" pitchFamily="34" charset="0"/>
              </a:rPr>
              <a:t> </a:t>
            </a:r>
            <a:r>
              <a:rPr lang="en-AU" sz="1200" b="0" i="0" dirty="0">
                <a:solidFill>
                  <a:srgbClr val="003399"/>
                </a:solidFill>
                <a:effectLst/>
                <a:latin typeface="Open Sans" panose="020B0606030504020204" pitchFamily="34" charset="0"/>
              </a:rPr>
              <a:t>013107/1-22</a:t>
            </a:r>
          </a:p>
        </p:txBody>
      </p:sp>
    </p:spTree>
    <p:extLst>
      <p:ext uri="{BB962C8B-B14F-4D97-AF65-F5344CB8AC3E}">
        <p14:creationId xmlns:p14="http://schemas.microsoft.com/office/powerpoint/2010/main" val="360171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D48C29DE-D990-A68E-D613-820B738F2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2514" y="789598"/>
            <a:ext cx="4185771" cy="1256353"/>
          </a:xfrm>
          <a:prstGeom prst="rect">
            <a:avLst/>
          </a:prstGeom>
        </p:spPr>
      </p:pic>
      <p:sp>
        <p:nvSpPr>
          <p:cNvPr id="2" name="Title 1">
            <a:extLst>
              <a:ext uri="{FF2B5EF4-FFF2-40B4-BE49-F238E27FC236}">
                <a16:creationId xmlns:a16="http://schemas.microsoft.com/office/drawing/2014/main" id="{517FDAE8-458E-6035-CC5D-C54F9E6FA02A}"/>
              </a:ext>
            </a:extLst>
          </p:cNvPr>
          <p:cNvSpPr>
            <a:spLocks noGrp="1"/>
          </p:cNvSpPr>
          <p:nvPr>
            <p:ph type="title"/>
          </p:nvPr>
        </p:nvSpPr>
        <p:spPr/>
        <p:txBody>
          <a:bodyPr/>
          <a:lstStyle/>
          <a:p>
            <a:r>
              <a:rPr lang="en-AU" sz="3200" b="0" i="1" dirty="0">
                <a:ln w="0"/>
                <a:solidFill>
                  <a:schemeClr val="accent1"/>
                </a:solidFill>
                <a:effectLst>
                  <a:outerShdw blurRad="38100" dist="25400" dir="5400000" algn="ctr" rotWithShape="0">
                    <a:srgbClr val="6E747A">
                      <a:alpha val="43000"/>
                    </a:srgbClr>
                  </a:outerShdw>
                </a:effectLst>
              </a:rPr>
              <a:t>Pion charge distribution form factor</a:t>
            </a:r>
            <a:endParaRPr lang="en-AU" sz="28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893FBEA-3ED3-A0E0-AEAC-AC6CDE3022EB}"/>
                  </a:ext>
                </a:extLst>
              </p:cNvPr>
              <p:cNvSpPr>
                <a:spLocks noGrp="1"/>
              </p:cNvSpPr>
              <p:nvPr>
                <p:ph idx="1"/>
              </p:nvPr>
            </p:nvSpPr>
            <p:spPr>
              <a:xfrm>
                <a:off x="609600" y="808037"/>
                <a:ext cx="7772400" cy="4525963"/>
              </a:xfrm>
            </p:spPr>
            <p:txBody>
              <a:bodyPr/>
              <a:lstStyle/>
              <a:p>
                <a:r>
                  <a:rPr lang="en-AU" dirty="0">
                    <a:solidFill>
                      <a:schemeClr val="accent1">
                        <a:lumMod val="75000"/>
                      </a:schemeClr>
                    </a:solidFill>
                  </a:rPr>
                  <a:t>0</a:t>
                </a:r>
                <a:r>
                  <a:rPr lang="en-AU" baseline="30000" dirty="0">
                    <a:solidFill>
                      <a:schemeClr val="accent1">
                        <a:lumMod val="75000"/>
                      </a:schemeClr>
                    </a:solidFill>
                  </a:rPr>
                  <a:t>th</a:t>
                </a:r>
                <a:r>
                  <a:rPr lang="en-AU" dirty="0">
                    <a:solidFill>
                      <a:schemeClr val="accent1">
                        <a:lumMod val="75000"/>
                      </a:schemeClr>
                    </a:solidFill>
                  </a:rPr>
                  <a:t> Moment of </a:t>
                </a:r>
              </a:p>
              <a:p>
                <a:pPr marL="0" indent="0">
                  <a:spcBef>
                    <a:spcPts val="0"/>
                  </a:spcBef>
                  <a:buNone/>
                </a:pPr>
                <a:r>
                  <a:rPr lang="en-AU" dirty="0">
                    <a:solidFill>
                      <a:schemeClr val="accent1">
                        <a:lumMod val="75000"/>
                      </a:schemeClr>
                    </a:solidFill>
                  </a:rPr>
                  <a:t>      pion GPD</a:t>
                </a:r>
              </a:p>
              <a:p>
                <a:pPr marL="0" indent="0">
                  <a:buNone/>
                </a:pPr>
                <a:endParaRPr lang="en-AU" dirty="0">
                  <a:solidFill>
                    <a:schemeClr val="accent1">
                      <a:lumMod val="75000"/>
                    </a:schemeClr>
                  </a:solidFill>
                </a:endParaRPr>
              </a:p>
              <a:p>
                <a:r>
                  <a:rPr lang="en-AU" dirty="0">
                    <a:solidFill>
                      <a:schemeClr val="accent1">
                        <a:lumMod val="75000"/>
                      </a:schemeClr>
                    </a:solidFill>
                  </a:rPr>
                  <a:t>All ensembles reproduce empirical </a:t>
                </a:r>
                <a14:m>
                  <m:oMath xmlns:m="http://schemas.openxmlformats.org/officeDocument/2006/math">
                    <m:sSub>
                      <m:sSubPr>
                        <m:ctrlPr>
                          <a:rPr lang="en-AU" b="0" i="1" smtClean="0">
                            <a:solidFill>
                              <a:schemeClr val="accent1">
                                <a:lumMod val="75000"/>
                              </a:schemeClr>
                            </a:solidFill>
                            <a:latin typeface="Cambria Math" panose="02040503050406030204" pitchFamily="18" charset="0"/>
                          </a:rPr>
                        </m:ctrlPr>
                      </m:sSubPr>
                      <m:e>
                        <m:r>
                          <a:rPr lang="en-AU" b="0" i="1" smtClean="0">
                            <a:solidFill>
                              <a:schemeClr val="accent1">
                                <a:lumMod val="75000"/>
                              </a:schemeClr>
                            </a:solidFill>
                            <a:latin typeface="Cambria Math" panose="02040503050406030204" pitchFamily="18" charset="0"/>
                          </a:rPr>
                          <m:t>𝐹</m:t>
                        </m:r>
                      </m:e>
                      <m:sub>
                        <m:r>
                          <a:rPr lang="en-AU" b="0" i="1" smtClean="0">
                            <a:solidFill>
                              <a:schemeClr val="accent1">
                                <a:lumMod val="75000"/>
                              </a:schemeClr>
                            </a:solidFill>
                            <a:latin typeface="Cambria Math" panose="02040503050406030204" pitchFamily="18" charset="0"/>
                          </a:rPr>
                          <m:t>𝜋</m:t>
                        </m:r>
                      </m:sub>
                    </m:sSub>
                    <m:d>
                      <m:dPr>
                        <m:ctrlPr>
                          <a:rPr lang="en-AU" b="0" i="1" smtClean="0">
                            <a:solidFill>
                              <a:schemeClr val="accent1">
                                <a:lumMod val="75000"/>
                              </a:schemeClr>
                            </a:solidFill>
                            <a:latin typeface="Cambria Math" panose="02040503050406030204" pitchFamily="18" charset="0"/>
                          </a:rPr>
                        </m:ctrlPr>
                      </m:dPr>
                      <m:e>
                        <m:sSup>
                          <m:sSupPr>
                            <m:ctrlPr>
                              <a:rPr lang="en-AU" b="0" i="1" smtClean="0">
                                <a:solidFill>
                                  <a:schemeClr val="accent1">
                                    <a:lumMod val="75000"/>
                                  </a:schemeClr>
                                </a:solidFill>
                                <a:latin typeface="Cambria Math" panose="02040503050406030204" pitchFamily="18" charset="0"/>
                              </a:rPr>
                            </m:ctrlPr>
                          </m:sSupPr>
                          <m:e>
                            <m:r>
                              <m:rPr>
                                <m:sty m:val="p"/>
                              </m:rPr>
                              <a:rPr lang="en-AU" b="0" i="0" smtClean="0">
                                <a:solidFill>
                                  <a:schemeClr val="accent1">
                                    <a:lumMod val="75000"/>
                                  </a:schemeClr>
                                </a:solidFill>
                                <a:latin typeface="Cambria Math" panose="02040503050406030204" pitchFamily="18" charset="0"/>
                              </a:rPr>
                              <m:t>Δ</m:t>
                            </m:r>
                          </m:e>
                          <m:sup>
                            <m:r>
                              <a:rPr lang="en-AU" b="0" i="1" smtClean="0">
                                <a:solidFill>
                                  <a:schemeClr val="accent1">
                                    <a:lumMod val="75000"/>
                                  </a:schemeClr>
                                </a:solidFill>
                                <a:latin typeface="Cambria Math" panose="02040503050406030204" pitchFamily="18" charset="0"/>
                              </a:rPr>
                              <m:t>2</m:t>
                            </m:r>
                          </m:sup>
                        </m:sSup>
                      </m:e>
                    </m:d>
                  </m:oMath>
                </a14:m>
                <a:endParaRPr lang="en-AU" dirty="0">
                  <a:solidFill>
                    <a:schemeClr val="accent1">
                      <a:lumMod val="75000"/>
                    </a:schemeClr>
                  </a:solidFill>
                </a:endParaRPr>
              </a:p>
              <a:p>
                <a:pPr lvl="1"/>
                <a:r>
                  <a:rPr lang="en-AU" sz="2200" dirty="0">
                    <a:solidFill>
                      <a:schemeClr val="accent1">
                        <a:lumMod val="75000"/>
                      </a:schemeClr>
                    </a:solidFill>
                  </a:rPr>
                  <a:t>Blue – based on </a:t>
                </a:r>
                <a14:m>
                  <m:oMath xmlns:m="http://schemas.openxmlformats.org/officeDocument/2006/math">
                    <m:sSubSup>
                      <m:sSubSupPr>
                        <m:ctrlPr>
                          <a:rPr lang="en-AU" sz="2200" i="1" smtClean="0">
                            <a:solidFill>
                              <a:schemeClr val="accent1">
                                <a:lumMod val="75000"/>
                              </a:schemeClr>
                            </a:solidFill>
                            <a:latin typeface="Cambria Math" panose="02040503050406030204" pitchFamily="18" charset="0"/>
                          </a:rPr>
                        </m:ctrlPr>
                      </m:sSubSupPr>
                      <m:e>
                        <m:r>
                          <a:rPr lang="en-AU" sz="2200" i="1">
                            <a:solidFill>
                              <a:schemeClr val="accent1">
                                <a:lumMod val="75000"/>
                              </a:schemeClr>
                            </a:solidFill>
                            <a:latin typeface="Cambria Math" panose="02040503050406030204" pitchFamily="18" charset="0"/>
                          </a:rPr>
                          <m:t>𝑢</m:t>
                        </m:r>
                      </m:e>
                      <m:sub>
                        <m:r>
                          <a:rPr lang="en-AU" sz="2200" i="1">
                            <a:solidFill>
                              <a:schemeClr val="accent1">
                                <a:lumMod val="75000"/>
                              </a:schemeClr>
                            </a:solidFill>
                            <a:latin typeface="Cambria Math" panose="02040503050406030204" pitchFamily="18" charset="0"/>
                          </a:rPr>
                          <m:t>𝐴</m:t>
                        </m:r>
                      </m:sub>
                      <m:sup>
                        <m:r>
                          <a:rPr lang="en-AU" sz="2200" i="1">
                            <a:solidFill>
                              <a:schemeClr val="accent1">
                                <a:lumMod val="75000"/>
                              </a:schemeClr>
                            </a:solidFill>
                            <a:latin typeface="Cambria Math" panose="02040503050406030204" pitchFamily="18" charset="0"/>
                          </a:rPr>
                          <m:t>𝜋</m:t>
                        </m:r>
                      </m:sup>
                    </m:sSubSup>
                    <m:d>
                      <m:dPr>
                        <m:ctrlPr>
                          <a:rPr lang="en-AU" sz="2200" i="1">
                            <a:solidFill>
                              <a:schemeClr val="accent1">
                                <a:lumMod val="75000"/>
                              </a:schemeClr>
                            </a:solidFill>
                            <a:latin typeface="Cambria Math" panose="02040503050406030204" pitchFamily="18" charset="0"/>
                          </a:rPr>
                        </m:ctrlPr>
                      </m:dPr>
                      <m:e>
                        <m:r>
                          <a:rPr lang="en-AU" sz="2200" i="1">
                            <a:solidFill>
                              <a:schemeClr val="accent1">
                                <a:lumMod val="75000"/>
                              </a:schemeClr>
                            </a:solidFill>
                            <a:latin typeface="Cambria Math" panose="02040503050406030204" pitchFamily="18" charset="0"/>
                          </a:rPr>
                          <m:t>𝑥</m:t>
                        </m:r>
                        <m:r>
                          <a:rPr lang="en-AU" sz="2200" i="1">
                            <a:solidFill>
                              <a:schemeClr val="accent1">
                                <a:lumMod val="75000"/>
                              </a:schemeClr>
                            </a:solidFill>
                            <a:latin typeface="Cambria Math" panose="02040503050406030204" pitchFamily="18" charset="0"/>
                          </a:rPr>
                          <m:t>;</m:t>
                        </m:r>
                        <m:sSub>
                          <m:sSubPr>
                            <m:ctrlPr>
                              <a:rPr lang="en-AU" sz="2200" i="1">
                                <a:solidFill>
                                  <a:schemeClr val="accent1">
                                    <a:lumMod val="75000"/>
                                  </a:schemeClr>
                                </a:solidFill>
                                <a:latin typeface="Cambria Math" panose="02040503050406030204" pitchFamily="18" charset="0"/>
                              </a:rPr>
                            </m:ctrlPr>
                          </m:sSubPr>
                          <m:e>
                            <m:r>
                              <a:rPr lang="en-AU" sz="2200" i="1">
                                <a:solidFill>
                                  <a:schemeClr val="accent1">
                                    <a:lumMod val="75000"/>
                                  </a:schemeClr>
                                </a:solidFill>
                                <a:latin typeface="Cambria Math" panose="02040503050406030204" pitchFamily="18" charset="0"/>
                              </a:rPr>
                              <m:t>𝜁</m:t>
                            </m:r>
                          </m:e>
                          <m:sub>
                            <m:r>
                              <a:rPr lang="en-AU" sz="2200" i="1">
                                <a:solidFill>
                                  <a:schemeClr val="accent1">
                                    <a:lumMod val="75000"/>
                                  </a:schemeClr>
                                </a:solidFill>
                                <a:latin typeface="Cambria Math" panose="02040503050406030204" pitchFamily="18" charset="0"/>
                              </a:rPr>
                              <m:t>5</m:t>
                            </m:r>
                          </m:sub>
                        </m:sSub>
                      </m:e>
                    </m:d>
                  </m:oMath>
                </a14:m>
                <a:r>
                  <a:rPr lang="en-AU" sz="2200" dirty="0">
                    <a:solidFill>
                      <a:schemeClr val="accent1">
                        <a:lumMod val="75000"/>
                      </a:schemeClr>
                    </a:solidFill>
                  </a:rPr>
                  <a:t> ensembles</a:t>
                </a:r>
              </a:p>
              <a:p>
                <a:pPr lvl="1"/>
                <a:r>
                  <a:rPr lang="en-AU" sz="2200" dirty="0">
                    <a:solidFill>
                      <a:schemeClr val="accent1">
                        <a:lumMod val="75000"/>
                      </a:schemeClr>
                    </a:solidFill>
                  </a:rPr>
                  <a:t>Orange – based on </a:t>
                </a:r>
                <a14:m>
                  <m:oMath xmlns:m="http://schemas.openxmlformats.org/officeDocument/2006/math">
                    <m:sSubSup>
                      <m:sSubSupPr>
                        <m:ctrlPr>
                          <a:rPr lang="en-AU" sz="2200" i="1" smtClean="0">
                            <a:solidFill>
                              <a:schemeClr val="accent1">
                                <a:lumMod val="75000"/>
                              </a:schemeClr>
                            </a:solidFill>
                            <a:latin typeface="Cambria Math" panose="02040503050406030204" pitchFamily="18" charset="0"/>
                          </a:rPr>
                        </m:ctrlPr>
                      </m:sSubSupPr>
                      <m:e>
                        <m:r>
                          <a:rPr lang="en-AU" sz="2200" i="1">
                            <a:solidFill>
                              <a:schemeClr val="accent1">
                                <a:lumMod val="75000"/>
                              </a:schemeClr>
                            </a:solidFill>
                            <a:latin typeface="Cambria Math" panose="02040503050406030204" pitchFamily="18" charset="0"/>
                          </a:rPr>
                          <m:t>𝑢</m:t>
                        </m:r>
                      </m:e>
                      <m:sub>
                        <m:r>
                          <a:rPr lang="en-AU" sz="2200" b="0" i="1" smtClean="0">
                            <a:solidFill>
                              <a:schemeClr val="accent1">
                                <a:lumMod val="75000"/>
                              </a:schemeClr>
                            </a:solidFill>
                            <a:latin typeface="Cambria Math" panose="02040503050406030204" pitchFamily="18" charset="0"/>
                          </a:rPr>
                          <m:t>𝐵</m:t>
                        </m:r>
                      </m:sub>
                      <m:sup>
                        <m:r>
                          <a:rPr lang="en-AU" sz="2200" i="1">
                            <a:solidFill>
                              <a:schemeClr val="accent1">
                                <a:lumMod val="75000"/>
                              </a:schemeClr>
                            </a:solidFill>
                            <a:latin typeface="Cambria Math" panose="02040503050406030204" pitchFamily="18" charset="0"/>
                          </a:rPr>
                          <m:t>𝜋</m:t>
                        </m:r>
                      </m:sup>
                    </m:sSubSup>
                    <m:d>
                      <m:dPr>
                        <m:ctrlPr>
                          <a:rPr lang="en-AU" sz="2200" i="1">
                            <a:solidFill>
                              <a:schemeClr val="accent1">
                                <a:lumMod val="75000"/>
                              </a:schemeClr>
                            </a:solidFill>
                            <a:latin typeface="Cambria Math" panose="02040503050406030204" pitchFamily="18" charset="0"/>
                          </a:rPr>
                        </m:ctrlPr>
                      </m:dPr>
                      <m:e>
                        <m:r>
                          <a:rPr lang="en-AU" sz="2200" i="1">
                            <a:solidFill>
                              <a:schemeClr val="accent1">
                                <a:lumMod val="75000"/>
                              </a:schemeClr>
                            </a:solidFill>
                            <a:latin typeface="Cambria Math" panose="02040503050406030204" pitchFamily="18" charset="0"/>
                          </a:rPr>
                          <m:t>𝑥</m:t>
                        </m:r>
                        <m:r>
                          <a:rPr lang="en-AU" sz="2200" i="1">
                            <a:solidFill>
                              <a:schemeClr val="accent1">
                                <a:lumMod val="75000"/>
                              </a:schemeClr>
                            </a:solidFill>
                            <a:latin typeface="Cambria Math" panose="02040503050406030204" pitchFamily="18" charset="0"/>
                          </a:rPr>
                          <m:t>;</m:t>
                        </m:r>
                        <m:sSub>
                          <m:sSubPr>
                            <m:ctrlPr>
                              <a:rPr lang="en-AU" sz="2200" i="1">
                                <a:solidFill>
                                  <a:schemeClr val="accent1">
                                    <a:lumMod val="75000"/>
                                  </a:schemeClr>
                                </a:solidFill>
                                <a:latin typeface="Cambria Math" panose="02040503050406030204" pitchFamily="18" charset="0"/>
                              </a:rPr>
                            </m:ctrlPr>
                          </m:sSubPr>
                          <m:e>
                            <m:r>
                              <a:rPr lang="en-AU" sz="2200" i="1">
                                <a:solidFill>
                                  <a:schemeClr val="accent1">
                                    <a:lumMod val="75000"/>
                                  </a:schemeClr>
                                </a:solidFill>
                                <a:latin typeface="Cambria Math" panose="02040503050406030204" pitchFamily="18" charset="0"/>
                              </a:rPr>
                              <m:t>𝜁</m:t>
                            </m:r>
                          </m:e>
                          <m:sub>
                            <m:r>
                              <a:rPr lang="en-AU" sz="2200" i="1">
                                <a:solidFill>
                                  <a:schemeClr val="accent1">
                                    <a:lumMod val="75000"/>
                                  </a:schemeClr>
                                </a:solidFill>
                                <a:latin typeface="Cambria Math" panose="02040503050406030204" pitchFamily="18" charset="0"/>
                              </a:rPr>
                              <m:t>5</m:t>
                            </m:r>
                          </m:sub>
                        </m:sSub>
                      </m:e>
                    </m:d>
                  </m:oMath>
                </a14:m>
                <a:r>
                  <a:rPr lang="en-AU" sz="2400" dirty="0">
                    <a:solidFill>
                      <a:schemeClr val="accent1">
                        <a:lumMod val="75000"/>
                      </a:schemeClr>
                    </a:solidFill>
                  </a:rPr>
                  <a:t> ensembles</a:t>
                </a:r>
              </a:p>
              <a:p>
                <a:r>
                  <a:rPr lang="en-AU" dirty="0">
                    <a:solidFill>
                      <a:schemeClr val="accent1">
                        <a:lumMod val="75000"/>
                      </a:schemeClr>
                    </a:solidFill>
                  </a:rPr>
                  <a:t>Comparison curves</a:t>
                </a:r>
              </a:p>
              <a:p>
                <a:pPr lvl="1"/>
                <a:r>
                  <a:rPr lang="en-AU" sz="2200" dirty="0">
                    <a:solidFill>
                      <a:schemeClr val="accent1">
                        <a:lumMod val="75000"/>
                      </a:schemeClr>
                    </a:solidFill>
                  </a:rPr>
                  <a:t>dashed purple – CSM prediction for </a:t>
                </a:r>
                <a14:m>
                  <m:oMath xmlns:m="http://schemas.openxmlformats.org/officeDocument/2006/math">
                    <m:sSub>
                      <m:sSubPr>
                        <m:ctrlPr>
                          <a:rPr lang="en-AU" sz="2200" b="0" i="1" smtClean="0">
                            <a:solidFill>
                              <a:schemeClr val="accent1">
                                <a:lumMod val="75000"/>
                              </a:schemeClr>
                            </a:solidFill>
                            <a:latin typeface="Cambria Math" panose="02040503050406030204" pitchFamily="18" charset="0"/>
                          </a:rPr>
                        </m:ctrlPr>
                      </m:sSubPr>
                      <m:e>
                        <m:r>
                          <a:rPr lang="en-AU" sz="2200" b="0" i="1" smtClean="0">
                            <a:solidFill>
                              <a:schemeClr val="accent1">
                                <a:lumMod val="75000"/>
                              </a:schemeClr>
                            </a:solidFill>
                            <a:latin typeface="Cambria Math" panose="02040503050406030204" pitchFamily="18" charset="0"/>
                          </a:rPr>
                          <m:t>𝐹</m:t>
                        </m:r>
                      </m:e>
                      <m:sub>
                        <m:r>
                          <a:rPr lang="en-AU" sz="2200" b="0" i="1" smtClean="0">
                            <a:solidFill>
                              <a:schemeClr val="accent1">
                                <a:lumMod val="75000"/>
                              </a:schemeClr>
                            </a:solidFill>
                            <a:latin typeface="Cambria Math" panose="02040503050406030204" pitchFamily="18" charset="0"/>
                          </a:rPr>
                          <m:t>𝜋</m:t>
                        </m:r>
                      </m:sub>
                    </m:sSub>
                    <m:d>
                      <m:dPr>
                        <m:ctrlPr>
                          <a:rPr lang="en-AU" sz="2200" b="0" i="1" smtClean="0">
                            <a:solidFill>
                              <a:schemeClr val="accent1">
                                <a:lumMod val="75000"/>
                              </a:schemeClr>
                            </a:solidFill>
                            <a:latin typeface="Cambria Math" panose="02040503050406030204" pitchFamily="18" charset="0"/>
                          </a:rPr>
                        </m:ctrlPr>
                      </m:dPr>
                      <m:e>
                        <m:sSup>
                          <m:sSupPr>
                            <m:ctrlPr>
                              <a:rPr lang="en-AU" sz="2200" b="0" i="1" smtClean="0">
                                <a:solidFill>
                                  <a:schemeClr val="accent1">
                                    <a:lumMod val="75000"/>
                                  </a:schemeClr>
                                </a:solidFill>
                                <a:latin typeface="Cambria Math" panose="02040503050406030204" pitchFamily="18" charset="0"/>
                              </a:rPr>
                            </m:ctrlPr>
                          </m:sSupPr>
                          <m:e>
                            <m:r>
                              <m:rPr>
                                <m:sty m:val="p"/>
                              </m:rPr>
                              <a:rPr lang="en-AU" sz="2200" b="0" i="0" smtClean="0">
                                <a:solidFill>
                                  <a:schemeClr val="accent1">
                                    <a:lumMod val="75000"/>
                                  </a:schemeClr>
                                </a:solidFill>
                                <a:latin typeface="Cambria Math" panose="02040503050406030204" pitchFamily="18" charset="0"/>
                              </a:rPr>
                              <m:t>Δ</m:t>
                            </m:r>
                          </m:e>
                          <m:sup>
                            <m:r>
                              <a:rPr lang="en-AU" sz="2200" b="0" i="1" smtClean="0">
                                <a:solidFill>
                                  <a:schemeClr val="accent1">
                                    <a:lumMod val="75000"/>
                                  </a:schemeClr>
                                </a:solidFill>
                                <a:latin typeface="Cambria Math" panose="02040503050406030204" pitchFamily="18" charset="0"/>
                              </a:rPr>
                              <m:t>2</m:t>
                            </m:r>
                          </m:sup>
                        </m:sSup>
                      </m:e>
                    </m:d>
                  </m:oMath>
                </a14:m>
                <a:endParaRPr lang="en-AU" sz="2200" dirty="0">
                  <a:solidFill>
                    <a:schemeClr val="accent1">
                      <a:lumMod val="75000"/>
                    </a:schemeClr>
                  </a:solidFill>
                </a:endParaRPr>
              </a:p>
              <a:p>
                <a:pPr lvl="1"/>
                <a:r>
                  <a:rPr lang="en-AU" sz="2200" dirty="0">
                    <a:solidFill>
                      <a:schemeClr val="accent1">
                        <a:lumMod val="75000"/>
                      </a:schemeClr>
                    </a:solidFill>
                  </a:rPr>
                  <a:t>grey band – Ensemble of </a:t>
                </a:r>
                <a14:m>
                  <m:oMath xmlns:m="http://schemas.openxmlformats.org/officeDocument/2006/math">
                    <m:sSub>
                      <m:sSubPr>
                        <m:ctrlPr>
                          <a:rPr lang="en-AU" sz="2200" b="0" i="1" smtClean="0">
                            <a:solidFill>
                              <a:schemeClr val="accent1">
                                <a:lumMod val="75000"/>
                              </a:schemeClr>
                            </a:solidFill>
                            <a:latin typeface="Cambria Math" panose="02040503050406030204" pitchFamily="18" charset="0"/>
                          </a:rPr>
                        </m:ctrlPr>
                      </m:sSubPr>
                      <m:e>
                        <m:r>
                          <a:rPr lang="en-AU" sz="2200" b="0" i="1" smtClean="0">
                            <a:solidFill>
                              <a:schemeClr val="accent1">
                                <a:lumMod val="75000"/>
                              </a:schemeClr>
                            </a:solidFill>
                            <a:latin typeface="Cambria Math" panose="02040503050406030204" pitchFamily="18" charset="0"/>
                          </a:rPr>
                          <m:t>𝐹</m:t>
                        </m:r>
                      </m:e>
                      <m:sub>
                        <m:r>
                          <a:rPr lang="en-AU" sz="2200" b="0" i="1" smtClean="0">
                            <a:solidFill>
                              <a:schemeClr val="accent1">
                                <a:lumMod val="75000"/>
                              </a:schemeClr>
                            </a:solidFill>
                            <a:latin typeface="Cambria Math" panose="02040503050406030204" pitchFamily="18" charset="0"/>
                          </a:rPr>
                          <m:t>𝜋</m:t>
                        </m:r>
                      </m:sub>
                    </m:sSub>
                    <m:d>
                      <m:dPr>
                        <m:ctrlPr>
                          <a:rPr lang="en-AU" sz="2200" b="0" i="1" smtClean="0">
                            <a:solidFill>
                              <a:schemeClr val="accent1">
                                <a:lumMod val="75000"/>
                              </a:schemeClr>
                            </a:solidFill>
                            <a:latin typeface="Cambria Math" panose="02040503050406030204" pitchFamily="18" charset="0"/>
                          </a:rPr>
                        </m:ctrlPr>
                      </m:dPr>
                      <m:e>
                        <m:sSup>
                          <m:sSupPr>
                            <m:ctrlPr>
                              <a:rPr lang="en-AU" sz="2200" b="0" i="1" smtClean="0">
                                <a:solidFill>
                                  <a:schemeClr val="accent1">
                                    <a:lumMod val="75000"/>
                                  </a:schemeClr>
                                </a:solidFill>
                                <a:latin typeface="Cambria Math" panose="02040503050406030204" pitchFamily="18" charset="0"/>
                              </a:rPr>
                            </m:ctrlPr>
                          </m:sSupPr>
                          <m:e>
                            <m:r>
                              <m:rPr>
                                <m:sty m:val="p"/>
                              </m:rPr>
                              <a:rPr lang="en-AU" sz="2200" b="0" i="0" smtClean="0">
                                <a:solidFill>
                                  <a:schemeClr val="accent1">
                                    <a:lumMod val="75000"/>
                                  </a:schemeClr>
                                </a:solidFill>
                                <a:latin typeface="Cambria Math" panose="02040503050406030204" pitchFamily="18" charset="0"/>
                              </a:rPr>
                              <m:t>Δ</m:t>
                            </m:r>
                          </m:e>
                          <m:sup>
                            <m:r>
                              <a:rPr lang="en-AU" sz="2200" b="0" i="1" smtClean="0">
                                <a:solidFill>
                                  <a:schemeClr val="accent1">
                                    <a:lumMod val="75000"/>
                                  </a:schemeClr>
                                </a:solidFill>
                                <a:latin typeface="Cambria Math" panose="02040503050406030204" pitchFamily="18" charset="0"/>
                              </a:rPr>
                              <m:t>2</m:t>
                            </m:r>
                          </m:sup>
                        </m:sSup>
                      </m:e>
                    </m:d>
                    <m:r>
                      <a:rPr lang="en-AU" sz="2200" b="0" i="1" smtClean="0">
                        <a:solidFill>
                          <a:schemeClr val="accent1">
                            <a:lumMod val="75000"/>
                          </a:schemeClr>
                        </a:solidFill>
                        <a:latin typeface="Cambria Math" panose="02040503050406030204" pitchFamily="18" charset="0"/>
                      </a:rPr>
                      <m:t> </m:t>
                    </m:r>
                  </m:oMath>
                </a14:m>
                <a:r>
                  <a:rPr lang="en-AU" sz="2200" dirty="0">
                    <a:solidFill>
                      <a:schemeClr val="accent1">
                        <a:lumMod val="75000"/>
                      </a:schemeClr>
                    </a:solidFill>
                  </a:rPr>
                  <a:t>results developed from DFs based on lattice-QCD results</a:t>
                </a:r>
              </a:p>
              <a:p>
                <a:r>
                  <a:rPr lang="en-AU" dirty="0">
                    <a:solidFill>
                      <a:schemeClr val="accent1">
                        <a:lumMod val="75000"/>
                      </a:schemeClr>
                    </a:solidFill>
                  </a:rPr>
                  <a:t>Again, data-driven results in accord with modern theory predictions.</a:t>
                </a:r>
              </a:p>
              <a:p>
                <a:endParaRPr lang="en-AU" dirty="0"/>
              </a:p>
            </p:txBody>
          </p:sp>
        </mc:Choice>
        <mc:Fallback xmlns="">
          <p:sp>
            <p:nvSpPr>
              <p:cNvPr id="3" name="Content Placeholder 2">
                <a:extLst>
                  <a:ext uri="{FF2B5EF4-FFF2-40B4-BE49-F238E27FC236}">
                    <a16:creationId xmlns:a16="http://schemas.microsoft.com/office/drawing/2014/main" id="{D893FBEA-3ED3-A0E0-AEAC-AC6CDE3022EB}"/>
                  </a:ext>
                </a:extLst>
              </p:cNvPr>
              <p:cNvSpPr>
                <a:spLocks noGrp="1" noRot="1" noChangeAspect="1" noMove="1" noResize="1" noEditPoints="1" noAdjustHandles="1" noChangeArrowheads="1" noChangeShapeType="1" noTextEdit="1"/>
              </p:cNvSpPr>
              <p:nvPr>
                <p:ph idx="1"/>
              </p:nvPr>
            </p:nvSpPr>
            <p:spPr>
              <a:xfrm>
                <a:off x="609600" y="808037"/>
                <a:ext cx="7772400" cy="4525963"/>
              </a:xfrm>
              <a:blipFill>
                <a:blip r:embed="rId3"/>
                <a:stretch>
                  <a:fillRect l="-863" t="-943" r="-1490" b="-6334"/>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DD63A12A-57EA-19C1-7A58-DE011894ADBE}"/>
              </a:ext>
            </a:extLst>
          </p:cNvPr>
          <p:cNvSpPr>
            <a:spLocks noGrp="1"/>
          </p:cNvSpPr>
          <p:nvPr>
            <p:ph type="dt" sz="half" idx="10"/>
          </p:nvPr>
        </p:nvSpPr>
        <p:spPr/>
        <p:txBody>
          <a:bodyPr/>
          <a:lstStyle/>
          <a:p>
            <a:r>
              <a:rPr lang="en-US"/>
              <a:t>MESON 2023 - 17th International Workshop on Meson Physics                           (32)</a:t>
            </a:r>
            <a:endParaRPr lang="en-US" dirty="0"/>
          </a:p>
        </p:txBody>
      </p:sp>
      <p:sp>
        <p:nvSpPr>
          <p:cNvPr id="5" name="Footer Placeholder 4">
            <a:extLst>
              <a:ext uri="{FF2B5EF4-FFF2-40B4-BE49-F238E27FC236}">
                <a16:creationId xmlns:a16="http://schemas.microsoft.com/office/drawing/2014/main" id="{AB4A4FC4-28EF-0703-AE5B-FDA95BB55CB7}"/>
              </a:ext>
            </a:extLst>
          </p:cNvPr>
          <p:cNvSpPr>
            <a:spLocks noGrp="1"/>
          </p:cNvSpPr>
          <p:nvPr>
            <p:ph type="ftr" sz="quarter" idx="11"/>
          </p:nvPr>
        </p:nvSpPr>
        <p:spPr/>
        <p:txBody>
          <a:bodyPr/>
          <a:lstStyle/>
          <a:p>
            <a:r>
              <a:rPr lang="en-US"/>
              <a:t>Craig Roberts: cdroberts@nju.edu.cn  432 .. 23/06/22 12:30 .."EHM via Studies of Hadron Spectra &amp; Structure"</a:t>
            </a:r>
            <a:endParaRPr lang="en-US" dirty="0"/>
          </a:p>
        </p:txBody>
      </p:sp>
      <p:sp>
        <p:nvSpPr>
          <p:cNvPr id="6" name="Slide Number Placeholder 5">
            <a:extLst>
              <a:ext uri="{FF2B5EF4-FFF2-40B4-BE49-F238E27FC236}">
                <a16:creationId xmlns:a16="http://schemas.microsoft.com/office/drawing/2014/main" id="{38322674-721C-A39A-9A0E-F66879401E05}"/>
              </a:ext>
            </a:extLst>
          </p:cNvPr>
          <p:cNvSpPr>
            <a:spLocks noGrp="1"/>
          </p:cNvSpPr>
          <p:nvPr>
            <p:ph type="sldNum" sz="quarter" idx="12"/>
          </p:nvPr>
        </p:nvSpPr>
        <p:spPr/>
        <p:txBody>
          <a:bodyPr/>
          <a:lstStyle/>
          <a:p>
            <a:fld id="{87034D8C-3CB4-402A-BC46-2AB14C0FE90A}" type="slidenum">
              <a:rPr lang="en-US" smtClean="0"/>
              <a:pPr/>
              <a:t>27</a:t>
            </a:fld>
            <a:endParaRPr lang="en-US"/>
          </a:p>
        </p:txBody>
      </p:sp>
      <p:pic>
        <p:nvPicPr>
          <p:cNvPr id="8" name="Picture 7" descr="Chart, histogram&#10;&#10;Description automatically generated">
            <a:extLst>
              <a:ext uri="{FF2B5EF4-FFF2-40B4-BE49-F238E27FC236}">
                <a16:creationId xmlns:a16="http://schemas.microsoft.com/office/drawing/2014/main" id="{934127FC-2318-C352-E8BA-01680C64ED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800" y="304800"/>
            <a:ext cx="3740633" cy="5867400"/>
          </a:xfrm>
          <a:prstGeom prst="rect">
            <a:avLst/>
          </a:prstGeom>
        </p:spPr>
      </p:pic>
      <p:sp>
        <p:nvSpPr>
          <p:cNvPr id="7" name="TextBox 6">
            <a:extLst>
              <a:ext uri="{FF2B5EF4-FFF2-40B4-BE49-F238E27FC236}">
                <a16:creationId xmlns:a16="http://schemas.microsoft.com/office/drawing/2014/main" id="{E877B8C2-CBBD-30E7-B69C-CFBF6DCE7DC3}"/>
              </a:ext>
            </a:extLst>
          </p:cNvPr>
          <p:cNvSpPr txBox="1"/>
          <p:nvPr/>
        </p:nvSpPr>
        <p:spPr>
          <a:xfrm>
            <a:off x="2396993" y="5506760"/>
            <a:ext cx="5985007" cy="1046440"/>
          </a:xfrm>
          <a:prstGeom prst="rect">
            <a:avLst/>
          </a:prstGeom>
          <a:noFill/>
        </p:spPr>
        <p:txBody>
          <a:bodyPr wrap="square" rtlCol="0">
            <a:spAutoFit/>
          </a:bodyPr>
          <a:lstStyle/>
          <a:p>
            <a:r>
              <a:rPr lang="en-AU" sz="1200" dirty="0">
                <a:solidFill>
                  <a:srgbClr val="003399"/>
                </a:solidFill>
              </a:rPr>
              <a:t>See, e.g., Sec. 4B in</a:t>
            </a:r>
          </a:p>
          <a:p>
            <a:r>
              <a:rPr lang="en-US" sz="1200" b="0" i="1" dirty="0">
                <a:solidFill>
                  <a:srgbClr val="003399"/>
                </a:solidFill>
                <a:effectLst/>
              </a:rPr>
              <a:t>📖 Insights into the Emergence of Mass from Studies of Pion and Kaon Structure, </a:t>
            </a:r>
          </a:p>
          <a:p>
            <a:r>
              <a:rPr lang="en-US" sz="1200" b="0" i="0" dirty="0">
                <a:solidFill>
                  <a:srgbClr val="003399"/>
                </a:solidFill>
                <a:effectLst/>
              </a:rPr>
              <a:t>C.D. Roberts, D.G. Richards, T. Horn and L. Chang, </a:t>
            </a:r>
          </a:p>
          <a:p>
            <a:r>
              <a:rPr lang="en-US" sz="1200" b="0" i="0" dirty="0">
                <a:solidFill>
                  <a:srgbClr val="003399"/>
                </a:solidFill>
                <a:effectLst/>
              </a:rPr>
              <a:t>NJU-INP 034/21, </a:t>
            </a:r>
            <a:r>
              <a:rPr lang="en-US" sz="1200" b="0" i="0" u="sng" strike="noStrike" dirty="0" err="1">
                <a:solidFill>
                  <a:srgbClr val="0066FF"/>
                </a:solidFill>
                <a:effectLst/>
                <a:hlinkClick r:id="rId5">
                  <a:extLst>
                    <a:ext uri="{A12FA001-AC4F-418D-AE19-62706E023703}">
                      <ahyp:hlinkClr xmlns:ahyp="http://schemas.microsoft.com/office/drawing/2018/hyperlinkcolor" val="tx"/>
                    </a:ext>
                  </a:extLst>
                </a:hlinkClick>
              </a:rPr>
              <a:t>arXiv</a:t>
            </a:r>
            <a:r>
              <a:rPr lang="en-US" sz="1200" b="0" i="0" u="sng" strike="noStrike" dirty="0">
                <a:solidFill>
                  <a:srgbClr val="0066FF"/>
                </a:solidFill>
                <a:effectLst/>
                <a:hlinkClick r:id="rId5">
                  <a:extLst>
                    <a:ext uri="{A12FA001-AC4F-418D-AE19-62706E023703}">
                      <ahyp:hlinkClr xmlns:ahyp="http://schemas.microsoft.com/office/drawing/2018/hyperlinkcolor" val="tx"/>
                    </a:ext>
                  </a:extLst>
                </a:hlinkClick>
              </a:rPr>
              <a:t>: 2102.01765 [hep-</a:t>
            </a:r>
            <a:r>
              <a:rPr lang="en-US" sz="1200" b="0" i="0" u="sng" strike="noStrike" dirty="0" err="1">
                <a:solidFill>
                  <a:srgbClr val="0066FF"/>
                </a:solidFill>
                <a:effectLst/>
                <a:hlinkClick r:id="rId5">
                  <a:extLst>
                    <a:ext uri="{A12FA001-AC4F-418D-AE19-62706E023703}">
                      <ahyp:hlinkClr xmlns:ahyp="http://schemas.microsoft.com/office/drawing/2018/hyperlinkcolor" val="tx"/>
                    </a:ext>
                  </a:extLst>
                </a:hlinkClick>
              </a:rPr>
              <a:t>ph</a:t>
            </a:r>
            <a:r>
              <a:rPr lang="en-US" sz="1200" b="0" i="0" u="sng" strike="noStrike" dirty="0">
                <a:solidFill>
                  <a:srgbClr val="003399"/>
                </a:solidFill>
                <a:effectLst/>
                <a:hlinkClick r:id="rId5">
                  <a:extLst>
                    <a:ext uri="{A12FA001-AC4F-418D-AE19-62706E023703}">
                      <ahyp:hlinkClr xmlns:ahyp="http://schemas.microsoft.com/office/drawing/2018/hyperlinkcolor" val="tx"/>
                    </a:ext>
                  </a:extLst>
                </a:hlinkClick>
              </a:rPr>
              <a:t>]</a:t>
            </a:r>
            <a:r>
              <a:rPr lang="en-US" sz="1200" b="0" i="0" dirty="0">
                <a:solidFill>
                  <a:srgbClr val="003399"/>
                </a:solidFill>
                <a:effectLst/>
              </a:rPr>
              <a:t>, Prog. Part. </a:t>
            </a:r>
            <a:r>
              <a:rPr lang="en-US" sz="1200" b="0" i="0" dirty="0" err="1">
                <a:solidFill>
                  <a:srgbClr val="003399"/>
                </a:solidFill>
                <a:effectLst/>
              </a:rPr>
              <a:t>Nucl</a:t>
            </a:r>
            <a:r>
              <a:rPr lang="en-US" sz="1200" b="0" i="0" dirty="0">
                <a:solidFill>
                  <a:srgbClr val="003399"/>
                </a:solidFill>
                <a:effectLst/>
              </a:rPr>
              <a:t>. Phys. </a:t>
            </a:r>
            <a:r>
              <a:rPr lang="en-US" sz="1200" b="1" i="0" dirty="0">
                <a:solidFill>
                  <a:srgbClr val="003399"/>
                </a:solidFill>
                <a:effectLst/>
              </a:rPr>
              <a:t>120</a:t>
            </a:r>
            <a:r>
              <a:rPr lang="en-US" sz="1200" b="0" i="0" dirty="0">
                <a:solidFill>
                  <a:srgbClr val="003399"/>
                </a:solidFill>
                <a:effectLst/>
              </a:rPr>
              <a:t> (2021) 103883/1-65</a:t>
            </a:r>
          </a:p>
          <a:p>
            <a:endParaRPr lang="en-AU" sz="1400" dirty="0"/>
          </a:p>
        </p:txBody>
      </p:sp>
    </p:spTree>
    <p:extLst>
      <p:ext uri="{BB962C8B-B14F-4D97-AF65-F5344CB8AC3E}">
        <p14:creationId xmlns:p14="http://schemas.microsoft.com/office/powerpoint/2010/main" val="303149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25DE6FA-D082-0E5E-5E86-72B6FD88DF80}"/>
                  </a:ext>
                </a:extLst>
              </p:cNvPr>
              <p:cNvSpPr>
                <a:spLocks noGrp="1"/>
              </p:cNvSpPr>
              <p:nvPr>
                <p:ph type="title"/>
              </p:nvPr>
            </p:nvSpPr>
            <p:spPr/>
            <p:txBody>
              <a:bodyPr/>
              <a:lstStyle/>
              <a:p>
                <a14:m>
                  <m:oMath xmlns:m="http://schemas.openxmlformats.org/officeDocument/2006/math">
                    <m:r>
                      <a:rPr lang="en-AU" sz="32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𝝅</m:t>
                    </m:r>
                  </m:oMath>
                </a14:m>
                <a:r>
                  <a:rPr lang="en-AU" sz="3200" b="0" dirty="0">
                    <a:ln w="0"/>
                    <a:solidFill>
                      <a:schemeClr val="accent1"/>
                    </a:solidFill>
                    <a:effectLst>
                      <a:outerShdw blurRad="38100" dist="25400" dir="5400000" algn="ctr" rotWithShape="0">
                        <a:srgbClr val="6E747A">
                          <a:alpha val="43000"/>
                        </a:srgbClr>
                      </a:outerShdw>
                    </a:effectLst>
                  </a:rPr>
                  <a:t> mass distribution</a:t>
                </a:r>
              </a:p>
            </p:txBody>
          </p:sp>
        </mc:Choice>
        <mc:Fallback xmlns="">
          <p:sp>
            <p:nvSpPr>
              <p:cNvPr id="2" name="Title 1">
                <a:extLst>
                  <a:ext uri="{FF2B5EF4-FFF2-40B4-BE49-F238E27FC236}">
                    <a16:creationId xmlns:a16="http://schemas.microsoft.com/office/drawing/2014/main" id="{925DE6FA-D082-0E5E-5E86-72B6FD88DF80}"/>
                  </a:ext>
                </a:extLst>
              </p:cNvPr>
              <p:cNvSpPr>
                <a:spLocks noGrp="1" noRot="1" noChangeAspect="1" noMove="1" noResize="1" noEditPoints="1" noAdjustHandles="1" noChangeArrowheads="1" noChangeShapeType="1" noTextEdit="1"/>
              </p:cNvSpPr>
              <p:nvPr>
                <p:ph type="title"/>
              </p:nvPr>
            </p:nvSpPr>
            <p:spPr>
              <a:blipFill>
                <a:blip r:embed="rId2"/>
                <a:stretch>
                  <a:fillRect t="-802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8EAE62C-203B-DDDA-5A68-4E6D34E5AEDB}"/>
                  </a:ext>
                </a:extLst>
              </p:cNvPr>
              <p:cNvSpPr>
                <a:spLocks noGrp="1"/>
              </p:cNvSpPr>
              <p:nvPr>
                <p:ph idx="1"/>
              </p:nvPr>
            </p:nvSpPr>
            <p:spPr>
              <a:xfrm>
                <a:off x="609600" y="1600201"/>
                <a:ext cx="6705600" cy="4525963"/>
              </a:xfrm>
            </p:spPr>
            <p:txBody>
              <a:bodyPr/>
              <a:lstStyle/>
              <a:p>
                <a:r>
                  <a:rPr lang="en-AU" dirty="0"/>
                  <a:t>Expressed as </a:t>
                </a:r>
                <a14:m>
                  <m:oMath xmlns:m="http://schemas.openxmlformats.org/officeDocument/2006/math">
                    <m:sSup>
                      <m:sSupPr>
                        <m:ctrlPr>
                          <a:rPr lang="en-AU" b="0" i="1" dirty="0" smtClean="0">
                            <a:latin typeface="Cambria Math" panose="02040503050406030204" pitchFamily="18" charset="0"/>
                          </a:rPr>
                        </m:ctrlPr>
                      </m:sSupPr>
                      <m:e>
                        <m:r>
                          <a:rPr lang="en-AU" b="0" i="1" dirty="0" smtClean="0">
                            <a:latin typeface="Cambria Math" panose="02040503050406030204" pitchFamily="18" charset="0"/>
                          </a:rPr>
                          <m:t>1</m:t>
                        </m:r>
                      </m:e>
                      <m:sup>
                        <m:r>
                          <m:rPr>
                            <m:sty m:val="p"/>
                          </m:rPr>
                          <a:rPr lang="en-AU" b="0" i="0" dirty="0" smtClean="0">
                            <a:latin typeface="Cambria Math" panose="02040503050406030204" pitchFamily="18" charset="0"/>
                          </a:rPr>
                          <m:t>st</m:t>
                        </m:r>
                      </m:sup>
                    </m:sSup>
                  </m:oMath>
                </a14:m>
                <a:r>
                  <a:rPr lang="en-AU" dirty="0"/>
                  <a:t> </a:t>
                </a:r>
                <a:r>
                  <a:rPr lang="en-AU" dirty="0" err="1"/>
                  <a:t>Mellin</a:t>
                </a:r>
                <a:r>
                  <a:rPr lang="en-AU" dirty="0"/>
                  <a:t>-moment of pion GPD</a:t>
                </a:r>
              </a:p>
              <a:p>
                <a:pPr>
                  <a:spcAft>
                    <a:spcPts val="0"/>
                  </a:spcAft>
                </a:pPr>
                <a:r>
                  <a:rPr lang="en-US" dirty="0"/>
                  <a:t>Principal, dynamical coefficient in expectation value of the QCD energy-momentum tensor in the pion </a:t>
                </a:r>
              </a:p>
              <a:p>
                <a:pPr marL="0" indent="0">
                  <a:spcAft>
                    <a:spcPts val="1200"/>
                  </a:spcAft>
                  <a:buNone/>
                </a:pPr>
                <a:r>
                  <a:rPr lang="en-US" dirty="0"/>
                  <a:t>     = pion gravitational current</a:t>
                </a:r>
              </a:p>
              <a:p>
                <a:endParaRPr lang="en-US" dirty="0"/>
              </a:p>
              <a:p>
                <a:pPr marL="0" indent="0">
                  <a:buNone/>
                </a:pPr>
                <a:endParaRPr lang="en-US" dirty="0"/>
              </a:p>
              <a:p>
                <a:pPr>
                  <a:spcBef>
                    <a:spcPts val="1200"/>
                  </a:spcBef>
                </a:pPr>
                <a:r>
                  <a:rPr lang="en-US" dirty="0"/>
                  <a:t>Plainly … </a:t>
                </a:r>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𝜃</m:t>
                        </m:r>
                      </m:e>
                      <m:sub>
                        <m:r>
                          <a:rPr lang="en-AU" b="0" i="1" smtClean="0">
                            <a:latin typeface="Cambria Math" panose="02040503050406030204" pitchFamily="18" charset="0"/>
                          </a:rPr>
                          <m:t>2</m:t>
                        </m:r>
                      </m:sub>
                    </m:sSub>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Δ</m:t>
                        </m:r>
                      </m:e>
                      <m:sup>
                        <m:r>
                          <a:rPr lang="en-AU" b="0" i="1" smtClean="0">
                            <a:latin typeface="Cambria Math" panose="02040503050406030204" pitchFamily="18" charset="0"/>
                          </a:rPr>
                          <m:t>2</m:t>
                        </m:r>
                      </m:sup>
                    </m:sSup>
                    <m:r>
                      <a:rPr lang="en-AU" b="0" i="1" smtClean="0">
                        <a:latin typeface="Cambria Math" panose="02040503050406030204" pitchFamily="18" charset="0"/>
                      </a:rPr>
                      <m:t>)</m:t>
                    </m:r>
                  </m:oMath>
                </a14:m>
                <a:r>
                  <a:rPr lang="en-US" dirty="0"/>
                  <a:t> is harder than </a:t>
                </a:r>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𝐹</m:t>
                        </m:r>
                      </m:e>
                      <m:sub>
                        <m:r>
                          <a:rPr lang="en-AU" b="0" i="1" smtClean="0">
                            <a:latin typeface="Cambria Math" panose="02040503050406030204" pitchFamily="18" charset="0"/>
                          </a:rPr>
                          <m:t>𝜋</m:t>
                        </m:r>
                      </m:sub>
                    </m:sSub>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Δ</m:t>
                        </m:r>
                      </m:e>
                      <m:sup>
                        <m:r>
                          <a:rPr lang="en-AU" b="0" i="1" smtClean="0">
                            <a:latin typeface="Cambria Math" panose="02040503050406030204" pitchFamily="18" charset="0"/>
                          </a:rPr>
                          <m:t>2</m:t>
                        </m:r>
                      </m:sup>
                    </m:sSup>
                    <m:r>
                      <a:rPr lang="en-AU" b="0" i="1" smtClean="0">
                        <a:latin typeface="Cambria Math" panose="02040503050406030204" pitchFamily="18" charset="0"/>
                      </a:rPr>
                      <m:t>)</m:t>
                    </m:r>
                  </m:oMath>
                </a14:m>
                <a:endParaRPr lang="en-US" dirty="0"/>
              </a:p>
              <a:p>
                <a:pPr marL="400050" lvl="1" indent="0">
                  <a:spcBef>
                    <a:spcPts val="1200"/>
                  </a:spcBef>
                  <a:buNone/>
                </a:pPr>
                <a:r>
                  <a:rPr lang="en-US" i="1" dirty="0"/>
                  <a:t>i.e</a:t>
                </a:r>
                <a:r>
                  <a:rPr lang="en-US" dirty="0"/>
                  <a:t>., the distribution of mass in the pion is more compact than the distribution of electric charge.  </a:t>
                </a:r>
              </a:p>
              <a:p>
                <a:r>
                  <a:rPr lang="en-US" sz="2400" i="1" dirty="0">
                    <a:ln w="0"/>
                    <a:solidFill>
                      <a:srgbClr val="FF0000"/>
                    </a:solidFill>
                    <a:effectLst>
                      <a:outerShdw blurRad="38100" dist="25400" dir="5400000" algn="ctr" rotWithShape="0">
                        <a:srgbClr val="6E747A">
                          <a:alpha val="43000"/>
                        </a:srgbClr>
                      </a:outerShdw>
                    </a:effectLst>
                  </a:rPr>
                  <a:t>This is an empirical fact</a:t>
                </a:r>
                <a:r>
                  <a:rPr lang="en-US" dirty="0"/>
                  <a:t>  </a:t>
                </a:r>
              </a:p>
              <a:p>
                <a:endParaRPr lang="en-AU" dirty="0" err="1"/>
              </a:p>
            </p:txBody>
          </p:sp>
        </mc:Choice>
        <mc:Fallback xmlns="">
          <p:sp>
            <p:nvSpPr>
              <p:cNvPr id="3" name="Content Placeholder 2">
                <a:extLst>
                  <a:ext uri="{FF2B5EF4-FFF2-40B4-BE49-F238E27FC236}">
                    <a16:creationId xmlns:a16="http://schemas.microsoft.com/office/drawing/2014/main" id="{98EAE62C-203B-DDDA-5A68-4E6D34E5AEDB}"/>
                  </a:ext>
                </a:extLst>
              </p:cNvPr>
              <p:cNvSpPr>
                <a:spLocks noGrp="1" noRot="1" noChangeAspect="1" noMove="1" noResize="1" noEditPoints="1" noAdjustHandles="1" noChangeArrowheads="1" noChangeShapeType="1" noTextEdit="1"/>
              </p:cNvSpPr>
              <p:nvPr>
                <p:ph idx="1"/>
              </p:nvPr>
            </p:nvSpPr>
            <p:spPr>
              <a:xfrm>
                <a:off x="609600" y="1600201"/>
                <a:ext cx="6705600" cy="4525963"/>
              </a:xfrm>
              <a:blipFill>
                <a:blip r:embed="rId3"/>
                <a:stretch>
                  <a:fillRect l="-1455" t="-943" r="-2000"/>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4E322AEC-3FBD-C1A3-3C76-CB1FB16A5706}"/>
              </a:ext>
            </a:extLst>
          </p:cNvPr>
          <p:cNvSpPr>
            <a:spLocks noGrp="1"/>
          </p:cNvSpPr>
          <p:nvPr>
            <p:ph type="dt" sz="half" idx="10"/>
          </p:nvPr>
        </p:nvSpPr>
        <p:spPr/>
        <p:txBody>
          <a:bodyPr/>
          <a:lstStyle/>
          <a:p>
            <a:r>
              <a:rPr lang="en-US"/>
              <a:t>MESON 2023 - 17th International Workshop on Meson Physics                           (32)</a:t>
            </a:r>
            <a:endParaRPr lang="en-US" dirty="0"/>
          </a:p>
        </p:txBody>
      </p:sp>
      <p:sp>
        <p:nvSpPr>
          <p:cNvPr id="5" name="Footer Placeholder 4">
            <a:extLst>
              <a:ext uri="{FF2B5EF4-FFF2-40B4-BE49-F238E27FC236}">
                <a16:creationId xmlns:a16="http://schemas.microsoft.com/office/drawing/2014/main" id="{DBF923FE-E726-9ACC-19F1-B993CA622785}"/>
              </a:ext>
            </a:extLst>
          </p:cNvPr>
          <p:cNvSpPr>
            <a:spLocks noGrp="1"/>
          </p:cNvSpPr>
          <p:nvPr>
            <p:ph type="ftr" sz="quarter" idx="11"/>
          </p:nvPr>
        </p:nvSpPr>
        <p:spPr/>
        <p:txBody>
          <a:bodyPr/>
          <a:lstStyle/>
          <a:p>
            <a:r>
              <a:rPr lang="en-US"/>
              <a:t>Craig Roberts: cdroberts@nju.edu.cn  432 .. 23/06/22 12:30 .."EHM via Studies of Hadron Spectra &amp; Structure"</a:t>
            </a:r>
            <a:endParaRPr lang="en-US" dirty="0"/>
          </a:p>
        </p:txBody>
      </p:sp>
      <p:sp>
        <p:nvSpPr>
          <p:cNvPr id="6" name="Slide Number Placeholder 5">
            <a:extLst>
              <a:ext uri="{FF2B5EF4-FFF2-40B4-BE49-F238E27FC236}">
                <a16:creationId xmlns:a16="http://schemas.microsoft.com/office/drawing/2014/main" id="{0E6FBFA4-55C7-68B5-25F3-8971D87C7D69}"/>
              </a:ext>
            </a:extLst>
          </p:cNvPr>
          <p:cNvSpPr>
            <a:spLocks noGrp="1"/>
          </p:cNvSpPr>
          <p:nvPr>
            <p:ph type="sldNum" sz="quarter" idx="12"/>
          </p:nvPr>
        </p:nvSpPr>
        <p:spPr/>
        <p:txBody>
          <a:bodyPr/>
          <a:lstStyle/>
          <a:p>
            <a:fld id="{87034D8C-3CB4-402A-BC46-2AB14C0FE90A}" type="slidenum">
              <a:rPr lang="en-US" smtClean="0"/>
              <a:pPr/>
              <a:t>28</a:t>
            </a:fld>
            <a:endParaRPr lang="en-US"/>
          </a:p>
        </p:txBody>
      </p:sp>
      <p:pic>
        <p:nvPicPr>
          <p:cNvPr id="8" name="Picture 7" descr="Text&#10;&#10;Description automatically generated">
            <a:extLst>
              <a:ext uri="{FF2B5EF4-FFF2-40B4-BE49-F238E27FC236}">
                <a16:creationId xmlns:a16="http://schemas.microsoft.com/office/drawing/2014/main" id="{7560A32F-9104-BAEA-0D76-192FD05BE1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4300" y="694374"/>
            <a:ext cx="4343400" cy="815340"/>
          </a:xfrm>
          <a:prstGeom prst="rect">
            <a:avLst/>
          </a:prstGeom>
        </p:spPr>
      </p:pic>
      <p:pic>
        <p:nvPicPr>
          <p:cNvPr id="10" name="Picture 9" descr="Text, letter&#10;&#10;Description automatically generated">
            <a:extLst>
              <a:ext uri="{FF2B5EF4-FFF2-40B4-BE49-F238E27FC236}">
                <a16:creationId xmlns:a16="http://schemas.microsoft.com/office/drawing/2014/main" id="{BA3BB0D3-F0E6-1356-E09B-7590B0A47E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4612" y="3118338"/>
            <a:ext cx="5768340" cy="914400"/>
          </a:xfrm>
          <a:prstGeom prst="rect">
            <a:avLst/>
          </a:prstGeom>
        </p:spPr>
      </p:pic>
      <p:pic>
        <p:nvPicPr>
          <p:cNvPr id="12" name="Picture 11" descr="Chart&#10;&#10;Description automatically generated with low confidence">
            <a:extLst>
              <a:ext uri="{FF2B5EF4-FFF2-40B4-BE49-F238E27FC236}">
                <a16:creationId xmlns:a16="http://schemas.microsoft.com/office/drawing/2014/main" id="{3FCBCA38-AA49-B582-D28E-69F8D8200D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25983" y="304800"/>
            <a:ext cx="3789817" cy="6248400"/>
          </a:xfrm>
          <a:prstGeom prst="rect">
            <a:avLst/>
          </a:prstGeom>
        </p:spPr>
      </p:pic>
      <p:sp>
        <p:nvSpPr>
          <p:cNvPr id="7" name="TextBox 6">
            <a:extLst>
              <a:ext uri="{FF2B5EF4-FFF2-40B4-BE49-F238E27FC236}">
                <a16:creationId xmlns:a16="http://schemas.microsoft.com/office/drawing/2014/main" id="{8CAC4F78-A38A-FCA5-45AE-38D60EC23F02}"/>
              </a:ext>
            </a:extLst>
          </p:cNvPr>
          <p:cNvSpPr txBox="1"/>
          <p:nvPr/>
        </p:nvSpPr>
        <p:spPr>
          <a:xfrm>
            <a:off x="5257800" y="3929933"/>
            <a:ext cx="1673435" cy="369332"/>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152414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hart, bubble chart&#10;&#10;Description automatically generated">
            <a:extLst>
              <a:ext uri="{FF2B5EF4-FFF2-40B4-BE49-F238E27FC236}">
                <a16:creationId xmlns:a16="http://schemas.microsoft.com/office/drawing/2014/main" id="{DE37E177-43BD-5D20-9050-17731BDD1A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2966" y="1524001"/>
            <a:ext cx="3469069" cy="3775504"/>
          </a:xfrm>
          <a:prstGeom prst="rect">
            <a:avLst/>
          </a:prstGeom>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76146BA-93A9-BB45-A8A0-2EBB66C7730A}"/>
                  </a:ext>
                </a:extLst>
              </p:cNvPr>
              <p:cNvSpPr>
                <a:spLocks noGrp="1"/>
              </p:cNvSpPr>
              <p:nvPr>
                <p:ph type="title"/>
              </p:nvPr>
            </p:nvSpPr>
            <p:spPr/>
            <p:txBody>
              <a:bodyPr/>
              <a:lstStyle/>
              <a:p>
                <a14:m>
                  <m:oMath xmlns:m="http://schemas.openxmlformats.org/officeDocument/2006/math">
                    <m:r>
                      <a:rPr lang="en-AU" sz="32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𝝅</m:t>
                    </m:r>
                  </m:oMath>
                </a14:m>
                <a:r>
                  <a:rPr lang="en-AU" sz="3200" b="0" dirty="0">
                    <a:ln w="0"/>
                    <a:solidFill>
                      <a:schemeClr val="accent1"/>
                    </a:solidFill>
                    <a:effectLst>
                      <a:outerShdw blurRad="38100" dist="25400" dir="5400000" algn="ctr" rotWithShape="0">
                        <a:srgbClr val="6E747A">
                          <a:alpha val="43000"/>
                        </a:srgbClr>
                      </a:outerShdw>
                    </a:effectLst>
                  </a:rPr>
                  <a:t> mass radius</a:t>
                </a:r>
                <a:endParaRPr lang="en-AU" sz="2800" dirty="0"/>
              </a:p>
            </p:txBody>
          </p:sp>
        </mc:Choice>
        <mc:Fallback xmlns="">
          <p:sp>
            <p:nvSpPr>
              <p:cNvPr id="2" name="Title 1">
                <a:extLst>
                  <a:ext uri="{FF2B5EF4-FFF2-40B4-BE49-F238E27FC236}">
                    <a16:creationId xmlns:a16="http://schemas.microsoft.com/office/drawing/2014/main" id="{376146BA-93A9-BB45-A8A0-2EBB66C7730A}"/>
                  </a:ext>
                </a:extLst>
              </p:cNvPr>
              <p:cNvSpPr>
                <a:spLocks noGrp="1" noRot="1" noChangeAspect="1" noMove="1" noResize="1" noEditPoints="1" noAdjustHandles="1" noChangeArrowheads="1" noChangeShapeType="1" noTextEdit="1"/>
              </p:cNvSpPr>
              <p:nvPr>
                <p:ph type="title"/>
              </p:nvPr>
            </p:nvSpPr>
            <p:spPr>
              <a:blipFill>
                <a:blip r:embed="rId4"/>
                <a:stretch>
                  <a:fillRect t="-8021"/>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A025EA1-129F-DCB1-5C9C-43D9EF6878BC}"/>
                  </a:ext>
                </a:extLst>
              </p:cNvPr>
              <p:cNvSpPr>
                <a:spLocks noGrp="1"/>
              </p:cNvSpPr>
              <p:nvPr>
                <p:ph idx="1"/>
              </p:nvPr>
            </p:nvSpPr>
            <p:spPr/>
            <p:txBody>
              <a:bodyPr/>
              <a:lstStyle/>
              <a:p>
                <a:endParaRPr lang="en-AU" dirty="0"/>
              </a:p>
              <a:p>
                <a:r>
                  <a:rPr lang="en-US" dirty="0"/>
                  <a:t>Comparison value for charge radius: </a:t>
                </a:r>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𝑟</m:t>
                        </m:r>
                      </m:e>
                      <m:sub>
                        <m:r>
                          <a:rPr lang="en-AU" b="0" i="1" smtClean="0">
                            <a:latin typeface="Cambria Math" panose="02040503050406030204" pitchFamily="18" charset="0"/>
                          </a:rPr>
                          <m:t>𝜋</m:t>
                        </m:r>
                      </m:sub>
                    </m:sSub>
                    <m:r>
                      <a:rPr lang="en-AU" b="0" i="1" smtClean="0">
                        <a:latin typeface="Cambria Math" panose="02040503050406030204" pitchFamily="18" charset="0"/>
                      </a:rPr>
                      <m:t>=0.64(2)</m:t>
                    </m:r>
                  </m:oMath>
                </a14:m>
                <a:endParaRPr lang="en-US" dirty="0"/>
              </a:p>
              <a:p>
                <a:r>
                  <a:rPr lang="en-US" dirty="0"/>
                  <a:t>Data-driven prediction: </a:t>
                </a:r>
                <a14:m>
                  <m:oMath xmlns:m="http://schemas.openxmlformats.org/officeDocument/2006/math">
                    <m:f>
                      <m:fPr>
                        <m:ctrlPr>
                          <a:rPr lang="en-AU" b="0" i="1" smtClean="0">
                            <a:latin typeface="Cambria Math" panose="02040503050406030204" pitchFamily="18" charset="0"/>
                          </a:rPr>
                        </m:ctrlPr>
                      </m:fPr>
                      <m:num>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𝑟</m:t>
                            </m:r>
                          </m:e>
                          <m:sub>
                            <m:r>
                              <a:rPr lang="en-AU" b="0" i="1" smtClean="0">
                                <a:latin typeface="Cambria Math" panose="02040503050406030204" pitchFamily="18" charset="0"/>
                              </a:rPr>
                              <m:t>𝜋</m:t>
                            </m:r>
                          </m:sub>
                          <m:sup>
                            <m:sSub>
                              <m:sSubPr>
                                <m:ctrlPr>
                                  <a:rPr lang="en-AU" b="0" i="1" smtClean="0">
                                    <a:latin typeface="Cambria Math" panose="02040503050406030204" pitchFamily="18" charset="0"/>
                                  </a:rPr>
                                </m:ctrlPr>
                              </m:sSubPr>
                              <m:e>
                                <m:r>
                                  <a:rPr lang="en-AU" b="0" i="1" smtClean="0">
                                    <a:latin typeface="Cambria Math" panose="02040503050406030204" pitchFamily="18" charset="0"/>
                                  </a:rPr>
                                  <m:t>𝜃</m:t>
                                </m:r>
                              </m:e>
                              <m:sub>
                                <m:r>
                                  <a:rPr lang="en-AU" b="0" i="1" smtClean="0">
                                    <a:latin typeface="Cambria Math" panose="02040503050406030204" pitchFamily="18" charset="0"/>
                                  </a:rPr>
                                  <m:t>2</m:t>
                                </m:r>
                              </m:sub>
                            </m:sSub>
                          </m:sup>
                        </m:sSubSup>
                      </m:num>
                      <m:den>
                        <m:sSub>
                          <m:sSubPr>
                            <m:ctrlPr>
                              <a:rPr lang="en-AU" b="0" i="1" smtClean="0">
                                <a:latin typeface="Cambria Math" panose="02040503050406030204" pitchFamily="18" charset="0"/>
                              </a:rPr>
                            </m:ctrlPr>
                          </m:sSubPr>
                          <m:e>
                            <m:r>
                              <a:rPr lang="en-AU" b="0" i="1" smtClean="0">
                                <a:latin typeface="Cambria Math" panose="02040503050406030204" pitchFamily="18" charset="0"/>
                              </a:rPr>
                              <m:t>𝑟</m:t>
                            </m:r>
                          </m:e>
                          <m:sub>
                            <m:r>
                              <a:rPr lang="en-AU" b="0" i="1" smtClean="0">
                                <a:latin typeface="Cambria Math" panose="02040503050406030204" pitchFamily="18" charset="0"/>
                              </a:rPr>
                              <m:t>𝜋</m:t>
                            </m:r>
                          </m:sub>
                        </m:sSub>
                      </m:den>
                    </m:f>
                    <m:r>
                      <a:rPr lang="en-AU" b="0" i="1" smtClean="0">
                        <a:latin typeface="Cambria Math" panose="02040503050406030204" pitchFamily="18" charset="0"/>
                      </a:rPr>
                      <m:t>=0.79(3)</m:t>
                    </m:r>
                  </m:oMath>
                </a14:m>
                <a:endParaRPr lang="en-US" dirty="0"/>
              </a:p>
              <a:p>
                <a:r>
                  <a:rPr lang="en-US" dirty="0"/>
                  <a:t>Translates into spacetime volume ratio = </a:t>
                </a:r>
                <a14:m>
                  <m:oMath xmlns:m="http://schemas.openxmlformats.org/officeDocument/2006/math">
                    <m:r>
                      <a:rPr lang="en-US" i="1" dirty="0" smtClean="0">
                        <a:latin typeface="Cambria Math" panose="02040503050406030204" pitchFamily="18" charset="0"/>
                      </a:rPr>
                      <m:t>0.4</m:t>
                    </m:r>
                    <m:r>
                      <a:rPr lang="en-AU" b="0" i="1" dirty="0" smtClean="0">
                        <a:latin typeface="Cambria Math" panose="02040503050406030204" pitchFamily="18" charset="0"/>
                      </a:rPr>
                      <m:t>0</m:t>
                    </m:r>
                    <m:r>
                      <a:rPr lang="en-US" i="1" dirty="0" smtClean="0">
                        <a:latin typeface="Cambria Math" panose="02040503050406030204" pitchFamily="18" charset="0"/>
                      </a:rPr>
                      <m:t>(6)</m:t>
                    </m:r>
                  </m:oMath>
                </a14:m>
                <a:r>
                  <a:rPr lang="en-US" dirty="0"/>
                  <a:t> </a:t>
                </a:r>
              </a:p>
              <a:p>
                <a:pPr marL="800100" lvl="2" indent="0">
                  <a:buNone/>
                </a:pPr>
                <a:r>
                  <a:rPr lang="en-US" sz="2400" i="1" dirty="0">
                    <a:ln w="0"/>
                    <a:solidFill>
                      <a:srgbClr val="C00000"/>
                    </a:solidFill>
                    <a:effectLst>
                      <a:outerShdw blurRad="38100" dist="25400" dir="5400000" algn="ctr" rotWithShape="0">
                        <a:srgbClr val="6E747A">
                          <a:alpha val="43000"/>
                        </a:srgbClr>
                      </a:outerShdw>
                    </a:effectLst>
                  </a:rPr>
                  <a:t>Pion mass distribution is concentrated within </a:t>
                </a:r>
              </a:p>
              <a:p>
                <a:pPr marL="800100" lvl="2" indent="0">
                  <a:buNone/>
                </a:pPr>
                <a:r>
                  <a:rPr lang="en-US" sz="2400" i="1" dirty="0">
                    <a:ln w="0"/>
                    <a:solidFill>
                      <a:srgbClr val="C00000"/>
                    </a:solidFill>
                    <a:effectLst>
                      <a:outerShdw blurRad="38100" dist="25400" dir="5400000" algn="ctr" rotWithShape="0">
                        <a:srgbClr val="6E747A">
                          <a:alpha val="43000"/>
                        </a:srgbClr>
                      </a:outerShdw>
                    </a:effectLst>
                  </a:rPr>
                  <a:t>just 40% of the spacetime volume of the charge distribution </a:t>
                </a:r>
              </a:p>
              <a:p>
                <a:pPr marL="0" indent="0">
                  <a:buNone/>
                </a:pPr>
                <a:endParaRPr lang="en-AU" dirty="0"/>
              </a:p>
            </p:txBody>
          </p:sp>
        </mc:Choice>
        <mc:Fallback>
          <p:sp>
            <p:nvSpPr>
              <p:cNvPr id="3" name="Content Placeholder 2">
                <a:extLst>
                  <a:ext uri="{FF2B5EF4-FFF2-40B4-BE49-F238E27FC236}">
                    <a16:creationId xmlns:a16="http://schemas.microsoft.com/office/drawing/2014/main" id="{FA025EA1-129F-DCB1-5C9C-43D9EF6878BC}"/>
                  </a:ext>
                </a:extLst>
              </p:cNvPr>
              <p:cNvSpPr>
                <a:spLocks noGrp="1" noRot="1" noChangeAspect="1" noMove="1" noResize="1" noEditPoints="1" noAdjustHandles="1" noChangeArrowheads="1" noChangeShapeType="1" noTextEdit="1"/>
              </p:cNvSpPr>
              <p:nvPr>
                <p:ph idx="1"/>
              </p:nvPr>
            </p:nvSpPr>
            <p:spPr>
              <a:blipFill>
                <a:blip r:embed="rId5"/>
                <a:stretch>
                  <a:fillRect l="-611"/>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B638AE26-6506-C9BD-C52B-CF457C9344ED}"/>
              </a:ext>
            </a:extLst>
          </p:cNvPr>
          <p:cNvSpPr>
            <a:spLocks noGrp="1"/>
          </p:cNvSpPr>
          <p:nvPr>
            <p:ph type="dt" sz="half" idx="10"/>
          </p:nvPr>
        </p:nvSpPr>
        <p:spPr/>
        <p:txBody>
          <a:bodyPr/>
          <a:lstStyle/>
          <a:p>
            <a:r>
              <a:rPr lang="en-US"/>
              <a:t>MESON 2023 - 17th International Workshop on Meson Physics                           (32)</a:t>
            </a:r>
            <a:endParaRPr lang="en-US" dirty="0"/>
          </a:p>
        </p:txBody>
      </p:sp>
      <p:sp>
        <p:nvSpPr>
          <p:cNvPr id="5" name="Footer Placeholder 4">
            <a:extLst>
              <a:ext uri="{FF2B5EF4-FFF2-40B4-BE49-F238E27FC236}">
                <a16:creationId xmlns:a16="http://schemas.microsoft.com/office/drawing/2014/main" id="{EAFD2297-0631-9A83-D9A1-463A4B581880}"/>
              </a:ext>
            </a:extLst>
          </p:cNvPr>
          <p:cNvSpPr>
            <a:spLocks noGrp="1"/>
          </p:cNvSpPr>
          <p:nvPr>
            <p:ph type="ftr" sz="quarter" idx="11"/>
          </p:nvPr>
        </p:nvSpPr>
        <p:spPr/>
        <p:txBody>
          <a:bodyPr/>
          <a:lstStyle/>
          <a:p>
            <a:r>
              <a:rPr lang="en-US"/>
              <a:t>Craig Roberts: cdroberts@nju.edu.cn  432 .. 23/06/22 12:30 .."EHM via Studies of Hadron Spectra &amp; Structure"</a:t>
            </a:r>
            <a:endParaRPr lang="en-US" dirty="0"/>
          </a:p>
        </p:txBody>
      </p:sp>
      <p:sp>
        <p:nvSpPr>
          <p:cNvPr id="6" name="Slide Number Placeholder 5">
            <a:extLst>
              <a:ext uri="{FF2B5EF4-FFF2-40B4-BE49-F238E27FC236}">
                <a16:creationId xmlns:a16="http://schemas.microsoft.com/office/drawing/2014/main" id="{56E40FFD-C9FA-4191-6B0B-0440DC15C946}"/>
              </a:ext>
            </a:extLst>
          </p:cNvPr>
          <p:cNvSpPr>
            <a:spLocks noGrp="1"/>
          </p:cNvSpPr>
          <p:nvPr>
            <p:ph type="sldNum" sz="quarter" idx="12"/>
          </p:nvPr>
        </p:nvSpPr>
        <p:spPr/>
        <p:txBody>
          <a:bodyPr/>
          <a:lstStyle/>
          <a:p>
            <a:fld id="{87034D8C-3CB4-402A-BC46-2AB14C0FE90A}" type="slidenum">
              <a:rPr lang="en-US" smtClean="0"/>
              <a:pPr/>
              <a:t>29</a:t>
            </a:fld>
            <a:endParaRPr lang="en-US"/>
          </a:p>
        </p:txBody>
      </p:sp>
      <p:pic>
        <p:nvPicPr>
          <p:cNvPr id="8" name="Picture 7" descr="A picture containing text&#10;&#10;Description automatically generated">
            <a:extLst>
              <a:ext uri="{FF2B5EF4-FFF2-40B4-BE49-F238E27FC236}">
                <a16:creationId xmlns:a16="http://schemas.microsoft.com/office/drawing/2014/main" id="{8FB863AE-729C-8CA1-1802-504511FCFD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9033" y="920720"/>
            <a:ext cx="4753933" cy="901759"/>
          </a:xfrm>
          <a:prstGeom prst="rect">
            <a:avLst/>
          </a:prstGeom>
        </p:spPr>
      </p:pic>
      <p:sp>
        <p:nvSpPr>
          <p:cNvPr id="7" name="TextBox 6">
            <a:extLst>
              <a:ext uri="{FF2B5EF4-FFF2-40B4-BE49-F238E27FC236}">
                <a16:creationId xmlns:a16="http://schemas.microsoft.com/office/drawing/2014/main" id="{BC0DFB30-9B42-7D63-1D60-B2F66E7C42CF}"/>
              </a:ext>
            </a:extLst>
          </p:cNvPr>
          <p:cNvSpPr txBox="1"/>
          <p:nvPr/>
        </p:nvSpPr>
        <p:spPr>
          <a:xfrm>
            <a:off x="9982200" y="3059668"/>
            <a:ext cx="655319" cy="369332"/>
          </a:xfrm>
          <a:prstGeom prst="rect">
            <a:avLst/>
          </a:prstGeom>
          <a:noFill/>
        </p:spPr>
        <p:txBody>
          <a:bodyPr wrap="square" rtlCol="0">
            <a:spAutoFit/>
          </a:bodyPr>
          <a:lstStyle/>
          <a:p>
            <a:r>
              <a:rPr lang="en-AU" dirty="0">
                <a:ln w="0"/>
                <a:solidFill>
                  <a:srgbClr val="0000FF"/>
                </a:solidFill>
                <a:effectLst>
                  <a:outerShdw blurRad="38100" dist="25400" dir="5400000" algn="ctr" rotWithShape="0">
                    <a:srgbClr val="6E747A">
                      <a:alpha val="43000"/>
                    </a:srgbClr>
                  </a:outerShdw>
                </a:effectLst>
              </a:rPr>
              <a:t>mass</a:t>
            </a:r>
          </a:p>
        </p:txBody>
      </p:sp>
      <p:sp>
        <p:nvSpPr>
          <p:cNvPr id="9" name="TextBox 8">
            <a:extLst>
              <a:ext uri="{FF2B5EF4-FFF2-40B4-BE49-F238E27FC236}">
                <a16:creationId xmlns:a16="http://schemas.microsoft.com/office/drawing/2014/main" id="{119E6728-83B3-231B-4533-4A07A64AE9CD}"/>
              </a:ext>
            </a:extLst>
          </p:cNvPr>
          <p:cNvSpPr txBox="1"/>
          <p:nvPr/>
        </p:nvSpPr>
        <p:spPr>
          <a:xfrm>
            <a:off x="9930342" y="2236591"/>
            <a:ext cx="914400" cy="369332"/>
          </a:xfrm>
          <a:prstGeom prst="rect">
            <a:avLst/>
          </a:prstGeom>
          <a:noFill/>
        </p:spPr>
        <p:txBody>
          <a:bodyPr wrap="square" rtlCol="0">
            <a:spAutoFit/>
          </a:bodyPr>
          <a:lstStyle/>
          <a:p>
            <a:r>
              <a:rPr lang="en-AU" dirty="0">
                <a:ln w="0"/>
                <a:solidFill>
                  <a:schemeClr val="bg1"/>
                </a:solidFill>
                <a:effectLst>
                  <a:outerShdw blurRad="38100" dist="25400" dir="5400000" algn="ctr" rotWithShape="0">
                    <a:srgbClr val="6E747A">
                      <a:alpha val="43000"/>
                    </a:srgbClr>
                  </a:outerShdw>
                </a:effectLst>
              </a:rPr>
              <a:t>charge</a:t>
            </a:r>
          </a:p>
        </p:txBody>
      </p:sp>
    </p:spTree>
    <p:extLst>
      <p:ext uri="{BB962C8B-B14F-4D97-AF65-F5344CB8AC3E}">
        <p14:creationId xmlns:p14="http://schemas.microsoft.com/office/powerpoint/2010/main" val="392204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2D85DA-0C46-42AA-90F8-20215465D60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01410" y="2851944"/>
            <a:ext cx="5138190" cy="3320256"/>
          </a:xfrm>
          <a:prstGeom prst="rect">
            <a:avLst/>
          </a:prstGeom>
        </p:spPr>
      </p:pic>
      <p:sp>
        <p:nvSpPr>
          <p:cNvPr id="2" name="Title 1">
            <a:extLst>
              <a:ext uri="{FF2B5EF4-FFF2-40B4-BE49-F238E27FC236}">
                <a16:creationId xmlns:a16="http://schemas.microsoft.com/office/drawing/2014/main" id="{DE61F4E2-B5BD-4BD5-AB28-6CA2621B0FFC}"/>
              </a:ext>
            </a:extLst>
          </p:cNvPr>
          <p:cNvSpPr>
            <a:spLocks noGrp="1"/>
          </p:cNvSpPr>
          <p:nvPr>
            <p:ph type="title"/>
          </p:nvPr>
        </p:nvSpPr>
        <p:spPr/>
        <p:txBody>
          <a:bodyPr/>
          <a:lstStyle/>
          <a:p>
            <a:pPr algn="ctr"/>
            <a:r>
              <a:rPr lang="en-GB" sz="3600" b="0" dirty="0">
                <a:ln w="0"/>
                <a:solidFill>
                  <a:schemeClr val="accent1"/>
                </a:solidFill>
                <a:effectLst>
                  <a:outerShdw blurRad="38100" dist="25400" dir="5400000" algn="ctr" rotWithShape="0">
                    <a:srgbClr val="6E747A">
                      <a:alpha val="43000"/>
                    </a:srgbClr>
                  </a:outerShdw>
                </a:effectLst>
              </a:rPr>
              <a:t>Emergence of Hadron Mass</a:t>
            </a:r>
            <a:endParaRPr lang="en-US" sz="3600" b="0" dirty="0">
              <a:ln w="0"/>
              <a:solidFill>
                <a:schemeClr val="accent1"/>
              </a:solidFill>
              <a:effectLst>
                <a:outerShdw blurRad="38100" dist="25400" dir="5400000" algn="ctr" rotWithShape="0">
                  <a:srgbClr val="6E747A">
                    <a:alpha val="43000"/>
                  </a:srgbClr>
                </a:outerShdw>
              </a:effectLst>
            </a:endParaRPr>
          </a:p>
        </p:txBody>
      </p:sp>
      <p:sp>
        <p:nvSpPr>
          <p:cNvPr id="3" name="Content Placeholder 2">
            <a:extLst>
              <a:ext uri="{FF2B5EF4-FFF2-40B4-BE49-F238E27FC236}">
                <a16:creationId xmlns:a16="http://schemas.microsoft.com/office/drawing/2014/main" id="{F5EB0E5E-0B89-46CE-98E5-F04F289DD5E8}"/>
              </a:ext>
            </a:extLst>
          </p:cNvPr>
          <p:cNvSpPr>
            <a:spLocks noGrp="1"/>
          </p:cNvSpPr>
          <p:nvPr>
            <p:ph idx="1"/>
          </p:nvPr>
        </p:nvSpPr>
        <p:spPr>
          <a:xfrm>
            <a:off x="609600" y="1143000"/>
            <a:ext cx="10972800" cy="4525963"/>
          </a:xfrm>
        </p:spPr>
        <p:txBody>
          <a:bodyPr/>
          <a:lstStyle/>
          <a:p>
            <a:r>
              <a:rPr lang="en-GB" dirty="0"/>
              <a:t>Standard Model of Particle Physics has one obvious mass-generating mechanism</a:t>
            </a:r>
          </a:p>
          <a:p>
            <a:pPr marL="0" indent="0">
              <a:buNone/>
            </a:pPr>
            <a:r>
              <a:rPr lang="en-GB" dirty="0"/>
              <a:t>	 = </a:t>
            </a:r>
            <a:r>
              <a:rPr lang="en-GB" sz="2400" dirty="0">
                <a:ln w="0"/>
                <a:solidFill>
                  <a:schemeClr val="accent1"/>
                </a:solidFill>
                <a:effectLst>
                  <a:outerShdw blurRad="38100" dist="25400" dir="5400000" algn="ctr" rotWithShape="0">
                    <a:srgbClr val="6E747A">
                      <a:alpha val="43000"/>
                    </a:srgbClr>
                  </a:outerShdw>
                </a:effectLst>
              </a:rPr>
              <a:t>Higgs Boson</a:t>
            </a:r>
            <a:r>
              <a:rPr lang="en-GB" dirty="0"/>
              <a:t> … impacts are critical to evolution of Universe as we know it</a:t>
            </a:r>
          </a:p>
          <a:p>
            <a:r>
              <a:rPr lang="en-GB" dirty="0"/>
              <a:t>However, Higgs boson alone is responsible for just </a:t>
            </a:r>
            <a:r>
              <a:rPr lang="en-GB" dirty="0">
                <a:solidFill>
                  <a:schemeClr val="tx1">
                    <a:lumMod val="85000"/>
                    <a:lumOff val="15000"/>
                  </a:schemeClr>
                </a:solidFill>
              </a:rPr>
              <a:t>∼ 1%</a:t>
            </a:r>
            <a:r>
              <a:rPr lang="en-GB" dirty="0"/>
              <a:t> of the visible mass in the Universe</a:t>
            </a:r>
          </a:p>
          <a:p>
            <a:r>
              <a:rPr lang="en-GB" dirty="0"/>
              <a:t>Proton mass budget … only 9 MeV/939 MeV is directly from Higgs </a:t>
            </a:r>
          </a:p>
        </p:txBody>
      </p:sp>
      <p:sp>
        <p:nvSpPr>
          <p:cNvPr id="4" name="Date Placeholder 3">
            <a:extLst>
              <a:ext uri="{FF2B5EF4-FFF2-40B4-BE49-F238E27FC236}">
                <a16:creationId xmlns:a16="http://schemas.microsoft.com/office/drawing/2014/main" id="{8CB5C809-E115-47CD-AED7-951724E51B64}"/>
              </a:ext>
            </a:extLst>
          </p:cNvPr>
          <p:cNvSpPr>
            <a:spLocks noGrp="1"/>
          </p:cNvSpPr>
          <p:nvPr>
            <p:ph type="dt" sz="half" idx="10"/>
          </p:nvPr>
        </p:nvSpPr>
        <p:spPr/>
        <p:txBody>
          <a:bodyPr/>
          <a:lstStyle/>
          <a:p>
            <a:r>
              <a:rPr lang="en-US"/>
              <a:t>MESON 2023 - 17th International Workshop on Meson Physics                           (32)</a:t>
            </a:r>
            <a:endParaRPr lang="en-US" dirty="0"/>
          </a:p>
        </p:txBody>
      </p:sp>
      <p:sp>
        <p:nvSpPr>
          <p:cNvPr id="5" name="Footer Placeholder 4">
            <a:extLst>
              <a:ext uri="{FF2B5EF4-FFF2-40B4-BE49-F238E27FC236}">
                <a16:creationId xmlns:a16="http://schemas.microsoft.com/office/drawing/2014/main" id="{C02AD908-BD9D-44D0-8688-D5EF6B8F7AA9}"/>
              </a:ext>
            </a:extLst>
          </p:cNvPr>
          <p:cNvSpPr>
            <a:spLocks noGrp="1"/>
          </p:cNvSpPr>
          <p:nvPr>
            <p:ph type="ftr" sz="quarter" idx="11"/>
          </p:nvPr>
        </p:nvSpPr>
        <p:spPr/>
        <p:txBody>
          <a:bodyPr/>
          <a:lstStyle/>
          <a:p>
            <a:r>
              <a:rPr lang="en-US"/>
              <a:t>Craig Roberts: cdroberts@nju.edu.cn  432 .. 23/06/22 12:30 .."EHM via Studies of Hadron Spectra &amp; Structure"</a:t>
            </a:r>
            <a:endParaRPr lang="en-US" dirty="0"/>
          </a:p>
        </p:txBody>
      </p:sp>
      <p:sp>
        <p:nvSpPr>
          <p:cNvPr id="6" name="Slide Number Placeholder 5">
            <a:extLst>
              <a:ext uri="{FF2B5EF4-FFF2-40B4-BE49-F238E27FC236}">
                <a16:creationId xmlns:a16="http://schemas.microsoft.com/office/drawing/2014/main" id="{670125A2-CE7D-4950-BC19-09139BD6D754}"/>
              </a:ext>
            </a:extLst>
          </p:cNvPr>
          <p:cNvSpPr>
            <a:spLocks noGrp="1"/>
          </p:cNvSpPr>
          <p:nvPr>
            <p:ph type="sldNum" sz="quarter" idx="12"/>
          </p:nvPr>
        </p:nvSpPr>
        <p:spPr/>
        <p:txBody>
          <a:bodyPr/>
          <a:lstStyle/>
          <a:p>
            <a:fld id="{87034D8C-3CB4-402A-BC46-2AB14C0FE90A}" type="slidenum">
              <a:rPr lang="en-US" smtClean="0"/>
              <a:pPr/>
              <a:t>3</a:t>
            </a:fld>
            <a:endParaRPr lang="en-US"/>
          </a:p>
        </p:txBody>
      </p:sp>
      <p:cxnSp>
        <p:nvCxnSpPr>
          <p:cNvPr id="10" name="Straight Arrow Connector 9">
            <a:extLst>
              <a:ext uri="{FF2B5EF4-FFF2-40B4-BE49-F238E27FC236}">
                <a16:creationId xmlns:a16="http://schemas.microsoft.com/office/drawing/2014/main" id="{A1488F52-8C5B-4843-9056-259E268257DD}"/>
              </a:ext>
            </a:extLst>
          </p:cNvPr>
          <p:cNvCxnSpPr>
            <a:cxnSpLocks/>
          </p:cNvCxnSpPr>
          <p:nvPr/>
        </p:nvCxnSpPr>
        <p:spPr bwMode="auto">
          <a:xfrm>
            <a:off x="8632553" y="2636747"/>
            <a:ext cx="1654447" cy="2832191"/>
          </a:xfrm>
          <a:prstGeom prst="straightConnector1">
            <a:avLst/>
          </a:prstGeom>
          <a:ln w="1905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11" name="Content Placeholder 2">
            <a:extLst>
              <a:ext uri="{FF2B5EF4-FFF2-40B4-BE49-F238E27FC236}">
                <a16:creationId xmlns:a16="http://schemas.microsoft.com/office/drawing/2014/main" id="{9A55C524-63D1-45C2-BFAB-B6445F812F6D}"/>
              </a:ext>
            </a:extLst>
          </p:cNvPr>
          <p:cNvSpPr txBox="1">
            <a:spLocks/>
          </p:cNvSpPr>
          <p:nvPr/>
        </p:nvSpPr>
        <p:spPr bwMode="auto">
          <a:xfrm>
            <a:off x="609600" y="3200400"/>
            <a:ext cx="6019800" cy="26895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r>
              <a:rPr lang="en-GB" kern="0" dirty="0"/>
              <a:t>Evidently, Nature has another very effective mechanism for producing mass:</a:t>
            </a:r>
          </a:p>
          <a:p>
            <a:pPr marL="0" indent="0">
              <a:buNone/>
            </a:pPr>
            <a:r>
              <a:rPr lang="en-GB" kern="0" dirty="0"/>
              <a:t>	</a:t>
            </a:r>
            <a:r>
              <a:rPr lang="en-GB" sz="2400" kern="0" dirty="0">
                <a:ln w="0"/>
                <a:solidFill>
                  <a:schemeClr val="accent1"/>
                </a:solidFill>
                <a:effectLst>
                  <a:outerShdw blurRad="38100" dist="25400" dir="5400000" algn="ctr" rotWithShape="0">
                    <a:srgbClr val="6E747A">
                      <a:alpha val="43000"/>
                    </a:srgbClr>
                  </a:outerShdw>
                </a:effectLst>
              </a:rPr>
              <a:t>Emergent Hadron Mass (EHM)</a:t>
            </a:r>
          </a:p>
          <a:p>
            <a:pPr lvl="1">
              <a:buFont typeface="Wingdings" panose="05000000000000000000" pitchFamily="2" charset="2"/>
              <a:buChar char="ü"/>
            </a:pPr>
            <a:r>
              <a:rPr lang="en-GB" sz="2200" kern="0" dirty="0"/>
              <a:t>Alone, it produces </a:t>
            </a:r>
            <a:r>
              <a:rPr lang="en-GB" sz="2200" kern="0" dirty="0">
                <a:solidFill>
                  <a:srgbClr val="0000FF"/>
                </a:solidFill>
              </a:rPr>
              <a:t>94%</a:t>
            </a:r>
            <a:r>
              <a:rPr lang="en-GB" sz="2200" kern="0" dirty="0"/>
              <a:t> of the proton’s mass</a:t>
            </a:r>
          </a:p>
          <a:p>
            <a:pPr lvl="1">
              <a:spcBef>
                <a:spcPts val="2400"/>
              </a:spcBef>
              <a:buFont typeface="Wingdings" panose="05000000000000000000" pitchFamily="2" charset="2"/>
              <a:buChar char="ü"/>
            </a:pPr>
            <a:r>
              <a:rPr lang="en-GB" sz="2200" kern="0" dirty="0"/>
              <a:t>Remaining </a:t>
            </a:r>
            <a:r>
              <a:rPr lang="en-GB" sz="2200" kern="0" dirty="0">
                <a:solidFill>
                  <a:srgbClr val="FF6600"/>
                </a:solidFill>
              </a:rPr>
              <a:t>5%</a:t>
            </a:r>
            <a:r>
              <a:rPr lang="en-GB" sz="2200" kern="0" dirty="0"/>
              <a:t> is generated by constructive interference between EHM and Higgs-boson</a:t>
            </a:r>
            <a:endParaRPr lang="en-US" sz="2200" kern="0" dirty="0">
              <a:ln w="0"/>
              <a:solidFill>
                <a:schemeClr val="accent1"/>
              </a:solidFill>
              <a:effectLst>
                <a:outerShdw blurRad="38100" dist="25400" dir="5400000" algn="ctr" rotWithShape="0">
                  <a:srgbClr val="6E747A">
                    <a:alpha val="43000"/>
                  </a:srgbClr>
                </a:outerShdw>
              </a:effectLst>
            </a:endParaRPr>
          </a:p>
        </p:txBody>
      </p:sp>
      <p:cxnSp>
        <p:nvCxnSpPr>
          <p:cNvPr id="15" name="Straight Arrow Connector 14">
            <a:extLst>
              <a:ext uri="{FF2B5EF4-FFF2-40B4-BE49-F238E27FC236}">
                <a16:creationId xmlns:a16="http://schemas.microsoft.com/office/drawing/2014/main" id="{57B2374F-5515-4531-80E0-18BEA5DC8638}"/>
              </a:ext>
            </a:extLst>
          </p:cNvPr>
          <p:cNvCxnSpPr/>
          <p:nvPr/>
        </p:nvCxnSpPr>
        <p:spPr bwMode="auto">
          <a:xfrm>
            <a:off x="5562600" y="4648200"/>
            <a:ext cx="22123" cy="22123"/>
          </a:xfrm>
          <a:prstGeom prst="straightConnector1">
            <a:avLst/>
          </a:prstGeom>
          <a:noFill/>
          <a:ln w="9525" cap="flat" cmpd="sng" algn="ctr">
            <a:no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829DD77D-3E94-4269-BD3B-A5128859D669}"/>
              </a:ext>
            </a:extLst>
          </p:cNvPr>
          <p:cNvCxnSpPr>
            <a:cxnSpLocks/>
          </p:cNvCxnSpPr>
          <p:nvPr/>
        </p:nvCxnSpPr>
        <p:spPr bwMode="auto">
          <a:xfrm flipV="1">
            <a:off x="6541476" y="4548552"/>
            <a:ext cx="609600" cy="76200"/>
          </a:xfrm>
          <a:prstGeom prst="straightConnector1">
            <a:avLst/>
          </a:prstGeom>
          <a:noFill/>
          <a:ln w="12700" cap="flat" cmpd="sng" algn="ctr">
            <a:solidFill>
              <a:srgbClr val="0000FF"/>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866E41FD-865A-49D7-A6BB-9D7E197FD782}"/>
              </a:ext>
            </a:extLst>
          </p:cNvPr>
          <p:cNvCxnSpPr>
            <a:cxnSpLocks/>
          </p:cNvCxnSpPr>
          <p:nvPr/>
        </p:nvCxnSpPr>
        <p:spPr bwMode="auto">
          <a:xfrm flipV="1">
            <a:off x="6541476" y="5591175"/>
            <a:ext cx="4050324" cy="20594"/>
          </a:xfrm>
          <a:prstGeom prst="straightConnector1">
            <a:avLst/>
          </a:prstGeom>
          <a:noFill/>
          <a:ln w="12700" cap="flat" cmpd="sng" algn="ctr">
            <a:solidFill>
              <a:srgbClr val="FF6600"/>
            </a:solidFill>
            <a:prstDash val="solid"/>
            <a:round/>
            <a:headEnd type="none" w="med" len="med"/>
            <a:tailEnd type="triangle"/>
          </a:ln>
          <a:effectLst/>
        </p:spPr>
      </p:cxnSp>
    </p:spTree>
    <p:extLst>
      <p:ext uri="{BB962C8B-B14F-4D97-AF65-F5344CB8AC3E}">
        <p14:creationId xmlns:p14="http://schemas.microsoft.com/office/powerpoint/2010/main" val="17444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9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par>
                                <p:cTn id="25" presetID="22" presetClass="entr" presetSubtype="4"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9731253-41AE-E4B8-89D3-41A7AB9A44A2}"/>
                  </a:ext>
                </a:extLst>
              </p:cNvPr>
              <p:cNvSpPr>
                <a:spLocks noGrp="1"/>
              </p:cNvSpPr>
              <p:nvPr>
                <p:ph type="title"/>
              </p:nvPr>
            </p:nvSpPr>
            <p:spPr/>
            <p:txBody>
              <a:bodyPr/>
              <a:lstStyle/>
              <a:p>
                <a14:m>
                  <m:oMath xmlns:m="http://schemas.openxmlformats.org/officeDocument/2006/math">
                    <m:r>
                      <a:rPr lang="en-AU" sz="32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𝝅</m:t>
                    </m:r>
                  </m:oMath>
                </a14:m>
                <a:r>
                  <a:rPr lang="en-AU" sz="3200" b="0" dirty="0">
                    <a:ln w="0"/>
                    <a:solidFill>
                      <a:schemeClr val="accent1"/>
                    </a:solidFill>
                    <a:effectLst>
                      <a:outerShdw blurRad="38100" dist="25400" dir="5400000" algn="ctr" rotWithShape="0">
                        <a:srgbClr val="6E747A">
                          <a:alpha val="43000"/>
                        </a:srgbClr>
                      </a:outerShdw>
                    </a:effectLst>
                  </a:rPr>
                  <a:t> mass distribution is harder</a:t>
                </a:r>
                <a:endParaRPr lang="en-AU" sz="2800" dirty="0"/>
              </a:p>
            </p:txBody>
          </p:sp>
        </mc:Choice>
        <mc:Fallback xmlns="">
          <p:sp>
            <p:nvSpPr>
              <p:cNvPr id="2" name="Title 1">
                <a:extLst>
                  <a:ext uri="{FF2B5EF4-FFF2-40B4-BE49-F238E27FC236}">
                    <a16:creationId xmlns:a16="http://schemas.microsoft.com/office/drawing/2014/main" id="{B9731253-41AE-E4B8-89D3-41A7AB9A44A2}"/>
                  </a:ext>
                </a:extLst>
              </p:cNvPr>
              <p:cNvSpPr>
                <a:spLocks noGrp="1" noRot="1" noChangeAspect="1" noMove="1" noResize="1" noEditPoints="1" noAdjustHandles="1" noChangeArrowheads="1" noChangeShapeType="1" noTextEdit="1"/>
              </p:cNvSpPr>
              <p:nvPr>
                <p:ph type="title"/>
              </p:nvPr>
            </p:nvSpPr>
            <p:spPr>
              <a:blipFill>
                <a:blip r:embed="rId2"/>
                <a:stretch>
                  <a:fillRect t="-802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B132B9-C212-C892-A71C-6227FC2CDC7D}"/>
                  </a:ext>
                </a:extLst>
              </p:cNvPr>
              <p:cNvSpPr>
                <a:spLocks noGrp="1"/>
              </p:cNvSpPr>
              <p:nvPr>
                <p:ph idx="1"/>
              </p:nvPr>
            </p:nvSpPr>
            <p:spPr>
              <a:xfrm>
                <a:off x="609600" y="990600"/>
                <a:ext cx="10972800" cy="5486400"/>
              </a:xfrm>
            </p:spPr>
            <p:txBody>
              <a:bodyPr/>
              <a:lstStyle/>
              <a:p>
                <a:r>
                  <a:rPr lang="en-AU" sz="2000" dirty="0"/>
                  <a:t>Empirical fact is readily understood physically</a:t>
                </a:r>
              </a:p>
              <a:p>
                <a:pPr>
                  <a:spcBef>
                    <a:spcPts val="1200"/>
                  </a:spcBef>
                </a:pPr>
                <a:r>
                  <a:rPr lang="en-US" sz="2000" dirty="0"/>
                  <a:t>Pion wave function (hence, pion GPD) is independent of the probe.  </a:t>
                </a:r>
              </a:p>
              <a:p>
                <a:pPr lvl="1"/>
                <a:r>
                  <a:rPr lang="en-US" dirty="0"/>
                  <a:t>It's the same whether 1 photon or 2 photons or graviton is the probing object.  </a:t>
                </a:r>
              </a:p>
              <a:p>
                <a:pPr>
                  <a:spcBef>
                    <a:spcPts val="1200"/>
                  </a:spcBef>
                </a:pPr>
                <a:r>
                  <a:rPr lang="en-US" sz="2000" dirty="0"/>
                  <a:t>However, probe itself focuses on different features of the target constituents</a:t>
                </a:r>
              </a:p>
              <a:p>
                <a:pPr lvl="1"/>
                <a:r>
                  <a:rPr lang="en-US" dirty="0"/>
                  <a:t>Target quark carries same charge, irrespective of its momentum.  </a:t>
                </a:r>
              </a:p>
              <a:p>
                <a:pPr lvl="2"/>
                <a:r>
                  <a:rPr lang="en-US" sz="2000" dirty="0"/>
                  <a:t>So, pion LFWF alone controls distribution of charge.  </a:t>
                </a:r>
              </a:p>
              <a:p>
                <a:pPr lvl="1"/>
                <a:r>
                  <a:rPr lang="en-US" dirty="0"/>
                  <a:t>Gravitational interaction of target quark depends on its momentum.  </a:t>
                </a:r>
              </a:p>
              <a:p>
                <a:pPr marL="457200" lvl="1" indent="0">
                  <a:buNone/>
                </a:pPr>
                <a:r>
                  <a:rPr lang="en-US" dirty="0"/>
                  <a:t>     (The current = the energy momentum tensor)  </a:t>
                </a:r>
              </a:p>
              <a:p>
                <a:pPr lvl="2"/>
                <a:r>
                  <a:rPr lang="en-US" sz="2000" dirty="0"/>
                  <a:t>Pion effective mass distribution therefore depends on interference between quark momentum growth and LFWF momentum suppression with increasing </a:t>
                </a:r>
                <a14:m>
                  <m:oMath xmlns:m="http://schemas.openxmlformats.org/officeDocument/2006/math">
                    <m:sSup>
                      <m:sSupPr>
                        <m:ctrlPr>
                          <a:rPr lang="en-AU" sz="2000" b="0" i="1" smtClean="0">
                            <a:latin typeface="Cambria Math" panose="02040503050406030204" pitchFamily="18" charset="0"/>
                          </a:rPr>
                        </m:ctrlPr>
                      </m:sSupPr>
                      <m:e>
                        <m:r>
                          <m:rPr>
                            <m:sty m:val="p"/>
                          </m:rPr>
                          <a:rPr lang="en-AU" sz="2000" b="0" i="0" smtClean="0">
                            <a:latin typeface="Cambria Math" panose="02040503050406030204" pitchFamily="18" charset="0"/>
                          </a:rPr>
                          <m:t>Δ</m:t>
                        </m:r>
                      </m:e>
                      <m:sup>
                        <m:r>
                          <a:rPr lang="en-AU" sz="2000" b="0" i="1" smtClean="0">
                            <a:latin typeface="Cambria Math" panose="02040503050406030204" pitchFamily="18" charset="0"/>
                          </a:rPr>
                          <m:t>2</m:t>
                        </m:r>
                      </m:sup>
                    </m:sSup>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oMath>
                </a14:m>
                <a:r>
                  <a:rPr lang="en-US" sz="2000" dirty="0"/>
                  <a:t>.  </a:t>
                </a:r>
              </a:p>
              <a:p>
                <a:pPr lvl="2"/>
                <a:r>
                  <a:rPr lang="en-US" sz="2000" dirty="0"/>
                  <a:t>This pushes support to a larger momentum domain in the pion = smaller distance domain.</a:t>
                </a:r>
              </a:p>
              <a:p>
                <a:pPr>
                  <a:spcBef>
                    <a:spcPts val="1200"/>
                  </a:spcBef>
                </a:pPr>
                <a:r>
                  <a:rPr lang="en-US" sz="2000" dirty="0"/>
                  <a:t>“</a:t>
                </a:r>
                <a:r>
                  <a:rPr lang="en-US" sz="2000" i="1" dirty="0">
                    <a:ln w="0"/>
                    <a:solidFill>
                      <a:srgbClr val="C00000"/>
                    </a:solidFill>
                    <a:effectLst>
                      <a:outerShdw blurRad="38100" dist="25400" dir="5400000" algn="ctr" rotWithShape="0">
                        <a:srgbClr val="6E747A">
                          <a:alpha val="43000"/>
                        </a:srgbClr>
                      </a:outerShdw>
                    </a:effectLst>
                  </a:rPr>
                  <a:t>Is there a specific aspect of the pion GPDs driven by the data which is responsible?</a:t>
                </a:r>
                <a:r>
                  <a:rPr lang="en-US" sz="2000" dirty="0">
                    <a:effectLst/>
                  </a:rPr>
                  <a:t>”  </a:t>
                </a:r>
              </a:p>
              <a:p>
                <a:r>
                  <a:rPr lang="en-US" sz="2000" dirty="0"/>
                  <a:t>Yes.  EHM induced broadening of pion LFWF = GPD.  </a:t>
                </a:r>
              </a:p>
              <a:p>
                <a:pPr marL="0" indent="0">
                  <a:buNone/>
                </a:pPr>
                <a:r>
                  <a:rPr lang="en-US" sz="2000" dirty="0"/>
                  <a:t>	Given GPD overlap representation, they’re the same thing.</a:t>
                </a:r>
              </a:p>
              <a:p>
                <a:pPr marL="914400" lvl="2" indent="0">
                  <a:buNone/>
                </a:pPr>
                <a:endParaRPr lang="en-US" sz="2000" dirty="0"/>
              </a:p>
            </p:txBody>
          </p:sp>
        </mc:Choice>
        <mc:Fallback xmlns="">
          <p:sp>
            <p:nvSpPr>
              <p:cNvPr id="3" name="Content Placeholder 2">
                <a:extLst>
                  <a:ext uri="{FF2B5EF4-FFF2-40B4-BE49-F238E27FC236}">
                    <a16:creationId xmlns:a16="http://schemas.microsoft.com/office/drawing/2014/main" id="{E2B132B9-C212-C892-A71C-6227FC2CDC7D}"/>
                  </a:ext>
                </a:extLst>
              </p:cNvPr>
              <p:cNvSpPr>
                <a:spLocks noGrp="1" noRot="1" noChangeAspect="1" noMove="1" noResize="1" noEditPoints="1" noAdjustHandles="1" noChangeArrowheads="1" noChangeShapeType="1" noTextEdit="1"/>
              </p:cNvSpPr>
              <p:nvPr>
                <p:ph idx="1"/>
              </p:nvPr>
            </p:nvSpPr>
            <p:spPr>
              <a:xfrm>
                <a:off x="609600" y="990600"/>
                <a:ext cx="10972800" cy="5486400"/>
              </a:xfrm>
              <a:blipFill>
                <a:blip r:embed="rId3"/>
                <a:stretch>
                  <a:fillRect l="-500" t="-667"/>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0A93E91D-2EDA-1D34-800E-238A7D449BDC}"/>
              </a:ext>
            </a:extLst>
          </p:cNvPr>
          <p:cNvSpPr>
            <a:spLocks noGrp="1"/>
          </p:cNvSpPr>
          <p:nvPr>
            <p:ph type="dt" sz="half" idx="10"/>
          </p:nvPr>
        </p:nvSpPr>
        <p:spPr/>
        <p:txBody>
          <a:bodyPr/>
          <a:lstStyle/>
          <a:p>
            <a:r>
              <a:rPr lang="en-US"/>
              <a:t>MESON 2023 - 17th International Workshop on Meson Physics                           (32)</a:t>
            </a:r>
            <a:endParaRPr lang="en-US" dirty="0"/>
          </a:p>
        </p:txBody>
      </p:sp>
      <p:sp>
        <p:nvSpPr>
          <p:cNvPr id="5" name="Footer Placeholder 4">
            <a:extLst>
              <a:ext uri="{FF2B5EF4-FFF2-40B4-BE49-F238E27FC236}">
                <a16:creationId xmlns:a16="http://schemas.microsoft.com/office/drawing/2014/main" id="{776A5CC4-47EB-BFE9-9698-6895FBB6BD57}"/>
              </a:ext>
            </a:extLst>
          </p:cNvPr>
          <p:cNvSpPr>
            <a:spLocks noGrp="1"/>
          </p:cNvSpPr>
          <p:nvPr>
            <p:ph type="ftr" sz="quarter" idx="11"/>
          </p:nvPr>
        </p:nvSpPr>
        <p:spPr/>
        <p:txBody>
          <a:bodyPr/>
          <a:lstStyle/>
          <a:p>
            <a:r>
              <a:rPr lang="en-US"/>
              <a:t>Craig Roberts: cdroberts@nju.edu.cn  432 .. 23/06/22 12:30 .."EHM via Studies of Hadron Spectra &amp; Structure"</a:t>
            </a:r>
            <a:endParaRPr lang="en-US" dirty="0"/>
          </a:p>
        </p:txBody>
      </p:sp>
      <p:sp>
        <p:nvSpPr>
          <p:cNvPr id="6" name="Slide Number Placeholder 5">
            <a:extLst>
              <a:ext uri="{FF2B5EF4-FFF2-40B4-BE49-F238E27FC236}">
                <a16:creationId xmlns:a16="http://schemas.microsoft.com/office/drawing/2014/main" id="{61CE84B2-8641-43B6-0B54-C3EAE21BE323}"/>
              </a:ext>
            </a:extLst>
          </p:cNvPr>
          <p:cNvSpPr>
            <a:spLocks noGrp="1"/>
          </p:cNvSpPr>
          <p:nvPr>
            <p:ph type="sldNum" sz="quarter" idx="12"/>
          </p:nvPr>
        </p:nvSpPr>
        <p:spPr/>
        <p:txBody>
          <a:bodyPr/>
          <a:lstStyle/>
          <a:p>
            <a:fld id="{87034D8C-3CB4-402A-BC46-2AB14C0FE90A}" type="slidenum">
              <a:rPr lang="en-US" smtClean="0"/>
              <a:pPr/>
              <a:t>30</a:t>
            </a:fld>
            <a:endParaRPr lang="en-US"/>
          </a:p>
        </p:txBody>
      </p:sp>
    </p:spTree>
    <p:extLst>
      <p:ext uri="{BB962C8B-B14F-4D97-AF65-F5344CB8AC3E}">
        <p14:creationId xmlns:p14="http://schemas.microsoft.com/office/powerpoint/2010/main" val="173785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outHorizontal)">
                                      <p:cBhvr>
                                        <p:cTn id="7" dur="500"/>
                                        <p:tgtEl>
                                          <p:spTgt spid="3">
                                            <p:txEl>
                                              <p:pRg st="3" end="3"/>
                                            </p:txEl>
                                          </p:spTgt>
                                        </p:tgtEl>
                                      </p:cBhvr>
                                    </p:animEffect>
                                  </p:childTnLst>
                                </p:cTn>
                              </p:par>
                              <p:par>
                                <p:cTn id="8" presetID="16" presetClass="entr" presetSubtype="42"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arn(outHorizontal)">
                                      <p:cBhvr>
                                        <p:cTn id="10" dur="500"/>
                                        <p:tgtEl>
                                          <p:spTgt spid="3">
                                            <p:txEl>
                                              <p:pRg st="4" end="4"/>
                                            </p:txEl>
                                          </p:spTgt>
                                        </p:tgtEl>
                                      </p:cBhvr>
                                    </p:animEffect>
                                  </p:childTnLst>
                                </p:cTn>
                              </p:par>
                              <p:par>
                                <p:cTn id="11" presetID="16" presetClass="entr" presetSubtype="42"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arn(outHorizontal)">
                                      <p:cBhvr>
                                        <p:cTn id="13" dur="500"/>
                                        <p:tgtEl>
                                          <p:spTgt spid="3">
                                            <p:txEl>
                                              <p:pRg st="5" end="5"/>
                                            </p:txEl>
                                          </p:spTgt>
                                        </p:tgtEl>
                                      </p:cBhvr>
                                    </p:animEffect>
                                  </p:childTnLst>
                                </p:cTn>
                              </p:par>
                              <p:par>
                                <p:cTn id="14" presetID="16" presetClass="entr" presetSubtype="42"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arn(outHorizontal)">
                                      <p:cBhvr>
                                        <p:cTn id="16" dur="500"/>
                                        <p:tgtEl>
                                          <p:spTgt spid="3">
                                            <p:txEl>
                                              <p:pRg st="6" end="6"/>
                                            </p:txEl>
                                          </p:spTgt>
                                        </p:tgtEl>
                                      </p:cBhvr>
                                    </p:animEffect>
                                  </p:childTnLst>
                                </p:cTn>
                              </p:par>
                              <p:par>
                                <p:cTn id="17" presetID="16" presetClass="entr" presetSubtype="42"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barn(outHorizontal)">
                                      <p:cBhvr>
                                        <p:cTn id="19" dur="500"/>
                                        <p:tgtEl>
                                          <p:spTgt spid="3">
                                            <p:txEl>
                                              <p:pRg st="7" end="7"/>
                                            </p:txEl>
                                          </p:spTgt>
                                        </p:tgtEl>
                                      </p:cBhvr>
                                    </p:animEffect>
                                  </p:childTnLst>
                                </p:cTn>
                              </p:par>
                              <p:par>
                                <p:cTn id="20" presetID="16" presetClass="entr" presetSubtype="42"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arn(outHorizontal)">
                                      <p:cBhvr>
                                        <p:cTn id="22" dur="500"/>
                                        <p:tgtEl>
                                          <p:spTgt spid="3">
                                            <p:txEl>
                                              <p:pRg st="8" end="8"/>
                                            </p:txEl>
                                          </p:spTgt>
                                        </p:tgtEl>
                                      </p:cBhvr>
                                    </p:animEffect>
                                  </p:childTnLst>
                                </p:cTn>
                              </p:par>
                              <p:par>
                                <p:cTn id="23" presetID="16" presetClass="entr" presetSubtype="42"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barn(outHorizontal)">
                                      <p:cBhvr>
                                        <p:cTn id="25" dur="500"/>
                                        <p:tgtEl>
                                          <p:spTgt spid="3">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wipe(left)">
                                      <p:cBhvr>
                                        <p:cTn id="30" dur="500"/>
                                        <p:tgtEl>
                                          <p:spTgt spid="3">
                                            <p:txEl>
                                              <p:pRg st="10" end="10"/>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wipe(left)">
                                      <p:cBhvr>
                                        <p:cTn id="33" dur="500"/>
                                        <p:tgtEl>
                                          <p:spTgt spid="3">
                                            <p:txEl>
                                              <p:pRg st="11" end="11"/>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animEffect transition="in" filter="wipe(left)">
                                      <p:cBhvr>
                                        <p:cTn id="36"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E8E5-0DE0-4CA6-9BED-FFB571FA134C}"/>
              </a:ext>
            </a:extLst>
          </p:cNvPr>
          <p:cNvSpPr>
            <a:spLocks noGrp="1"/>
          </p:cNvSpPr>
          <p:nvPr>
            <p:ph type="title"/>
          </p:nvPr>
        </p:nvSpPr>
        <p:spPr/>
        <p:txBody>
          <a:bodyPr/>
          <a:lstStyle/>
          <a:p>
            <a:r>
              <a:rPr lang="en-GB" sz="3600" dirty="0">
                <a:latin typeface="Lucida Calligraphy" panose="03010101010101010101" pitchFamily="66" charset="0"/>
              </a:rPr>
              <a:t>Emergent Hadron Mass</a:t>
            </a:r>
            <a:endParaRPr lang="en-US" sz="3600" dirty="0">
              <a:latin typeface="Lucida Calligraphy" panose="03010101010101010101" pitchFamily="66" charset="0"/>
            </a:endParaRPr>
          </a:p>
        </p:txBody>
      </p:sp>
      <p:sp>
        <p:nvSpPr>
          <p:cNvPr id="3" name="Content Placeholder 2">
            <a:extLst>
              <a:ext uri="{FF2B5EF4-FFF2-40B4-BE49-F238E27FC236}">
                <a16:creationId xmlns:a16="http://schemas.microsoft.com/office/drawing/2014/main" id="{7EF29C17-0B57-4AE6-AF15-BF19AB789C5A}"/>
              </a:ext>
            </a:extLst>
          </p:cNvPr>
          <p:cNvSpPr>
            <a:spLocks noGrp="1"/>
          </p:cNvSpPr>
          <p:nvPr>
            <p:ph idx="1"/>
          </p:nvPr>
        </p:nvSpPr>
        <p:spPr>
          <a:xfrm>
            <a:off x="609600" y="1112837"/>
            <a:ext cx="10972800" cy="4906963"/>
          </a:xfrm>
        </p:spPr>
        <p:txBody>
          <a:bodyPr/>
          <a:lstStyle/>
          <a:p>
            <a:r>
              <a:rPr lang="en-GB" dirty="0"/>
              <a:t>QCD is unique amongst known fundamental theories of natural phenomena</a:t>
            </a:r>
          </a:p>
          <a:p>
            <a:pPr lvl="1"/>
            <a:r>
              <a:rPr lang="en-GB" dirty="0"/>
              <a:t>The degrees-of-freedom used to express the scale-free Lagrangian are not directly observable</a:t>
            </a:r>
          </a:p>
          <a:p>
            <a:pPr lvl="1"/>
            <a:r>
              <a:rPr lang="en-GB" dirty="0"/>
              <a:t>Massless gauge bosons become massive, with no “human” interference</a:t>
            </a:r>
          </a:p>
          <a:p>
            <a:pPr lvl="1"/>
            <a:r>
              <a:rPr lang="en-GB" dirty="0"/>
              <a:t>Gluon mass ensures a stable, infrared completion of the theory through the appearance of a running coupling that saturates at infrared momenta, being everywhere finite</a:t>
            </a:r>
          </a:p>
          <a:p>
            <a:pPr lvl="1"/>
            <a:r>
              <a:rPr lang="en-GB" dirty="0"/>
              <a:t>Massless fermions become massive, producing</a:t>
            </a:r>
          </a:p>
          <a:p>
            <a:pPr lvl="2"/>
            <a:r>
              <a:rPr lang="en-GB" sz="1800" dirty="0"/>
              <a:t>Massive baryons and simultaneously Massless mesons</a:t>
            </a:r>
            <a:endParaRPr lang="en-GB" dirty="0"/>
          </a:p>
          <a:p>
            <a:r>
              <a:rPr lang="en-GB" dirty="0"/>
              <a:t>These emergent features of QCD are expressed in every strong interaction observable </a:t>
            </a:r>
          </a:p>
          <a:p>
            <a:r>
              <a:rPr lang="en-GB" dirty="0"/>
              <a:t>They can also be revealed via </a:t>
            </a:r>
          </a:p>
          <a:p>
            <a:pPr marL="0" indent="0">
              <a:buNone/>
            </a:pPr>
            <a:r>
              <a:rPr lang="en-GB" dirty="0"/>
              <a:t>	EHM interference with Nature’s other known source of mass = Higgs</a:t>
            </a:r>
          </a:p>
          <a:p>
            <a:r>
              <a:rPr lang="en-GB" dirty="0"/>
              <a:t>We are capable of building facilities that can validate these concepts, proving QCD to be </a:t>
            </a:r>
          </a:p>
          <a:p>
            <a:pPr marL="0" indent="0">
              <a:buNone/>
            </a:pPr>
            <a:r>
              <a:rPr lang="en-GB" dirty="0"/>
              <a:t>	the 1</a:t>
            </a:r>
            <a:r>
              <a:rPr lang="en-GB" baseline="30000" dirty="0"/>
              <a:t>st</a:t>
            </a:r>
            <a:r>
              <a:rPr lang="en-GB" dirty="0"/>
              <a:t> well-defined four-dimensional quantum field theory ever contemplated</a:t>
            </a:r>
          </a:p>
          <a:p>
            <a:r>
              <a:rPr lang="en-GB" sz="2400" i="1" dirty="0">
                <a:ln w="0"/>
                <a:solidFill>
                  <a:srgbClr val="CC9900"/>
                </a:solidFill>
                <a:effectLst>
                  <a:outerShdw blurRad="38100" dist="25400" dir="5400000" algn="ctr" rotWithShape="0">
                    <a:srgbClr val="6E747A">
                      <a:alpha val="43000"/>
                    </a:srgbClr>
                  </a:outerShdw>
                </a:effectLst>
              </a:rPr>
              <a:t>This may open doors that lead far beyond the Standard Model</a:t>
            </a:r>
          </a:p>
          <a:p>
            <a:endParaRPr lang="en-US" dirty="0"/>
          </a:p>
        </p:txBody>
      </p:sp>
      <p:sp>
        <p:nvSpPr>
          <p:cNvPr id="4" name="Date Placeholder 3">
            <a:extLst>
              <a:ext uri="{FF2B5EF4-FFF2-40B4-BE49-F238E27FC236}">
                <a16:creationId xmlns:a16="http://schemas.microsoft.com/office/drawing/2014/main" id="{CDEFDEE3-DD42-4279-90D5-E4197773D09B}"/>
              </a:ext>
            </a:extLst>
          </p:cNvPr>
          <p:cNvSpPr>
            <a:spLocks noGrp="1"/>
          </p:cNvSpPr>
          <p:nvPr>
            <p:ph type="dt" sz="half" idx="10"/>
          </p:nvPr>
        </p:nvSpPr>
        <p:spPr/>
        <p:txBody>
          <a:bodyPr/>
          <a:lstStyle/>
          <a:p>
            <a:r>
              <a:rPr lang="en-US"/>
              <a:t>MESON 2023 - 17th International Workshop on Meson Physics                           (32)</a:t>
            </a:r>
            <a:endParaRPr lang="en-US" dirty="0"/>
          </a:p>
        </p:txBody>
      </p:sp>
      <p:sp>
        <p:nvSpPr>
          <p:cNvPr id="5" name="Footer Placeholder 4">
            <a:extLst>
              <a:ext uri="{FF2B5EF4-FFF2-40B4-BE49-F238E27FC236}">
                <a16:creationId xmlns:a16="http://schemas.microsoft.com/office/drawing/2014/main" id="{452723D8-7BC2-4A95-86AA-EAEE4597A7E6}"/>
              </a:ext>
            </a:extLst>
          </p:cNvPr>
          <p:cNvSpPr>
            <a:spLocks noGrp="1"/>
          </p:cNvSpPr>
          <p:nvPr>
            <p:ph type="ftr" sz="quarter" idx="11"/>
          </p:nvPr>
        </p:nvSpPr>
        <p:spPr/>
        <p:txBody>
          <a:bodyPr/>
          <a:lstStyle/>
          <a:p>
            <a:r>
              <a:rPr lang="en-US"/>
              <a:t>Craig Roberts: cdroberts@nju.edu.cn  432 .. 23/06/22 12:30 .."EHM via Studies of Hadron Spectra &amp; Structure"</a:t>
            </a:r>
            <a:endParaRPr lang="en-US" dirty="0"/>
          </a:p>
        </p:txBody>
      </p:sp>
      <p:sp>
        <p:nvSpPr>
          <p:cNvPr id="6" name="Slide Number Placeholder 5">
            <a:extLst>
              <a:ext uri="{FF2B5EF4-FFF2-40B4-BE49-F238E27FC236}">
                <a16:creationId xmlns:a16="http://schemas.microsoft.com/office/drawing/2014/main" id="{EAD7D389-08F4-43E2-90D3-45707F97750E}"/>
              </a:ext>
            </a:extLst>
          </p:cNvPr>
          <p:cNvSpPr>
            <a:spLocks noGrp="1"/>
          </p:cNvSpPr>
          <p:nvPr>
            <p:ph type="sldNum" sz="quarter" idx="12"/>
          </p:nvPr>
        </p:nvSpPr>
        <p:spPr/>
        <p:txBody>
          <a:bodyPr/>
          <a:lstStyle/>
          <a:p>
            <a:fld id="{87034D8C-3CB4-402A-BC46-2AB14C0FE90A}" type="slidenum">
              <a:rPr lang="en-US" smtClean="0"/>
              <a:pPr/>
              <a:t>31</a:t>
            </a:fld>
            <a:endParaRPr lang="en-US"/>
          </a:p>
        </p:txBody>
      </p:sp>
      <p:pic>
        <p:nvPicPr>
          <p:cNvPr id="7" name="Picture 6" descr="A picture containing shape&#10;&#10;Description automatically generated">
            <a:extLst>
              <a:ext uri="{FF2B5EF4-FFF2-40B4-BE49-F238E27FC236}">
                <a16:creationId xmlns:a16="http://schemas.microsoft.com/office/drawing/2014/main" id="{9612A037-A7C6-46CD-8D18-73BDF44530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0" y="-48926"/>
            <a:ext cx="1908200" cy="1081314"/>
          </a:xfrm>
          <a:prstGeom prst="rect">
            <a:avLst/>
          </a:prstGeom>
        </p:spPr>
      </p:pic>
      <p:sp>
        <p:nvSpPr>
          <p:cNvPr id="8" name="TextBox 7">
            <a:extLst>
              <a:ext uri="{FF2B5EF4-FFF2-40B4-BE49-F238E27FC236}">
                <a16:creationId xmlns:a16="http://schemas.microsoft.com/office/drawing/2014/main" id="{06BE19F9-0B70-40DB-9819-B8018308456D}"/>
              </a:ext>
            </a:extLst>
          </p:cNvPr>
          <p:cNvSpPr txBox="1"/>
          <p:nvPr/>
        </p:nvSpPr>
        <p:spPr>
          <a:xfrm>
            <a:off x="10299700" y="-54597"/>
            <a:ext cx="1892299" cy="307777"/>
          </a:xfrm>
          <a:prstGeom prst="rect">
            <a:avLst/>
          </a:prstGeom>
          <a:noFill/>
        </p:spPr>
        <p:txBody>
          <a:bodyPr wrap="square" rtlCol="0">
            <a:spAutoFit/>
          </a:bodyPr>
          <a:lstStyle/>
          <a:p>
            <a:r>
              <a:rPr lang="en-US" sz="1400" dirty="0">
                <a:ln w="0"/>
                <a:solidFill>
                  <a:schemeClr val="accent6">
                    <a:lumMod val="50000"/>
                  </a:schemeClr>
                </a:solidFill>
                <a:effectLst>
                  <a:outerShdw blurRad="38100" dist="25400" dir="5400000" algn="ctr" rotWithShape="0">
                    <a:srgbClr val="6E747A">
                      <a:alpha val="43000"/>
                    </a:srgbClr>
                  </a:outerShdw>
                </a:effectLst>
              </a:rPr>
              <a:t>Grant no. 12135007</a:t>
            </a:r>
          </a:p>
        </p:txBody>
      </p:sp>
    </p:spTree>
    <p:extLst>
      <p:ext uri="{BB962C8B-B14F-4D97-AF65-F5344CB8AC3E}">
        <p14:creationId xmlns:p14="http://schemas.microsoft.com/office/powerpoint/2010/main" val="82082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arn(inVertical)">
                                      <p:cBhvr>
                                        <p:cTn id="24" dur="500"/>
                                        <p:tgtEl>
                                          <p:spTgt spid="3">
                                            <p:txEl>
                                              <p:pRg st="6" end="6"/>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arn(inVertical)">
                                      <p:cBhvr>
                                        <p:cTn id="27" dur="500"/>
                                        <p:tgtEl>
                                          <p:spTgt spid="3">
                                            <p:txEl>
                                              <p:pRg st="7" end="7"/>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arn(inVertical)">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circle(in)">
                                      <p:cBhvr>
                                        <p:cTn id="45"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E8E5-0DE0-4CA6-9BED-FFB571FA134C}"/>
              </a:ext>
            </a:extLst>
          </p:cNvPr>
          <p:cNvSpPr>
            <a:spLocks noGrp="1"/>
          </p:cNvSpPr>
          <p:nvPr>
            <p:ph type="title"/>
          </p:nvPr>
        </p:nvSpPr>
        <p:spPr/>
        <p:txBody>
          <a:bodyPr/>
          <a:lstStyle/>
          <a:p>
            <a:r>
              <a:rPr lang="en-GB" sz="3600" dirty="0">
                <a:latin typeface="Lucida Calligraphy" panose="03010101010101010101" pitchFamily="66" charset="0"/>
              </a:rPr>
              <a:t>Emergent Hadron Mass</a:t>
            </a:r>
            <a:endParaRPr lang="en-US" sz="3600" dirty="0">
              <a:latin typeface="Lucida Calligraphy" panose="03010101010101010101" pitchFamily="66" charset="0"/>
            </a:endParaRPr>
          </a:p>
        </p:txBody>
      </p:sp>
      <p:sp>
        <p:nvSpPr>
          <p:cNvPr id="3" name="Content Placeholder 2">
            <a:extLst>
              <a:ext uri="{FF2B5EF4-FFF2-40B4-BE49-F238E27FC236}">
                <a16:creationId xmlns:a16="http://schemas.microsoft.com/office/drawing/2014/main" id="{7EF29C17-0B57-4AE6-AF15-BF19AB789C5A}"/>
              </a:ext>
            </a:extLst>
          </p:cNvPr>
          <p:cNvSpPr>
            <a:spLocks noGrp="1"/>
          </p:cNvSpPr>
          <p:nvPr>
            <p:ph idx="1"/>
          </p:nvPr>
        </p:nvSpPr>
        <p:spPr>
          <a:xfrm>
            <a:off x="609600" y="1112837"/>
            <a:ext cx="10972800" cy="4906963"/>
          </a:xfrm>
        </p:spPr>
        <p:txBody>
          <a:bodyPr/>
          <a:lstStyle/>
          <a:p>
            <a:r>
              <a:rPr lang="en-GB" dirty="0"/>
              <a:t>QCD is unique amongst known fundamental theories of natural phenomena</a:t>
            </a:r>
          </a:p>
          <a:p>
            <a:pPr lvl="1"/>
            <a:r>
              <a:rPr lang="en-GB" dirty="0"/>
              <a:t>The degrees-of-freedom used to express the scale-free Lagrangian are not directly observable</a:t>
            </a:r>
          </a:p>
          <a:p>
            <a:pPr lvl="1"/>
            <a:r>
              <a:rPr lang="en-GB" dirty="0"/>
              <a:t>Massless gauge bosons become massive, with no “human” interference</a:t>
            </a:r>
          </a:p>
          <a:p>
            <a:pPr lvl="1"/>
            <a:r>
              <a:rPr lang="en-GB" dirty="0"/>
              <a:t>Gluon mass ensures a stable, infrared completion of the theory through the appearance of a running coupling that saturates at infrared momenta, being everywhere finite</a:t>
            </a:r>
          </a:p>
          <a:p>
            <a:pPr lvl="1"/>
            <a:r>
              <a:rPr lang="en-GB" dirty="0"/>
              <a:t>Massless fermions become massive, producing</a:t>
            </a:r>
          </a:p>
          <a:p>
            <a:pPr lvl="2"/>
            <a:r>
              <a:rPr lang="en-GB" sz="1800" dirty="0"/>
              <a:t>Massive baryons and simultaneously Massless mesons</a:t>
            </a:r>
            <a:endParaRPr lang="en-GB" dirty="0"/>
          </a:p>
          <a:p>
            <a:r>
              <a:rPr lang="en-GB" dirty="0"/>
              <a:t>These emergent features of QCD are expressed in every strong interaction observable </a:t>
            </a:r>
          </a:p>
          <a:p>
            <a:r>
              <a:rPr lang="en-GB" dirty="0"/>
              <a:t>They can also be revealed via </a:t>
            </a:r>
          </a:p>
          <a:p>
            <a:pPr marL="0" indent="0">
              <a:buNone/>
            </a:pPr>
            <a:r>
              <a:rPr lang="en-GB" dirty="0"/>
              <a:t>	EHM interference with Nature’s other known source of mass = Higgs</a:t>
            </a:r>
          </a:p>
          <a:p>
            <a:r>
              <a:rPr lang="en-GB" dirty="0"/>
              <a:t>We are capable of building facilities that can validate these concepts, proving QCD to be </a:t>
            </a:r>
          </a:p>
          <a:p>
            <a:pPr marL="0" indent="0">
              <a:buNone/>
            </a:pPr>
            <a:r>
              <a:rPr lang="en-GB" dirty="0"/>
              <a:t>	the 1</a:t>
            </a:r>
            <a:r>
              <a:rPr lang="en-GB" baseline="30000" dirty="0"/>
              <a:t>st</a:t>
            </a:r>
            <a:r>
              <a:rPr lang="en-GB" dirty="0"/>
              <a:t> well-defined four-dimensional quantum field theory ever contemplated</a:t>
            </a:r>
          </a:p>
          <a:p>
            <a:r>
              <a:rPr lang="en-GB" sz="2400" i="1" dirty="0">
                <a:ln w="0"/>
                <a:solidFill>
                  <a:srgbClr val="CC9900"/>
                </a:solidFill>
                <a:effectLst>
                  <a:outerShdw blurRad="38100" dist="25400" dir="5400000" algn="ctr" rotWithShape="0">
                    <a:srgbClr val="6E747A">
                      <a:alpha val="43000"/>
                    </a:srgbClr>
                  </a:outerShdw>
                </a:effectLst>
              </a:rPr>
              <a:t>This may open doors that lead far beyond the Standard Model</a:t>
            </a:r>
          </a:p>
          <a:p>
            <a:endParaRPr lang="en-US" dirty="0"/>
          </a:p>
        </p:txBody>
      </p:sp>
      <p:sp>
        <p:nvSpPr>
          <p:cNvPr id="4" name="Date Placeholder 3">
            <a:extLst>
              <a:ext uri="{FF2B5EF4-FFF2-40B4-BE49-F238E27FC236}">
                <a16:creationId xmlns:a16="http://schemas.microsoft.com/office/drawing/2014/main" id="{CDEFDEE3-DD42-4279-90D5-E4197773D09B}"/>
              </a:ext>
            </a:extLst>
          </p:cNvPr>
          <p:cNvSpPr>
            <a:spLocks noGrp="1"/>
          </p:cNvSpPr>
          <p:nvPr>
            <p:ph type="dt" sz="half" idx="10"/>
          </p:nvPr>
        </p:nvSpPr>
        <p:spPr/>
        <p:txBody>
          <a:bodyPr/>
          <a:lstStyle/>
          <a:p>
            <a:r>
              <a:rPr lang="en-US"/>
              <a:t>MESON 2023 - 17th International Workshop on Meson Physics                           (32)</a:t>
            </a:r>
            <a:endParaRPr lang="en-US" dirty="0"/>
          </a:p>
        </p:txBody>
      </p:sp>
      <p:sp>
        <p:nvSpPr>
          <p:cNvPr id="5" name="Footer Placeholder 4">
            <a:extLst>
              <a:ext uri="{FF2B5EF4-FFF2-40B4-BE49-F238E27FC236}">
                <a16:creationId xmlns:a16="http://schemas.microsoft.com/office/drawing/2014/main" id="{452723D8-7BC2-4A95-86AA-EAEE4597A7E6}"/>
              </a:ext>
            </a:extLst>
          </p:cNvPr>
          <p:cNvSpPr>
            <a:spLocks noGrp="1"/>
          </p:cNvSpPr>
          <p:nvPr>
            <p:ph type="ftr" sz="quarter" idx="11"/>
          </p:nvPr>
        </p:nvSpPr>
        <p:spPr/>
        <p:txBody>
          <a:bodyPr/>
          <a:lstStyle/>
          <a:p>
            <a:r>
              <a:rPr lang="en-US"/>
              <a:t>Craig Roberts: cdroberts@nju.edu.cn  432 .. 23/06/22 12:30 .."EHM via Studies of Hadron Spectra &amp; Structure"</a:t>
            </a:r>
            <a:endParaRPr lang="en-US" dirty="0"/>
          </a:p>
        </p:txBody>
      </p:sp>
      <p:sp>
        <p:nvSpPr>
          <p:cNvPr id="6" name="Slide Number Placeholder 5">
            <a:extLst>
              <a:ext uri="{FF2B5EF4-FFF2-40B4-BE49-F238E27FC236}">
                <a16:creationId xmlns:a16="http://schemas.microsoft.com/office/drawing/2014/main" id="{EAD7D389-08F4-43E2-90D3-45707F97750E}"/>
              </a:ext>
            </a:extLst>
          </p:cNvPr>
          <p:cNvSpPr>
            <a:spLocks noGrp="1"/>
          </p:cNvSpPr>
          <p:nvPr>
            <p:ph type="sldNum" sz="quarter" idx="12"/>
          </p:nvPr>
        </p:nvSpPr>
        <p:spPr/>
        <p:txBody>
          <a:bodyPr/>
          <a:lstStyle/>
          <a:p>
            <a:fld id="{87034D8C-3CB4-402A-BC46-2AB14C0FE90A}" type="slidenum">
              <a:rPr lang="en-US" smtClean="0"/>
              <a:pPr/>
              <a:t>32</a:t>
            </a:fld>
            <a:endParaRPr lang="en-US"/>
          </a:p>
        </p:txBody>
      </p:sp>
      <p:pic>
        <p:nvPicPr>
          <p:cNvPr id="7" name="Picture 6" descr="A picture containing shape&#10;&#10;Description automatically generated">
            <a:extLst>
              <a:ext uri="{FF2B5EF4-FFF2-40B4-BE49-F238E27FC236}">
                <a16:creationId xmlns:a16="http://schemas.microsoft.com/office/drawing/2014/main" id="{9612A037-A7C6-46CD-8D18-73BDF44530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0" y="-48926"/>
            <a:ext cx="1908200" cy="1081314"/>
          </a:xfrm>
          <a:prstGeom prst="rect">
            <a:avLst/>
          </a:prstGeom>
        </p:spPr>
      </p:pic>
      <p:sp>
        <p:nvSpPr>
          <p:cNvPr id="8" name="TextBox 7">
            <a:extLst>
              <a:ext uri="{FF2B5EF4-FFF2-40B4-BE49-F238E27FC236}">
                <a16:creationId xmlns:a16="http://schemas.microsoft.com/office/drawing/2014/main" id="{06BE19F9-0B70-40DB-9819-B8018308456D}"/>
              </a:ext>
            </a:extLst>
          </p:cNvPr>
          <p:cNvSpPr txBox="1"/>
          <p:nvPr/>
        </p:nvSpPr>
        <p:spPr>
          <a:xfrm>
            <a:off x="10299700" y="-54597"/>
            <a:ext cx="1892299" cy="307777"/>
          </a:xfrm>
          <a:prstGeom prst="rect">
            <a:avLst/>
          </a:prstGeom>
          <a:noFill/>
        </p:spPr>
        <p:txBody>
          <a:bodyPr wrap="square" rtlCol="0">
            <a:spAutoFit/>
          </a:bodyPr>
          <a:lstStyle/>
          <a:p>
            <a:r>
              <a:rPr lang="en-US" sz="1400" dirty="0">
                <a:ln w="0"/>
                <a:solidFill>
                  <a:schemeClr val="accent6">
                    <a:lumMod val="50000"/>
                  </a:schemeClr>
                </a:solidFill>
                <a:effectLst>
                  <a:outerShdw blurRad="38100" dist="25400" dir="5400000" algn="ctr" rotWithShape="0">
                    <a:srgbClr val="6E747A">
                      <a:alpha val="43000"/>
                    </a:srgbClr>
                  </a:outerShdw>
                </a:effectLst>
              </a:rPr>
              <a:t>Grant no. 12135007</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08683F26-F9AC-DE83-3E9D-13A45FC8DD99}"/>
                  </a:ext>
                </a:extLst>
              </p:cNvPr>
              <p:cNvSpPr/>
              <p:nvPr/>
            </p:nvSpPr>
            <p:spPr bwMode="auto">
              <a:xfrm>
                <a:off x="2286000" y="908050"/>
                <a:ext cx="3657600" cy="946785"/>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sSub>
                        <m:sSubPr>
                          <m:ctrlPr>
                            <a:rPr lang="en-GB" sz="4800" i="1" smtClean="0">
                              <a:ln w="0"/>
                              <a:solidFill>
                                <a:schemeClr val="accent1"/>
                              </a:solidFill>
                              <a:effectLst>
                                <a:outerShdw blurRad="60007" dir="1500000" sy="-30000" kx="800400" algn="bl" rotWithShape="0">
                                  <a:prstClr val="black">
                                    <a:alpha val="20000"/>
                                  </a:prstClr>
                                </a:outerShdw>
                              </a:effectLst>
                              <a:latin typeface="Cambria Math" panose="02040503050406030204" pitchFamily="18" charset="0"/>
                            </a:rPr>
                          </m:ctrlPr>
                        </m:sSubPr>
                        <m:e>
                          <m:r>
                            <m:rPr>
                              <m:nor/>
                            </m:rPr>
                            <a:rPr lang="en-US" sz="4800" dirty="0">
                              <a:ln w="0"/>
                              <a:solidFill>
                                <a:schemeClr val="accent1"/>
                              </a:solidFill>
                              <a:effectLst>
                                <a:outerShdw blurRad="60007" dir="1500000" sy="-30000" kx="800400" algn="bl" rotWithShape="0">
                                  <a:prstClr val="black">
                                    <a:alpha val="20000"/>
                                  </a:prstClr>
                                </a:outerShdw>
                              </a:effectLst>
                              <a:latin typeface="Brush Script MT" panose="03060802040406070304" pitchFamily="66" charset="0"/>
                            </a:rPr>
                            <m:t>L</m:t>
                          </m:r>
                        </m:e>
                        <m:sub>
                          <m:r>
                            <a:rPr lang="en-GB" sz="4800" i="1" smtClean="0">
                              <a:ln w="0"/>
                              <a:solidFill>
                                <a:schemeClr val="accent1"/>
                              </a:solidFill>
                              <a:effectLst>
                                <a:outerShdw blurRad="60007" dir="1500000" sy="-30000" kx="800400" algn="bl" rotWithShape="0">
                                  <a:prstClr val="black">
                                    <a:alpha val="20000"/>
                                  </a:prstClr>
                                </a:outerShdw>
                              </a:effectLst>
                              <a:latin typeface="Cambria Math" panose="02040503050406030204" pitchFamily="18" charset="0"/>
                            </a:rPr>
                            <m:t>𝑁𝑎𝑡𝑢𝑟𝑒</m:t>
                          </m:r>
                        </m:sub>
                      </m:sSub>
                      <m:r>
                        <a:rPr lang="en-GB" sz="4800" i="1" smtClean="0">
                          <a:ln w="0"/>
                          <a:solidFill>
                            <a:schemeClr val="accent1"/>
                          </a:solidFill>
                          <a:effectLst>
                            <a:outerShdw blurRad="60007" dir="1500000" sy="-30000" kx="800400" algn="bl" rotWithShape="0">
                              <a:prstClr val="black">
                                <a:alpha val="20000"/>
                              </a:prstClr>
                            </a:outerShdw>
                          </a:effectLst>
                          <a:latin typeface="Cambria Math" panose="02040503050406030204" pitchFamily="18" charset="0"/>
                        </a:rPr>
                        <m:t>= ?</m:t>
                      </m:r>
                    </m:oMath>
                  </m:oMathPara>
                </a14:m>
                <a:endParaRPr lang="en-US" dirty="0">
                  <a:ln w="0"/>
                  <a:solidFill>
                    <a:schemeClr val="accent1"/>
                  </a:solidFill>
                  <a:effectLst>
                    <a:outerShdw blurRad="60007" dir="1500000" sy="-30000" kx="800400" algn="bl" rotWithShape="0">
                      <a:prstClr val="black">
                        <a:alpha val="20000"/>
                      </a:prstClr>
                    </a:outerShdw>
                  </a:effectLst>
                </a:endParaRPr>
              </a:p>
            </p:txBody>
          </p:sp>
        </mc:Choice>
        <mc:Fallback xmlns="">
          <p:sp>
            <p:nvSpPr>
              <p:cNvPr id="9" name="Rectangle 8">
                <a:extLst>
                  <a:ext uri="{FF2B5EF4-FFF2-40B4-BE49-F238E27FC236}">
                    <a16:creationId xmlns:a16="http://schemas.microsoft.com/office/drawing/2014/main" id="{08683F26-F9AC-DE83-3E9D-13A45FC8DD99}"/>
                  </a:ext>
                </a:extLst>
              </p:cNvPr>
              <p:cNvSpPr>
                <a:spLocks noRot="1" noChangeAspect="1" noMove="1" noResize="1" noEditPoints="1" noAdjustHandles="1" noChangeArrowheads="1" noChangeShapeType="1" noTextEdit="1"/>
              </p:cNvSpPr>
              <p:nvPr/>
            </p:nvSpPr>
            <p:spPr bwMode="auto">
              <a:xfrm>
                <a:off x="2286000" y="908050"/>
                <a:ext cx="3657600" cy="946785"/>
              </a:xfrm>
              <a:prstGeom prst="rect">
                <a:avLst/>
              </a:prstGeom>
              <a:blipFill>
                <a:blip r:embed="rId3"/>
                <a:stretch>
                  <a:fillRect b="-5161"/>
                </a:stretch>
              </a:blipFill>
              <a:ln w="9525" cap="flat" cmpd="sng" algn="ctr">
                <a:noFill/>
                <a:prstDash val="solid"/>
                <a:round/>
                <a:headEnd type="none" w="med" len="med"/>
                <a:tailEnd type="none" w="med" len="med"/>
              </a:ln>
              <a:effectLst/>
            </p:spPr>
            <p:txBody>
              <a:bodyPr/>
              <a:lstStyle/>
              <a:p>
                <a:r>
                  <a:rPr lang="en-AU">
                    <a:noFill/>
                  </a:rPr>
                  <a:t> </a:t>
                </a:r>
              </a:p>
            </p:txBody>
          </p:sp>
        </mc:Fallback>
      </mc:AlternateContent>
      <p:sp>
        <p:nvSpPr>
          <p:cNvPr id="10" name="TextBox 9">
            <a:extLst>
              <a:ext uri="{FF2B5EF4-FFF2-40B4-BE49-F238E27FC236}">
                <a16:creationId xmlns:a16="http://schemas.microsoft.com/office/drawing/2014/main" id="{4D97E5E4-8378-6DFD-4BFB-FA4B59A80BDA}"/>
              </a:ext>
            </a:extLst>
          </p:cNvPr>
          <p:cNvSpPr txBox="1"/>
          <p:nvPr/>
        </p:nvSpPr>
        <p:spPr>
          <a:xfrm>
            <a:off x="2209800" y="1828800"/>
            <a:ext cx="8229600" cy="1446550"/>
          </a:xfrm>
          <a:prstGeom prst="rect">
            <a:avLst/>
          </a:prstGeom>
          <a:solidFill>
            <a:schemeClr val="bg1"/>
          </a:solidFill>
        </p:spPr>
        <p:txBody>
          <a:bodyPr wrap="square" rtlCol="0">
            <a:spAutoFit/>
          </a:bodyPr>
          <a:lstStyle/>
          <a:p>
            <a:r>
              <a:rPr lang="en-AU" sz="4400" i="1" dirty="0">
                <a:ln w="0"/>
                <a:solidFill>
                  <a:srgbClr val="C00000"/>
                </a:solidFill>
                <a:effectLst>
                  <a:outerShdw blurRad="38100" dist="25400" dir="5400000" algn="ctr" rotWithShape="0">
                    <a:srgbClr val="6E747A">
                      <a:alpha val="43000"/>
                    </a:srgbClr>
                  </a:outerShdw>
                </a:effectLst>
              </a:rPr>
              <a:t>There are theories of many things,</a:t>
            </a:r>
          </a:p>
          <a:p>
            <a:r>
              <a:rPr lang="en-AU" sz="4400" i="1" dirty="0">
                <a:ln w="0"/>
                <a:solidFill>
                  <a:srgbClr val="C00000"/>
                </a:solidFill>
                <a:effectLst>
                  <a:outerShdw blurRad="38100" dist="25400" dir="5400000" algn="ctr" rotWithShape="0">
                    <a:srgbClr val="6E747A">
                      <a:alpha val="43000"/>
                    </a:srgbClr>
                  </a:outerShdw>
                </a:effectLst>
              </a:rPr>
              <a:t>But is there a theory of everything?</a:t>
            </a:r>
          </a:p>
        </p:txBody>
      </p:sp>
    </p:spTree>
    <p:extLst>
      <p:ext uri="{BB962C8B-B14F-4D97-AF65-F5344CB8AC3E}">
        <p14:creationId xmlns:p14="http://schemas.microsoft.com/office/powerpoint/2010/main" val="15769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9182C5-1322-44D4-91BC-47473B87CC3C}"/>
              </a:ext>
            </a:extLst>
          </p:cNvPr>
          <p:cNvPicPr>
            <a:picLocks noChangeAspect="1"/>
          </p:cNvPicPr>
          <p:nvPr/>
        </p:nvPicPr>
        <p:blipFill>
          <a:blip r:embed="rId2" cstate="print">
            <a:extLst>
              <a:ext uri="{28A0092B-C50C-407E-A947-70E740481C1C}">
                <a14:useLocalDpi xmlns:a14="http://schemas.microsoft.com/office/drawing/2010/main" val="0"/>
              </a:ext>
            </a:extLst>
          </a:blip>
          <a:srcRect t="2061" b="2061"/>
          <a:stretch/>
        </p:blipFill>
        <p:spPr>
          <a:xfrm>
            <a:off x="20" y="0"/>
            <a:ext cx="12191980" cy="6872748"/>
          </a:xfrm>
          <a:prstGeom prst="rect">
            <a:avLst/>
          </a:prstGeom>
          <a:noFill/>
        </p:spPr>
      </p:pic>
      <p:sp>
        <p:nvSpPr>
          <p:cNvPr id="2" name="Date Placeholder 1" hidden="1">
            <a:extLst>
              <a:ext uri="{FF2B5EF4-FFF2-40B4-BE49-F238E27FC236}">
                <a16:creationId xmlns:a16="http://schemas.microsoft.com/office/drawing/2014/main" id="{410732E4-5BBD-4113-A693-2E1503151F0B}"/>
              </a:ext>
            </a:extLst>
          </p:cNvPr>
          <p:cNvSpPr>
            <a:spLocks noGrp="1"/>
          </p:cNvSpPr>
          <p:nvPr>
            <p:ph type="dt" sz="half" idx="10"/>
          </p:nvPr>
        </p:nvSpPr>
        <p:spPr/>
        <p:txBody>
          <a:bodyPr/>
          <a:lstStyle/>
          <a:p>
            <a:pPr>
              <a:spcAft>
                <a:spcPts val="600"/>
              </a:spcAft>
            </a:pPr>
            <a:r>
              <a:rPr lang="en-US"/>
              <a:t>MESON 2023 - 17th International Workshop on Meson Physics                           (32)</a:t>
            </a:r>
          </a:p>
        </p:txBody>
      </p:sp>
      <p:sp>
        <p:nvSpPr>
          <p:cNvPr id="3" name="Footer Placeholder 2">
            <a:extLst>
              <a:ext uri="{FF2B5EF4-FFF2-40B4-BE49-F238E27FC236}">
                <a16:creationId xmlns:a16="http://schemas.microsoft.com/office/drawing/2014/main" id="{350C0B3A-C260-4769-AA8B-9E4BBF817C17}"/>
              </a:ext>
            </a:extLst>
          </p:cNvPr>
          <p:cNvSpPr>
            <a:spLocks noGrp="1"/>
          </p:cNvSpPr>
          <p:nvPr>
            <p:ph type="ftr" sz="quarter" idx="11"/>
          </p:nvPr>
        </p:nvSpPr>
        <p:spPr>
          <a:xfrm>
            <a:off x="6934200" y="6580276"/>
            <a:ext cx="5410200" cy="228028"/>
          </a:xfrm>
        </p:spPr>
        <p:txBody>
          <a:bodyPr/>
          <a:lstStyle/>
          <a:p>
            <a:pPr>
              <a:spcAft>
                <a:spcPts val="600"/>
              </a:spcAft>
            </a:pPr>
            <a:r>
              <a:rPr lang="en-US">
                <a:solidFill>
                  <a:schemeClr val="bg1"/>
                </a:solidFill>
              </a:rPr>
              <a:t>Craig Roberts: cdroberts@nju.edu.cn  432 .. 23/06/22 12:30 .."EHM via Studies of Hadron Spectra &amp; Structure"</a:t>
            </a:r>
            <a:endParaRPr lang="en-US" dirty="0">
              <a:solidFill>
                <a:schemeClr val="bg1"/>
              </a:solidFill>
            </a:endParaRPr>
          </a:p>
        </p:txBody>
      </p:sp>
      <p:sp>
        <p:nvSpPr>
          <p:cNvPr id="4" name="Slide Number Placeholder 3" hidden="1">
            <a:extLst>
              <a:ext uri="{FF2B5EF4-FFF2-40B4-BE49-F238E27FC236}">
                <a16:creationId xmlns:a16="http://schemas.microsoft.com/office/drawing/2014/main" id="{B64BA72D-9585-437C-8DE2-CD2B3FDC8A49}"/>
              </a:ext>
            </a:extLst>
          </p:cNvPr>
          <p:cNvSpPr>
            <a:spLocks noGrp="1"/>
          </p:cNvSpPr>
          <p:nvPr>
            <p:ph type="sldNum" sz="quarter" idx="12"/>
          </p:nvPr>
        </p:nvSpPr>
        <p:spPr/>
        <p:txBody>
          <a:bodyPr/>
          <a:lstStyle/>
          <a:p>
            <a:pPr>
              <a:spcAft>
                <a:spcPts val="600"/>
              </a:spcAft>
            </a:pPr>
            <a:fld id="{87034D8C-3CB4-402A-BC46-2AB14C0FE90A}" type="slidenum">
              <a:rPr lang="en-US" smtClean="0"/>
              <a:pPr>
                <a:spcAft>
                  <a:spcPts val="600"/>
                </a:spcAft>
              </a:pPr>
              <a:t>33</a:t>
            </a:fld>
            <a:endParaRPr lang="en-US"/>
          </a:p>
        </p:txBody>
      </p:sp>
      <p:sp>
        <p:nvSpPr>
          <p:cNvPr id="7" name="Subtitle 1">
            <a:extLst>
              <a:ext uri="{FF2B5EF4-FFF2-40B4-BE49-F238E27FC236}">
                <a16:creationId xmlns:a16="http://schemas.microsoft.com/office/drawing/2014/main" id="{49053BDB-9D74-4523-ABF4-4C7DC5E3548F}"/>
              </a:ext>
            </a:extLst>
          </p:cNvPr>
          <p:cNvSpPr txBox="1">
            <a:spLocks/>
          </p:cNvSpPr>
          <p:nvPr/>
        </p:nvSpPr>
        <p:spPr bwMode="auto">
          <a:xfrm>
            <a:off x="-1676400" y="5410200"/>
            <a:ext cx="10948441" cy="16504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1F497D"/>
              </a:buClr>
              <a:buFont typeface="Wingdings" pitchFamily="2" charset="2"/>
              <a:buNone/>
              <a:defRPr>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4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400">
                <a:solidFill>
                  <a:schemeClr val="tx1"/>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pPr algn="ctr"/>
            <a:r>
              <a:rPr lang="en-US" sz="8800" b="1" dirty="0">
                <a:solidFill>
                  <a:schemeClr val="bg1"/>
                </a:solidFill>
                <a:latin typeface="Freestyle Script" panose="030804020302050B0404" pitchFamily="66" charset="0"/>
              </a:rPr>
              <a:t>Thankyou</a:t>
            </a:r>
            <a:endParaRPr lang="en-GB" sz="8800" kern="0" dirty="0">
              <a:solidFill>
                <a:schemeClr val="bg1"/>
              </a:solidFill>
              <a:latin typeface="Freestyle Script" panose="030804020302050B0404" pitchFamily="66" charset="0"/>
            </a:endParaRPr>
          </a:p>
        </p:txBody>
      </p:sp>
      <p:sp>
        <p:nvSpPr>
          <p:cNvPr id="8" name="TextBox 7">
            <a:extLst>
              <a:ext uri="{FF2B5EF4-FFF2-40B4-BE49-F238E27FC236}">
                <a16:creationId xmlns:a16="http://schemas.microsoft.com/office/drawing/2014/main" id="{809F6F65-3EFB-CFCE-403B-560CD6F0DC5A}"/>
              </a:ext>
            </a:extLst>
          </p:cNvPr>
          <p:cNvSpPr txBox="1"/>
          <p:nvPr/>
        </p:nvSpPr>
        <p:spPr>
          <a:xfrm>
            <a:off x="2210841" y="1828800"/>
            <a:ext cx="8229600" cy="1446550"/>
          </a:xfrm>
          <a:prstGeom prst="rect">
            <a:avLst/>
          </a:prstGeom>
          <a:noFill/>
        </p:spPr>
        <p:txBody>
          <a:bodyPr wrap="square" rtlCol="0">
            <a:spAutoFit/>
          </a:bodyPr>
          <a:lstStyle/>
          <a:p>
            <a:r>
              <a:rPr lang="en-AU" sz="4400" i="1" dirty="0">
                <a:ln w="0"/>
                <a:solidFill>
                  <a:srgbClr val="FFFF00"/>
                </a:solidFill>
                <a:effectLst>
                  <a:outerShdw blurRad="38100" dist="25400" dir="5400000" algn="ctr" rotWithShape="0">
                    <a:srgbClr val="6E747A">
                      <a:alpha val="43000"/>
                    </a:srgbClr>
                  </a:outerShdw>
                </a:effectLst>
              </a:rPr>
              <a:t>There are theories of many things,</a:t>
            </a:r>
          </a:p>
          <a:p>
            <a:r>
              <a:rPr lang="en-AU" sz="4400" i="1" dirty="0">
                <a:ln w="0"/>
                <a:solidFill>
                  <a:srgbClr val="FFFF00"/>
                </a:solidFill>
                <a:effectLst>
                  <a:outerShdw blurRad="38100" dist="25400" dir="5400000" algn="ctr" rotWithShape="0">
                    <a:srgbClr val="6E747A">
                      <a:alpha val="43000"/>
                    </a:srgbClr>
                  </a:outerShdw>
                </a:effectLst>
              </a:rPr>
              <a:t>But is there a theory of everything?</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036E2DF-07C9-59CF-5D81-1950486F5C4A}"/>
                  </a:ext>
                </a:extLst>
              </p:cNvPr>
              <p:cNvSpPr/>
              <p:nvPr/>
            </p:nvSpPr>
            <p:spPr bwMode="auto">
              <a:xfrm>
                <a:off x="2286000" y="914400"/>
                <a:ext cx="3657600" cy="9467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14:m>
                  <m:oMathPara xmlns:m="http://schemas.openxmlformats.org/officeDocument/2006/math">
                    <m:oMathParaPr>
                      <m:jc m:val="centerGroup"/>
                    </m:oMathParaPr>
                    <m:oMath xmlns:m="http://schemas.openxmlformats.org/officeDocument/2006/math">
                      <m:sSub>
                        <m:sSubPr>
                          <m:ctrlPr>
                            <a:rPr lang="en-GB" sz="4800" i="1" smtClean="0">
                              <a:ln w="0"/>
                              <a:solidFill>
                                <a:srgbClr val="FFFF00"/>
                              </a:solidFill>
                              <a:effectLst>
                                <a:outerShdw blurRad="38100" dist="25400" dir="5400000" algn="ctr" rotWithShape="0">
                                  <a:srgbClr val="6E747A">
                                    <a:alpha val="43000"/>
                                  </a:srgbClr>
                                </a:outerShdw>
                              </a:effectLst>
                              <a:latin typeface="Cambria Math" panose="02040503050406030204" pitchFamily="18" charset="0"/>
                            </a:rPr>
                          </m:ctrlPr>
                        </m:sSubPr>
                        <m:e>
                          <m:r>
                            <m:rPr>
                              <m:nor/>
                            </m:rPr>
                            <a:rPr lang="en-US" sz="4800" dirty="0">
                              <a:ln w="0"/>
                              <a:solidFill>
                                <a:srgbClr val="FFFF00"/>
                              </a:solidFill>
                              <a:effectLst>
                                <a:outerShdw blurRad="38100" dist="25400" dir="5400000" algn="ctr" rotWithShape="0">
                                  <a:srgbClr val="6E747A">
                                    <a:alpha val="43000"/>
                                  </a:srgbClr>
                                </a:outerShdw>
                              </a:effectLst>
                              <a:latin typeface="Brush Script MT" panose="03060802040406070304" pitchFamily="66" charset="0"/>
                            </a:rPr>
                            <m:t>L</m:t>
                          </m:r>
                        </m:e>
                        <m:sub>
                          <m:r>
                            <a:rPr lang="en-GB" sz="4800" i="1" smtClean="0">
                              <a:ln w="0"/>
                              <a:solidFill>
                                <a:srgbClr val="FFFF00"/>
                              </a:solidFill>
                              <a:effectLst>
                                <a:outerShdw blurRad="38100" dist="25400" dir="5400000" algn="ctr" rotWithShape="0">
                                  <a:srgbClr val="6E747A">
                                    <a:alpha val="43000"/>
                                  </a:srgbClr>
                                </a:outerShdw>
                              </a:effectLst>
                              <a:latin typeface="Cambria Math" panose="02040503050406030204" pitchFamily="18" charset="0"/>
                            </a:rPr>
                            <m:t>𝑁𝑎𝑡𝑢𝑟𝑒</m:t>
                          </m:r>
                        </m:sub>
                      </m:sSub>
                      <m:r>
                        <a:rPr lang="en-GB" sz="4800" i="1" smtClean="0">
                          <a:ln w="0"/>
                          <a:solidFill>
                            <a:srgbClr val="FFFF00"/>
                          </a:solidFill>
                          <a:effectLst>
                            <a:outerShdw blurRad="38100" dist="25400" dir="5400000" algn="ctr" rotWithShape="0">
                              <a:srgbClr val="6E747A">
                                <a:alpha val="43000"/>
                              </a:srgbClr>
                            </a:outerShdw>
                          </a:effectLst>
                          <a:latin typeface="Cambria Math" panose="02040503050406030204" pitchFamily="18" charset="0"/>
                        </a:rPr>
                        <m:t>= ?</m:t>
                      </m:r>
                    </m:oMath>
                  </m:oMathPara>
                </a14:m>
                <a:endParaRPr lang="en-US" dirty="0">
                  <a:ln w="0"/>
                  <a:solidFill>
                    <a:srgbClr val="FFFF00"/>
                  </a:solidFill>
                  <a:effectLst>
                    <a:outerShdw blurRad="38100" dist="25400" dir="5400000" algn="ctr" rotWithShape="0">
                      <a:srgbClr val="6E747A">
                        <a:alpha val="43000"/>
                      </a:srgbClr>
                    </a:outerShdw>
                  </a:effectLst>
                </a:endParaRPr>
              </a:p>
            </p:txBody>
          </p:sp>
        </mc:Choice>
        <mc:Fallback xmlns="">
          <p:sp>
            <p:nvSpPr>
              <p:cNvPr id="5" name="Rectangle 4">
                <a:extLst>
                  <a:ext uri="{FF2B5EF4-FFF2-40B4-BE49-F238E27FC236}">
                    <a16:creationId xmlns:a16="http://schemas.microsoft.com/office/drawing/2014/main" id="{8036E2DF-07C9-59CF-5D81-1950486F5C4A}"/>
                  </a:ext>
                </a:extLst>
              </p:cNvPr>
              <p:cNvSpPr>
                <a:spLocks noRot="1" noChangeAspect="1" noMove="1" noResize="1" noEditPoints="1" noAdjustHandles="1" noChangeArrowheads="1" noChangeShapeType="1" noTextEdit="1"/>
              </p:cNvSpPr>
              <p:nvPr/>
            </p:nvSpPr>
            <p:spPr bwMode="auto">
              <a:xfrm>
                <a:off x="2286000" y="914400"/>
                <a:ext cx="3657600" cy="946785"/>
              </a:xfrm>
              <a:prstGeom prst="rect">
                <a:avLst/>
              </a:prstGeom>
              <a:blipFill>
                <a:blip r:embed="rId3"/>
                <a:stretch>
                  <a:fillRect/>
                </a:stretch>
              </a:blipFill>
              <a:ln w="9525" cap="flat" cmpd="sng" algn="ctr">
                <a:noFill/>
                <a:prstDash val="solid"/>
                <a:round/>
                <a:headEnd type="none" w="med" len="med"/>
                <a:tailEnd type="none" w="med" len="med"/>
              </a:ln>
              <a:effectLst/>
            </p:spPr>
            <p:txBody>
              <a:bodyPr/>
              <a:lstStyle/>
              <a:p>
                <a:r>
                  <a:rPr lang="en-AU">
                    <a:noFill/>
                  </a:rPr>
                  <a:t> </a:t>
                </a:r>
              </a:p>
            </p:txBody>
          </p:sp>
        </mc:Fallback>
      </mc:AlternateContent>
    </p:spTree>
    <p:extLst>
      <p:ext uri="{BB962C8B-B14F-4D97-AF65-F5344CB8AC3E}">
        <p14:creationId xmlns:p14="http://schemas.microsoft.com/office/powerpoint/2010/main" val="270850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E2E7B9-B827-FB5C-60BE-B1FCEF5D07BC}"/>
              </a:ext>
            </a:extLst>
          </p:cNvPr>
          <p:cNvSpPr>
            <a:spLocks noGrp="1"/>
          </p:cNvSpPr>
          <p:nvPr>
            <p:ph type="dt" sz="half" idx="10"/>
          </p:nvPr>
        </p:nvSpPr>
        <p:spPr>
          <a:xfrm>
            <a:off x="7678614" y="6611814"/>
            <a:ext cx="4487026" cy="228600"/>
          </a:xfrm>
        </p:spPr>
        <p:txBody>
          <a:bodyPr/>
          <a:lstStyle/>
          <a:p>
            <a:r>
              <a:rPr lang="en-US"/>
              <a:t>MESON 2023 - 17th International Workshop on Meson Physics                           (32)</a:t>
            </a:r>
            <a:endParaRPr lang="en-US" dirty="0"/>
          </a:p>
        </p:txBody>
      </p:sp>
      <p:sp>
        <p:nvSpPr>
          <p:cNvPr id="3" name="Footer Placeholder 2">
            <a:extLst>
              <a:ext uri="{FF2B5EF4-FFF2-40B4-BE49-F238E27FC236}">
                <a16:creationId xmlns:a16="http://schemas.microsoft.com/office/drawing/2014/main" id="{21B7814A-45AC-F9C2-D6DD-9662BE7D3F6B}"/>
              </a:ext>
            </a:extLst>
          </p:cNvPr>
          <p:cNvSpPr>
            <a:spLocks noGrp="1"/>
          </p:cNvSpPr>
          <p:nvPr>
            <p:ph type="ftr" sz="quarter" idx="11"/>
          </p:nvPr>
        </p:nvSpPr>
        <p:spPr/>
        <p:txBody>
          <a:bodyPr/>
          <a:lstStyle/>
          <a:p>
            <a:r>
              <a:rPr lang="en-US"/>
              <a:t>Craig Roberts: cdroberts@nju.edu.cn  432 .. 23/06/22 12:30 .."EHM via Studies of Hadron Spectra &amp; Structure"</a:t>
            </a:r>
          </a:p>
        </p:txBody>
      </p:sp>
      <p:sp>
        <p:nvSpPr>
          <p:cNvPr id="4" name="Slide Number Placeholder 3">
            <a:extLst>
              <a:ext uri="{FF2B5EF4-FFF2-40B4-BE49-F238E27FC236}">
                <a16:creationId xmlns:a16="http://schemas.microsoft.com/office/drawing/2014/main" id="{044C8092-8B8F-B999-9D60-42B6D9E8A382}"/>
              </a:ext>
            </a:extLst>
          </p:cNvPr>
          <p:cNvSpPr>
            <a:spLocks noGrp="1"/>
          </p:cNvSpPr>
          <p:nvPr>
            <p:ph type="sldNum" sz="quarter" idx="12"/>
          </p:nvPr>
        </p:nvSpPr>
        <p:spPr/>
        <p:txBody>
          <a:bodyPr/>
          <a:lstStyle/>
          <a:p>
            <a:fld id="{87034D8C-3CB4-402A-BC46-2AB14C0FE90A}" type="slidenum">
              <a:rPr lang="en-US" smtClean="0"/>
              <a:pPr/>
              <a:t>34</a:t>
            </a:fld>
            <a:endParaRPr lang="en-US"/>
          </a:p>
        </p:txBody>
      </p:sp>
    </p:spTree>
    <p:extLst>
      <p:ext uri="{BB962C8B-B14F-4D97-AF65-F5344CB8AC3E}">
        <p14:creationId xmlns:p14="http://schemas.microsoft.com/office/powerpoint/2010/main" val="199415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D51AC-A3E6-1CB7-0B8B-E854287CCA3B}"/>
              </a:ext>
            </a:extLst>
          </p:cNvPr>
          <p:cNvSpPr>
            <a:spLocks noGrp="1"/>
          </p:cNvSpPr>
          <p:nvPr>
            <p:ph type="title"/>
          </p:nvPr>
        </p:nvSpPr>
        <p:spPr/>
        <p:txBody>
          <a:bodyPr/>
          <a:lstStyle/>
          <a:p>
            <a:r>
              <a:rPr lang="en-AU" sz="3200" b="0" dirty="0">
                <a:ln w="0"/>
                <a:solidFill>
                  <a:schemeClr val="accent1"/>
                </a:solidFill>
                <a:effectLst>
                  <a:outerShdw blurRad="38100" dist="25400" dir="5400000" algn="ctr" rotWithShape="0">
                    <a:srgbClr val="6E747A">
                      <a:alpha val="43000"/>
                    </a:srgbClr>
                  </a:outerShdw>
                </a:effectLst>
              </a:rPr>
              <a:t>Quark Models and the Meson Spectrum</a:t>
            </a:r>
          </a:p>
        </p:txBody>
      </p:sp>
      <p:sp>
        <p:nvSpPr>
          <p:cNvPr id="3" name="Content Placeholder 2">
            <a:extLst>
              <a:ext uri="{FF2B5EF4-FFF2-40B4-BE49-F238E27FC236}">
                <a16:creationId xmlns:a16="http://schemas.microsoft.com/office/drawing/2014/main" id="{3BBCF0CE-086D-73F1-B075-081F01237DE1}"/>
              </a:ext>
            </a:extLst>
          </p:cNvPr>
          <p:cNvSpPr>
            <a:spLocks noGrp="1"/>
          </p:cNvSpPr>
          <p:nvPr>
            <p:ph idx="1"/>
          </p:nvPr>
        </p:nvSpPr>
        <p:spPr>
          <a:xfrm>
            <a:off x="609600" y="858240"/>
            <a:ext cx="10972800" cy="4509398"/>
          </a:xfrm>
        </p:spPr>
        <p:txBody>
          <a:bodyPr/>
          <a:lstStyle/>
          <a:p>
            <a:r>
              <a:rPr lang="en-US" dirty="0">
                <a:solidFill>
                  <a:schemeClr val="accent1">
                    <a:lumMod val="75000"/>
                  </a:schemeClr>
                </a:solidFill>
              </a:rPr>
              <a:t>Regarding spectrum of hadrons, results from nonrelativistic or somewhat </a:t>
            </a:r>
            <a:r>
              <a:rPr lang="en-US" dirty="0" err="1">
                <a:solidFill>
                  <a:schemeClr val="accent1">
                    <a:lumMod val="75000"/>
                  </a:schemeClr>
                </a:solidFill>
              </a:rPr>
              <a:t>relativised</a:t>
            </a:r>
            <a:r>
              <a:rPr lang="en-US" dirty="0">
                <a:solidFill>
                  <a:schemeClr val="accent1">
                    <a:lumMod val="75000"/>
                  </a:schemeClr>
                </a:solidFill>
              </a:rPr>
              <a:t> quark models are still often cited as benchmarks</a:t>
            </a:r>
          </a:p>
          <a:p>
            <a:pPr lvl="1"/>
            <a:r>
              <a:rPr lang="en-US" dirty="0">
                <a:solidFill>
                  <a:schemeClr val="accent1">
                    <a:lumMod val="75000"/>
                  </a:schemeClr>
                </a:solidFill>
              </a:rPr>
              <a:t>PDG: “</a:t>
            </a:r>
            <a:r>
              <a:rPr lang="en-US" i="1" dirty="0">
                <a:solidFill>
                  <a:schemeClr val="accent1">
                    <a:lumMod val="75000"/>
                  </a:schemeClr>
                </a:solidFill>
              </a:rPr>
              <a:t>The spectrum of baryons and mesons exhibits a high degree of regularity.  The organizational principle which best categorizes this regularity is encoded in the quark model.  All descriptions of strongly interacting states use the language of the quark model</a:t>
            </a:r>
            <a:r>
              <a:rPr lang="en-US" dirty="0">
                <a:solidFill>
                  <a:schemeClr val="accent1">
                    <a:lumMod val="75000"/>
                  </a:schemeClr>
                </a:solidFill>
              </a:rPr>
              <a:t>.”</a:t>
            </a:r>
          </a:p>
          <a:p>
            <a:r>
              <a:rPr lang="en-US" dirty="0">
                <a:solidFill>
                  <a:schemeClr val="accent1">
                    <a:lumMod val="75000"/>
                  </a:schemeClr>
                </a:solidFill>
              </a:rPr>
              <a:t>And it was long ago claimed [Godfrey &amp; </a:t>
            </a:r>
            <a:r>
              <a:rPr lang="en-US" dirty="0" err="1">
                <a:solidFill>
                  <a:schemeClr val="accent1">
                    <a:lumMod val="75000"/>
                  </a:schemeClr>
                </a:solidFill>
              </a:rPr>
              <a:t>Isgur</a:t>
            </a:r>
            <a:r>
              <a:rPr lang="en-US" dirty="0">
                <a:solidFill>
                  <a:schemeClr val="accent1">
                    <a:lumMod val="75000"/>
                  </a:schemeClr>
                </a:solidFill>
              </a:rPr>
              <a:t>] “. . . </a:t>
            </a:r>
            <a:r>
              <a:rPr lang="en-US" i="1" dirty="0">
                <a:solidFill>
                  <a:schemeClr val="accent1">
                    <a:lumMod val="75000"/>
                  </a:schemeClr>
                </a:solidFill>
              </a:rPr>
              <a:t>all mesons – from the pion to the upsilon – can be described in a unified framework</a:t>
            </a:r>
            <a:r>
              <a:rPr lang="en-US" dirty="0">
                <a:solidFill>
                  <a:schemeClr val="accent1">
                    <a:lumMod val="75000"/>
                  </a:schemeClr>
                </a:solidFill>
              </a:rPr>
              <a:t>.” </a:t>
            </a:r>
          </a:p>
          <a:p>
            <a:r>
              <a:rPr lang="en-US" u="sng" dirty="0">
                <a:ln w="0"/>
                <a:solidFill>
                  <a:srgbClr val="FF0000"/>
                </a:solidFill>
                <a:effectLst>
                  <a:outerShdw blurRad="38100" dist="25400" dir="5400000" algn="ctr" rotWithShape="0">
                    <a:srgbClr val="6E747A">
                      <a:alpha val="43000"/>
                    </a:srgbClr>
                  </a:outerShdw>
                </a:effectLst>
              </a:rPr>
              <a:t>Despite</a:t>
            </a:r>
            <a:r>
              <a:rPr lang="en-US" dirty="0">
                <a:solidFill>
                  <a:schemeClr val="accent1">
                    <a:lumMod val="75000"/>
                  </a:schemeClr>
                </a:solidFill>
              </a:rPr>
              <a:t> following facts:</a:t>
            </a:r>
          </a:p>
          <a:p>
            <a:pPr marL="857250" lvl="1" indent="-457200">
              <a:spcBef>
                <a:spcPts val="0"/>
              </a:spcBef>
              <a:buFont typeface="+mj-lt"/>
              <a:buAutoNum type="alphaLcParenR"/>
            </a:pPr>
            <a:r>
              <a:rPr lang="en-US" dirty="0">
                <a:solidFill>
                  <a:schemeClr val="accent1">
                    <a:lumMod val="75000"/>
                  </a:schemeClr>
                </a:solidFill>
              </a:rPr>
              <a:t>neither the “quarks” nor the potentials in quark models have been shown to possess any mathematical link with QCD – rigorous or otherwise</a:t>
            </a:r>
          </a:p>
          <a:p>
            <a:pPr marL="857250" lvl="1" indent="-457200">
              <a:spcBef>
                <a:spcPts val="0"/>
              </a:spcBef>
              <a:buFont typeface="+mj-lt"/>
              <a:buAutoNum type="alphaLcParenR"/>
            </a:pPr>
            <a:r>
              <a:rPr lang="en-US" dirty="0">
                <a:solidFill>
                  <a:schemeClr val="accent1">
                    <a:lumMod val="75000"/>
                  </a:schemeClr>
                </a:solidFill>
              </a:rPr>
              <a:t>Orbital angular momentum and spin used to label quark model states are not Poincaré-invariant (not observable) quantum numbers.</a:t>
            </a:r>
          </a:p>
          <a:p>
            <a:pPr marL="857250" lvl="1" indent="-457200">
              <a:spcBef>
                <a:spcPts val="0"/>
              </a:spcBef>
              <a:buFont typeface="+mj-lt"/>
              <a:buAutoNum type="alphaLcParenR"/>
            </a:pPr>
            <a:r>
              <a:rPr lang="en-US" dirty="0">
                <a:solidFill>
                  <a:schemeClr val="accent1">
                    <a:lumMod val="75000"/>
                  </a:schemeClr>
                </a:solidFill>
              </a:rPr>
              <a:t>Quark models break many symmetries known to be critical to hadron spectra</a:t>
            </a:r>
          </a:p>
          <a:p>
            <a:pPr marL="857250" lvl="1" indent="-457200">
              <a:buFont typeface="+mj-lt"/>
              <a:buAutoNum type="alphaLcParenR"/>
            </a:pPr>
            <a:r>
              <a:rPr lang="en-US" dirty="0">
                <a:solidFill>
                  <a:schemeClr val="accent1">
                    <a:lumMod val="75000"/>
                  </a:schemeClr>
                </a:solidFill>
              </a:rPr>
              <a:t>No means of systematic improvement </a:t>
            </a:r>
          </a:p>
          <a:p>
            <a:r>
              <a:rPr lang="en-US" sz="2400" dirty="0">
                <a:ln w="0"/>
                <a:solidFill>
                  <a:srgbClr val="FF0000"/>
                </a:solidFill>
                <a:effectLst>
                  <a:outerShdw blurRad="38100" dist="25400" dir="5400000" algn="ctr" rotWithShape="0">
                    <a:srgbClr val="6E747A">
                      <a:alpha val="43000"/>
                    </a:srgbClr>
                  </a:outerShdw>
                </a:effectLst>
              </a:rPr>
              <a:t>Quark models can be tuned to fit the spectrum … </a:t>
            </a:r>
          </a:p>
          <a:p>
            <a:pPr marL="0" indent="0">
              <a:spcBef>
                <a:spcPts val="0"/>
              </a:spcBef>
              <a:buNone/>
            </a:pPr>
            <a:r>
              <a:rPr lang="en-US" sz="2400" dirty="0">
                <a:ln w="0"/>
                <a:solidFill>
                  <a:srgbClr val="FF0000"/>
                </a:solidFill>
                <a:effectLst>
                  <a:outerShdw blurRad="38100" dist="25400" dir="5400000" algn="ctr" rotWithShape="0">
                    <a:srgbClr val="6E747A">
                      <a:alpha val="43000"/>
                    </a:srgbClr>
                  </a:outerShdw>
                </a:effectLst>
              </a:rPr>
              <a:t>	but they can’t explain it nor reveal new insights</a:t>
            </a:r>
          </a:p>
          <a:p>
            <a:pPr marL="857250" lvl="1" indent="-457200">
              <a:buFont typeface="+mj-lt"/>
              <a:buAutoNum type="alphaLcParenR"/>
            </a:pPr>
            <a:endParaRPr lang="en-US" dirty="0"/>
          </a:p>
        </p:txBody>
      </p:sp>
      <p:sp>
        <p:nvSpPr>
          <p:cNvPr id="4" name="Date Placeholder 3">
            <a:extLst>
              <a:ext uri="{FF2B5EF4-FFF2-40B4-BE49-F238E27FC236}">
                <a16:creationId xmlns:a16="http://schemas.microsoft.com/office/drawing/2014/main" id="{02F9D010-7FBD-2F0C-01B4-F44F8597A1C7}"/>
              </a:ext>
            </a:extLst>
          </p:cNvPr>
          <p:cNvSpPr>
            <a:spLocks noGrp="1"/>
          </p:cNvSpPr>
          <p:nvPr>
            <p:ph type="dt" sz="half" idx="10"/>
          </p:nvPr>
        </p:nvSpPr>
        <p:spPr/>
        <p:txBody>
          <a:bodyPr/>
          <a:lstStyle/>
          <a:p>
            <a:r>
              <a:rPr lang="en-US"/>
              <a:t>MESON 2023 - 17th International Workshop on Meson Physics                           (32)</a:t>
            </a:r>
            <a:endParaRPr lang="en-US" dirty="0"/>
          </a:p>
        </p:txBody>
      </p:sp>
      <p:sp>
        <p:nvSpPr>
          <p:cNvPr id="5" name="Footer Placeholder 4">
            <a:extLst>
              <a:ext uri="{FF2B5EF4-FFF2-40B4-BE49-F238E27FC236}">
                <a16:creationId xmlns:a16="http://schemas.microsoft.com/office/drawing/2014/main" id="{2B6F99D5-F36B-5789-97AB-2845213A187B}"/>
              </a:ext>
            </a:extLst>
          </p:cNvPr>
          <p:cNvSpPr>
            <a:spLocks noGrp="1"/>
          </p:cNvSpPr>
          <p:nvPr>
            <p:ph type="ftr" sz="quarter" idx="11"/>
          </p:nvPr>
        </p:nvSpPr>
        <p:spPr/>
        <p:txBody>
          <a:bodyPr/>
          <a:lstStyle/>
          <a:p>
            <a:r>
              <a:rPr lang="en-US"/>
              <a:t>Craig Roberts: cdroberts@nju.edu.cn  432 .. 23/06/22 12:30 .."EHM via Studies of Hadron Spectra &amp; Structure"</a:t>
            </a:r>
            <a:endParaRPr lang="en-US" dirty="0"/>
          </a:p>
        </p:txBody>
      </p:sp>
      <p:sp>
        <p:nvSpPr>
          <p:cNvPr id="6" name="Slide Number Placeholder 5">
            <a:extLst>
              <a:ext uri="{FF2B5EF4-FFF2-40B4-BE49-F238E27FC236}">
                <a16:creationId xmlns:a16="http://schemas.microsoft.com/office/drawing/2014/main" id="{3BB858B4-AAB6-99AD-F59A-C072D3435C6C}"/>
              </a:ext>
            </a:extLst>
          </p:cNvPr>
          <p:cNvSpPr>
            <a:spLocks noGrp="1"/>
          </p:cNvSpPr>
          <p:nvPr>
            <p:ph type="sldNum" sz="quarter" idx="12"/>
          </p:nvPr>
        </p:nvSpPr>
        <p:spPr/>
        <p:txBody>
          <a:bodyPr/>
          <a:lstStyle/>
          <a:p>
            <a:fld id="{87034D8C-3CB4-402A-BC46-2AB14C0FE90A}" type="slidenum">
              <a:rPr lang="en-US" smtClean="0"/>
              <a:pPr/>
              <a:t>35</a:t>
            </a:fld>
            <a:endParaRPr lang="en-US"/>
          </a:p>
        </p:txBody>
      </p:sp>
    </p:spTree>
    <p:extLst>
      <p:ext uri="{BB962C8B-B14F-4D97-AF65-F5344CB8AC3E}">
        <p14:creationId xmlns:p14="http://schemas.microsoft.com/office/powerpoint/2010/main" val="42647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down)">
                                      <p:cBhvr>
                                        <p:cTn id="10" dur="500"/>
                                        <p:tgtEl>
                                          <p:spTgt spid="3">
                                            <p:txEl>
                                              <p:pRg st="4" end="4"/>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wipe(down)">
                                      <p:cBhvr>
                                        <p:cTn id="13" dur="500"/>
                                        <p:tgtEl>
                                          <p:spTgt spid="3">
                                            <p:txEl>
                                              <p:pRg st="5" end="5"/>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wipe(down)">
                                      <p:cBhvr>
                                        <p:cTn id="16" dur="500"/>
                                        <p:tgtEl>
                                          <p:spTgt spid="3">
                                            <p:txEl>
                                              <p:pRg st="6" end="6"/>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wipe(down)">
                                      <p:cBhvr>
                                        <p:cTn id="19" dur="500"/>
                                        <p:tgtEl>
                                          <p:spTgt spid="3">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barn(inVertical)">
                                      <p:cBhvr>
                                        <p:cTn id="24" dur="500"/>
                                        <p:tgtEl>
                                          <p:spTgt spid="3">
                                            <p:txEl>
                                              <p:pRg st="8" end="8"/>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arn(inVertical)">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5F838EA-4951-6EEA-DDC1-2224E4EB2B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971801" y="3352800"/>
            <a:ext cx="3352800" cy="2538733"/>
          </a:xfrm>
          <a:prstGeom prst="rect">
            <a:avLst/>
          </a:prstGeom>
        </p:spPr>
      </p:pic>
      <p:sp>
        <p:nvSpPr>
          <p:cNvPr id="2" name="Title 1">
            <a:extLst>
              <a:ext uri="{FF2B5EF4-FFF2-40B4-BE49-F238E27FC236}">
                <a16:creationId xmlns:a16="http://schemas.microsoft.com/office/drawing/2014/main" id="{8C18E6FD-F92E-8937-B20B-DB40F73C3C60}"/>
              </a:ext>
            </a:extLst>
          </p:cNvPr>
          <p:cNvSpPr>
            <a:spLocks noGrp="1"/>
          </p:cNvSpPr>
          <p:nvPr>
            <p:ph type="title"/>
          </p:nvPr>
        </p:nvSpPr>
        <p:spPr>
          <a:xfrm>
            <a:off x="533400" y="529419"/>
            <a:ext cx="11049000" cy="695643"/>
          </a:xfrm>
        </p:spPr>
        <p:txBody>
          <a:bodyPr/>
          <a:lstStyle/>
          <a:p>
            <a:r>
              <a:rPr lang="en-AU" sz="3200" b="0" i="1" dirty="0">
                <a:ln w="0"/>
                <a:solidFill>
                  <a:schemeClr val="accent1"/>
                </a:solidFill>
                <a:effectLst>
                  <a:outerShdw blurRad="38100" dist="25400" dir="5400000" algn="ctr" rotWithShape="0">
                    <a:srgbClr val="6E747A">
                      <a:alpha val="43000"/>
                    </a:srgbClr>
                  </a:outerShdw>
                </a:effectLst>
              </a:rPr>
              <a:t>All-orders evolution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85E189D-21CE-B974-3198-84ABC8A0C9CB}"/>
                  </a:ext>
                </a:extLst>
              </p:cNvPr>
              <p:cNvSpPr>
                <a:spLocks noGrp="1"/>
              </p:cNvSpPr>
              <p:nvPr>
                <p:ph idx="1"/>
              </p:nvPr>
            </p:nvSpPr>
            <p:spPr>
              <a:xfrm>
                <a:off x="609600" y="1143001"/>
                <a:ext cx="6629400" cy="2938302"/>
              </a:xfrm>
            </p:spPr>
            <p:txBody>
              <a:bodyPr/>
              <a:lstStyle/>
              <a:p>
                <a:r>
                  <a:rPr lang="en-US" b="1" dirty="0"/>
                  <a:t>P1</a:t>
                </a:r>
                <a:r>
                  <a:rPr lang="en-US" dirty="0"/>
                  <a:t> – </a:t>
                </a:r>
                <a:r>
                  <a:rPr lang="en-US" i="1" dirty="0"/>
                  <a:t>In the context of Refs. [73, 74], there exists at least one effective charge, </a:t>
                </a:r>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𝛼</m:t>
                        </m:r>
                      </m:e>
                      <m:sub>
                        <m:r>
                          <a:rPr lang="en-AU" b="0" i="1" smtClean="0">
                            <a:latin typeface="Cambria Math" panose="02040503050406030204" pitchFamily="18" charset="0"/>
                          </a:rPr>
                          <m:t>1</m:t>
                        </m:r>
                        <m:r>
                          <a:rPr lang="en-AU" b="0" i="1" smtClean="0">
                            <a:latin typeface="Cambria Math" panose="02040503050406030204" pitchFamily="18" charset="0"/>
                          </a:rPr>
                          <m:t>ℓ</m:t>
                        </m:r>
                      </m:sub>
                    </m:sSub>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𝑘</m:t>
                        </m:r>
                      </m:e>
                      <m:sup>
                        <m:r>
                          <a:rPr lang="en-AU" b="0" i="1" smtClean="0">
                            <a:latin typeface="Cambria Math" panose="02040503050406030204" pitchFamily="18" charset="0"/>
                          </a:rPr>
                          <m:t>2</m:t>
                        </m:r>
                      </m:sup>
                    </m:sSup>
                    <m:r>
                      <a:rPr lang="en-AU" b="0" i="1" smtClean="0">
                        <a:latin typeface="Cambria Math" panose="02040503050406030204" pitchFamily="18" charset="0"/>
                      </a:rPr>
                      <m:t>)</m:t>
                    </m:r>
                  </m:oMath>
                </a14:m>
                <a:r>
                  <a:rPr lang="en-US" i="1" dirty="0"/>
                  <a:t>, which, when used to integrate the leading-order perturbative DGLAP equations, defines an evolution scheme for parton DFs that is all-orders exact</a:t>
                </a:r>
                <a:r>
                  <a:rPr lang="en-US" dirty="0"/>
                  <a:t>.</a:t>
                </a:r>
              </a:p>
              <a:p>
                <a:r>
                  <a:rPr lang="en-US" dirty="0"/>
                  <a:t>CSM Process-Independent charge serves this purpose</a:t>
                </a:r>
              </a:p>
            </p:txBody>
          </p:sp>
        </mc:Choice>
        <mc:Fallback xmlns="">
          <p:sp>
            <p:nvSpPr>
              <p:cNvPr id="3" name="Content Placeholder 2">
                <a:extLst>
                  <a:ext uri="{FF2B5EF4-FFF2-40B4-BE49-F238E27FC236}">
                    <a16:creationId xmlns:a16="http://schemas.microsoft.com/office/drawing/2014/main" id="{C85E189D-21CE-B974-3198-84ABC8A0C9CB}"/>
                  </a:ext>
                </a:extLst>
              </p:cNvPr>
              <p:cNvSpPr>
                <a:spLocks noGrp="1" noRot="1" noChangeAspect="1" noMove="1" noResize="1" noEditPoints="1" noAdjustHandles="1" noChangeArrowheads="1" noChangeShapeType="1" noTextEdit="1"/>
              </p:cNvSpPr>
              <p:nvPr>
                <p:ph idx="1"/>
              </p:nvPr>
            </p:nvSpPr>
            <p:spPr>
              <a:xfrm>
                <a:off x="609600" y="1143001"/>
                <a:ext cx="6629400" cy="2938302"/>
              </a:xfrm>
              <a:blipFill>
                <a:blip r:embed="rId3"/>
                <a:stretch>
                  <a:fillRect l="-1011" t="-1452" r="-1930"/>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C3FC438D-8762-E9FC-C2D4-6FC9B00C2F95}"/>
              </a:ext>
            </a:extLst>
          </p:cNvPr>
          <p:cNvSpPr>
            <a:spLocks noGrp="1"/>
          </p:cNvSpPr>
          <p:nvPr>
            <p:ph type="dt" sz="half" idx="10"/>
          </p:nvPr>
        </p:nvSpPr>
        <p:spPr/>
        <p:txBody>
          <a:bodyPr/>
          <a:lstStyle/>
          <a:p>
            <a:r>
              <a:rPr lang="en-US"/>
              <a:t>MESON 2023 - 17th International Workshop on Meson Physics                           (32)</a:t>
            </a:r>
            <a:endParaRPr lang="en-US" dirty="0"/>
          </a:p>
        </p:txBody>
      </p:sp>
      <p:sp>
        <p:nvSpPr>
          <p:cNvPr id="5" name="Footer Placeholder 4">
            <a:extLst>
              <a:ext uri="{FF2B5EF4-FFF2-40B4-BE49-F238E27FC236}">
                <a16:creationId xmlns:a16="http://schemas.microsoft.com/office/drawing/2014/main" id="{F2C565E1-A2DE-384F-3574-F369B116E82C}"/>
              </a:ext>
            </a:extLst>
          </p:cNvPr>
          <p:cNvSpPr>
            <a:spLocks noGrp="1"/>
          </p:cNvSpPr>
          <p:nvPr>
            <p:ph type="ftr" sz="quarter" idx="11"/>
          </p:nvPr>
        </p:nvSpPr>
        <p:spPr/>
        <p:txBody>
          <a:bodyPr/>
          <a:lstStyle/>
          <a:p>
            <a:r>
              <a:rPr lang="en-US"/>
              <a:t>Craig Roberts: cdroberts@nju.edu.cn  432 .. 23/06/22 12:30 .."EHM via Studies of Hadron Spectra &amp; Structure"</a:t>
            </a:r>
            <a:endParaRPr lang="en-US" dirty="0"/>
          </a:p>
        </p:txBody>
      </p:sp>
      <p:sp>
        <p:nvSpPr>
          <p:cNvPr id="6" name="Slide Number Placeholder 5">
            <a:extLst>
              <a:ext uri="{FF2B5EF4-FFF2-40B4-BE49-F238E27FC236}">
                <a16:creationId xmlns:a16="http://schemas.microsoft.com/office/drawing/2014/main" id="{469524B1-8E1B-CB2E-87EC-91B8EB696761}"/>
              </a:ext>
            </a:extLst>
          </p:cNvPr>
          <p:cNvSpPr>
            <a:spLocks noGrp="1"/>
          </p:cNvSpPr>
          <p:nvPr>
            <p:ph type="sldNum" sz="quarter" idx="12"/>
          </p:nvPr>
        </p:nvSpPr>
        <p:spPr/>
        <p:txBody>
          <a:bodyPr/>
          <a:lstStyle/>
          <a:p>
            <a:fld id="{87034D8C-3CB4-402A-BC46-2AB14C0FE90A}" type="slidenum">
              <a:rPr lang="en-US" smtClean="0"/>
              <a:pPr/>
              <a:t>36</a:t>
            </a:fld>
            <a:endParaRPr lang="en-US"/>
          </a:p>
        </p:txBody>
      </p:sp>
      <p:pic>
        <p:nvPicPr>
          <p:cNvPr id="8" name="Picture 7" descr="Text&#10;&#10;Description automatically generated">
            <a:extLst>
              <a:ext uri="{FF2B5EF4-FFF2-40B4-BE49-F238E27FC236}">
                <a16:creationId xmlns:a16="http://schemas.microsoft.com/office/drawing/2014/main" id="{570EC263-9431-98E2-1E89-9DEB696F08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483" y="4223861"/>
            <a:ext cx="5869517" cy="2169319"/>
          </a:xfrm>
          <a:prstGeom prst="rect">
            <a:avLst/>
          </a:prstGeom>
        </p:spPr>
      </p:pic>
      <p:pic>
        <p:nvPicPr>
          <p:cNvPr id="12" name="Picture 11" descr="Graphical user interface, text, application, email&#10;&#10;Description automatically generated">
            <a:extLst>
              <a:ext uri="{FF2B5EF4-FFF2-40B4-BE49-F238E27FC236}">
                <a16:creationId xmlns:a16="http://schemas.microsoft.com/office/drawing/2014/main" id="{F45B03DD-A44E-AA6C-C6B2-BE9B95D751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3800" y="293005"/>
            <a:ext cx="4495800" cy="3910079"/>
          </a:xfrm>
          <a:prstGeom prst="rect">
            <a:avLst/>
          </a:prstGeom>
        </p:spPr>
      </p:pic>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B6CA0EA7-71B8-4B33-F8C7-CFCDB026F1D7}"/>
                  </a:ext>
                </a:extLst>
              </p:cNvPr>
              <p:cNvSpPr txBox="1">
                <a:spLocks/>
              </p:cNvSpPr>
              <p:nvPr/>
            </p:nvSpPr>
            <p:spPr bwMode="auto">
              <a:xfrm>
                <a:off x="0" y="4081303"/>
                <a:ext cx="3352800" cy="29383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r>
                  <a:rPr lang="en-US" i="1" kern="0" dirty="0">
                    <a:ln w="0"/>
                    <a:solidFill>
                      <a:srgbClr val="FF0000"/>
                    </a:solidFill>
                    <a:effectLst>
                      <a:outerShdw blurRad="38100" dist="25400" dir="5400000" algn="ctr" rotWithShape="0">
                        <a:srgbClr val="6E747A">
                          <a:alpha val="43000"/>
                        </a:srgbClr>
                      </a:outerShdw>
                    </a:effectLst>
                  </a:rPr>
                  <a:t>Hadron scale, </a:t>
                </a:r>
                <a14:m>
                  <m:oMath xmlns:m="http://schemas.openxmlformats.org/officeDocument/2006/math">
                    <m:sSub>
                      <m:sSubPr>
                        <m:ctrlPr>
                          <a:rPr lang="en-AU" i="1" kern="0" smtClean="0">
                            <a:ln w="0"/>
                            <a:solidFill>
                              <a:srgbClr val="FF0000"/>
                            </a:solidFill>
                            <a:effectLst>
                              <a:outerShdw blurRad="38100" dist="25400" dir="5400000" algn="ctr" rotWithShape="0">
                                <a:srgbClr val="6E747A">
                                  <a:alpha val="43000"/>
                                </a:srgbClr>
                              </a:outerShdw>
                            </a:effectLst>
                            <a:latin typeface="Cambria Math" panose="02040503050406030204" pitchFamily="18" charset="0"/>
                          </a:rPr>
                        </m:ctrlPr>
                      </m:sSubPr>
                      <m:e>
                        <m:r>
                          <a:rPr lang="en-AU" i="1" kern="0" smtClean="0">
                            <a:ln w="0"/>
                            <a:solidFill>
                              <a:srgbClr val="FF0000"/>
                            </a:solidFill>
                            <a:effectLst>
                              <a:outerShdw blurRad="38100" dist="25400" dir="5400000" algn="ctr" rotWithShape="0">
                                <a:srgbClr val="6E747A">
                                  <a:alpha val="43000"/>
                                </a:srgbClr>
                              </a:outerShdw>
                            </a:effectLst>
                            <a:latin typeface="Cambria Math" panose="02040503050406030204" pitchFamily="18" charset="0"/>
                          </a:rPr>
                          <m:t>𝜁</m:t>
                        </m:r>
                      </m:e>
                      <m:sub>
                        <m:r>
                          <a:rPr lang="en-AU" i="1" kern="0" smtClean="0">
                            <a:ln w="0"/>
                            <a:solidFill>
                              <a:srgbClr val="FF0000"/>
                            </a:solidFill>
                            <a:effectLst>
                              <a:outerShdw blurRad="38100" dist="25400" dir="5400000" algn="ctr" rotWithShape="0">
                                <a:srgbClr val="6E747A">
                                  <a:alpha val="43000"/>
                                </a:srgbClr>
                              </a:outerShdw>
                            </a:effectLst>
                            <a:latin typeface="Cambria Math" panose="02040503050406030204" pitchFamily="18" charset="0"/>
                          </a:rPr>
                          <m:t>𝐻</m:t>
                        </m:r>
                      </m:sub>
                    </m:sSub>
                  </m:oMath>
                </a14:m>
                <a:endParaRPr lang="en-AU" i="1" kern="0" dirty="0">
                  <a:ln w="0"/>
                  <a:solidFill>
                    <a:srgbClr val="FF0000"/>
                  </a:solidFill>
                  <a:effectLst>
                    <a:outerShdw blurRad="38100" dist="25400" dir="5400000" algn="ctr" rotWithShape="0">
                      <a:srgbClr val="6E747A">
                        <a:alpha val="43000"/>
                      </a:srgbClr>
                    </a:outerShdw>
                  </a:effectLst>
                </a:endParaRPr>
              </a:p>
              <a:p>
                <a:pPr marL="400050" lvl="1" indent="0">
                  <a:buNone/>
                </a:pPr>
                <a:r>
                  <a:rPr lang="en-US" sz="2200" i="1" kern="0" dirty="0">
                    <a:ln w="0"/>
                    <a:solidFill>
                      <a:srgbClr val="FF0000"/>
                    </a:solidFill>
                    <a:effectLst>
                      <a:outerShdw blurRad="38100" dist="25400" dir="5400000" algn="ctr" rotWithShape="0">
                        <a:srgbClr val="6E747A">
                          <a:alpha val="43000"/>
                        </a:srgbClr>
                      </a:outerShdw>
                    </a:effectLst>
                  </a:rPr>
                  <a:t>Scale at which all properties of a given hadron are carried by valence degrees-of-freedom</a:t>
                </a:r>
              </a:p>
            </p:txBody>
          </p:sp>
        </mc:Choice>
        <mc:Fallback xmlns="">
          <p:sp>
            <p:nvSpPr>
              <p:cNvPr id="14" name="Content Placeholder 2">
                <a:extLst>
                  <a:ext uri="{FF2B5EF4-FFF2-40B4-BE49-F238E27FC236}">
                    <a16:creationId xmlns:a16="http://schemas.microsoft.com/office/drawing/2014/main" id="{B6CA0EA7-71B8-4B33-F8C7-CFCDB026F1D7}"/>
                  </a:ext>
                </a:extLst>
              </p:cNvPr>
              <p:cNvSpPr txBox="1">
                <a:spLocks noRot="1" noChangeAspect="1" noMove="1" noResize="1" noEditPoints="1" noAdjustHandles="1" noChangeArrowheads="1" noChangeShapeType="1" noTextEdit="1"/>
              </p:cNvSpPr>
              <p:nvPr/>
            </p:nvSpPr>
            <p:spPr bwMode="auto">
              <a:xfrm>
                <a:off x="0" y="4081303"/>
                <a:ext cx="3352800" cy="2938302"/>
              </a:xfrm>
              <a:prstGeom prst="rect">
                <a:avLst/>
              </a:prstGeom>
              <a:blipFill>
                <a:blip r:embed="rId6"/>
                <a:stretch>
                  <a:fillRect l="-2545" t="-1660"/>
                </a:stretch>
              </a:blipFill>
              <a:ln w="9525">
                <a:noFill/>
                <a:miter lim="800000"/>
                <a:headEnd/>
                <a:tailEnd/>
              </a:ln>
              <a:effectLst/>
            </p:spPr>
            <p:txBody>
              <a:bodyPr/>
              <a:lstStyle/>
              <a:p>
                <a:r>
                  <a:rPr lang="en-AU">
                    <a:noFill/>
                  </a:rPr>
                  <a:t> </a:t>
                </a:r>
              </a:p>
            </p:txBody>
          </p:sp>
        </mc:Fallback>
      </mc:AlternateContent>
      <p:sp>
        <p:nvSpPr>
          <p:cNvPr id="7" name="TextBox 6">
            <a:extLst>
              <a:ext uri="{FF2B5EF4-FFF2-40B4-BE49-F238E27FC236}">
                <a16:creationId xmlns:a16="http://schemas.microsoft.com/office/drawing/2014/main" id="{47990E74-EA70-2FB4-A411-06587E1B78E6}"/>
              </a:ext>
            </a:extLst>
          </p:cNvPr>
          <p:cNvSpPr txBox="1"/>
          <p:nvPr/>
        </p:nvSpPr>
        <p:spPr>
          <a:xfrm>
            <a:off x="0" y="0"/>
            <a:ext cx="5897034" cy="523220"/>
          </a:xfrm>
          <a:prstGeom prst="rect">
            <a:avLst/>
          </a:prstGeom>
          <a:noFill/>
        </p:spPr>
        <p:txBody>
          <a:bodyPr wrap="square" rtlCol="0">
            <a:spAutoFit/>
          </a:bodyPr>
          <a:lstStyle/>
          <a:p>
            <a:r>
              <a:rPr lang="en-US" sz="1400" i="1" dirty="0">
                <a:solidFill>
                  <a:schemeClr val="accent1">
                    <a:lumMod val="75000"/>
                  </a:schemeClr>
                </a:solidFill>
              </a:rPr>
              <a:t>All-Orders Evolution of Parton Distributions: Principle, Practice, and Predictions</a:t>
            </a:r>
          </a:p>
          <a:p>
            <a:r>
              <a:rPr lang="en-US" sz="1400" dirty="0">
                <a:solidFill>
                  <a:schemeClr val="accent1">
                    <a:lumMod val="75000"/>
                  </a:schemeClr>
                </a:solidFill>
              </a:rPr>
              <a:t>Pei-Lin Yin (</a:t>
            </a:r>
            <a:r>
              <a:rPr lang="en-US" sz="1400" dirty="0" err="1">
                <a:solidFill>
                  <a:schemeClr val="accent1">
                    <a:lumMod val="75000"/>
                  </a:schemeClr>
                </a:solidFill>
              </a:rPr>
              <a:t>尹佩林</a:t>
            </a:r>
            <a:r>
              <a:rPr lang="en-US" sz="1400" dirty="0">
                <a:solidFill>
                  <a:schemeClr val="accent1">
                    <a:lumMod val="75000"/>
                  </a:schemeClr>
                </a:solidFill>
              </a:rPr>
              <a:t>), NJU-INP 075/23, e-Print: 2306.03274 [hep-</a:t>
            </a:r>
            <a:r>
              <a:rPr lang="en-US" sz="1400" dirty="0" err="1">
                <a:solidFill>
                  <a:schemeClr val="accent1">
                    <a:lumMod val="75000"/>
                  </a:schemeClr>
                </a:solidFill>
              </a:rPr>
              <a:t>ph</a:t>
            </a:r>
            <a:r>
              <a:rPr lang="en-US" sz="1400" dirty="0">
                <a:solidFill>
                  <a:schemeClr val="accent1">
                    <a:lumMod val="75000"/>
                  </a:schemeClr>
                </a:solidFill>
              </a:rPr>
              <a:t>]</a:t>
            </a:r>
            <a:endParaRPr lang="en-AU" dirty="0">
              <a:solidFill>
                <a:schemeClr val="accent1">
                  <a:lumMod val="75000"/>
                </a:schemeClr>
              </a:solidFill>
            </a:endParaRPr>
          </a:p>
        </p:txBody>
      </p:sp>
    </p:spTree>
    <p:extLst>
      <p:ext uri="{BB962C8B-B14F-4D97-AF65-F5344CB8AC3E}">
        <p14:creationId xmlns:p14="http://schemas.microsoft.com/office/powerpoint/2010/main" val="283890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13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1F4E2-B5BD-4BD5-AB28-6CA2621B0FFC}"/>
              </a:ext>
            </a:extLst>
          </p:cNvPr>
          <p:cNvSpPr>
            <a:spLocks noGrp="1"/>
          </p:cNvSpPr>
          <p:nvPr>
            <p:ph type="title"/>
          </p:nvPr>
        </p:nvSpPr>
        <p:spPr/>
        <p:txBody>
          <a:bodyPr/>
          <a:lstStyle/>
          <a:p>
            <a:r>
              <a:rPr lang="en-GB" dirty="0"/>
              <a:t>Emergence of Hadron Mass - Basic Questions</a:t>
            </a:r>
            <a:endParaRPr lang="en-US" dirty="0"/>
          </a:p>
        </p:txBody>
      </p:sp>
      <p:sp>
        <p:nvSpPr>
          <p:cNvPr id="3" name="Content Placeholder 2">
            <a:extLst>
              <a:ext uri="{FF2B5EF4-FFF2-40B4-BE49-F238E27FC236}">
                <a16:creationId xmlns:a16="http://schemas.microsoft.com/office/drawing/2014/main" id="{F5EB0E5E-0B89-46CE-98E5-F04F289DD5E8}"/>
              </a:ext>
            </a:extLst>
          </p:cNvPr>
          <p:cNvSpPr>
            <a:spLocks noGrp="1"/>
          </p:cNvSpPr>
          <p:nvPr>
            <p:ph idx="1"/>
          </p:nvPr>
        </p:nvSpPr>
        <p:spPr>
          <a:xfrm>
            <a:off x="609600" y="1018597"/>
            <a:ext cx="4686922" cy="5458403"/>
          </a:xfrm>
        </p:spPr>
        <p:txBody>
          <a:bodyPr/>
          <a:lstStyle/>
          <a:p>
            <a:r>
              <a:rPr lang="en-US" sz="2100" dirty="0"/>
              <a:t>What is the origin of EHM?  </a:t>
            </a:r>
          </a:p>
          <a:p>
            <a:r>
              <a:rPr lang="en-US" sz="2100" dirty="0"/>
              <a:t>Does it lie within QCD?</a:t>
            </a:r>
          </a:p>
          <a:p>
            <a:r>
              <a:rPr lang="en-US" sz="2100" dirty="0"/>
              <a:t>What are the connections with …  </a:t>
            </a:r>
          </a:p>
          <a:p>
            <a:pPr lvl="1"/>
            <a:r>
              <a:rPr lang="en-US" sz="2100" dirty="0"/>
              <a:t>Gluon and quark confinement?</a:t>
            </a:r>
          </a:p>
          <a:p>
            <a:pPr lvl="1"/>
            <a:r>
              <a:rPr lang="en-US" sz="2100" dirty="0"/>
              <a:t>Dynamical chiral symmetry breaking (DCSB)?</a:t>
            </a:r>
          </a:p>
          <a:p>
            <a:pPr lvl="1"/>
            <a:r>
              <a:rPr lang="en-US" sz="2100" dirty="0" err="1"/>
              <a:t>Nambu</a:t>
            </a:r>
            <a:r>
              <a:rPr lang="en-US" sz="2100" dirty="0"/>
              <a:t>-Goldstone modes = </a:t>
            </a:r>
            <a:r>
              <a:rPr lang="el-GR" sz="2100" dirty="0"/>
              <a:t>π &amp; </a:t>
            </a:r>
            <a:r>
              <a:rPr lang="en-US" sz="2100" dirty="0"/>
              <a:t>K?</a:t>
            </a:r>
          </a:p>
          <a:p>
            <a:r>
              <a:rPr lang="en-US" sz="2100" dirty="0"/>
              <a:t>What is the role of Higgs in modulating observable properties of hadrons?</a:t>
            </a:r>
          </a:p>
          <a:p>
            <a:pPr lvl="1"/>
            <a:r>
              <a:rPr lang="en-US" sz="2100" dirty="0"/>
              <a:t>Without Higgs mechanism of mass generation, </a:t>
            </a:r>
            <a:r>
              <a:rPr lang="el-GR" sz="2100" dirty="0"/>
              <a:t>π </a:t>
            </a:r>
            <a:r>
              <a:rPr lang="en-US" sz="2100" dirty="0"/>
              <a:t>and K would be indistinguishable</a:t>
            </a:r>
          </a:p>
          <a:p>
            <a:r>
              <a:rPr lang="en-US" sz="2400" dirty="0">
                <a:ln w="0"/>
                <a:solidFill>
                  <a:schemeClr val="accent1"/>
                </a:solidFill>
                <a:effectLst>
                  <a:outerShdw blurRad="38100" dist="25400" dir="5400000" algn="ctr" rotWithShape="0">
                    <a:srgbClr val="6E747A">
                      <a:alpha val="43000"/>
                    </a:srgbClr>
                  </a:outerShdw>
                </a:effectLst>
              </a:rPr>
              <a:t>What is and wherefrom mass?</a:t>
            </a:r>
          </a:p>
          <a:p>
            <a:endParaRPr lang="en-US" dirty="0"/>
          </a:p>
        </p:txBody>
      </p:sp>
      <p:sp>
        <p:nvSpPr>
          <p:cNvPr id="4" name="Date Placeholder 3">
            <a:extLst>
              <a:ext uri="{FF2B5EF4-FFF2-40B4-BE49-F238E27FC236}">
                <a16:creationId xmlns:a16="http://schemas.microsoft.com/office/drawing/2014/main" id="{8CB5C809-E115-47CD-AED7-951724E51B64}"/>
              </a:ext>
            </a:extLst>
          </p:cNvPr>
          <p:cNvSpPr>
            <a:spLocks noGrp="1"/>
          </p:cNvSpPr>
          <p:nvPr>
            <p:ph type="dt" sz="half" idx="10"/>
          </p:nvPr>
        </p:nvSpPr>
        <p:spPr/>
        <p:txBody>
          <a:bodyPr/>
          <a:lstStyle/>
          <a:p>
            <a:r>
              <a:rPr lang="en-US"/>
              <a:t>MESON 2023 - 17th International Workshop on Meson Physics                           (32)</a:t>
            </a:r>
            <a:endParaRPr lang="en-US" dirty="0"/>
          </a:p>
        </p:txBody>
      </p:sp>
      <p:sp>
        <p:nvSpPr>
          <p:cNvPr id="5" name="Footer Placeholder 4">
            <a:extLst>
              <a:ext uri="{FF2B5EF4-FFF2-40B4-BE49-F238E27FC236}">
                <a16:creationId xmlns:a16="http://schemas.microsoft.com/office/drawing/2014/main" id="{C02AD908-BD9D-44D0-8688-D5EF6B8F7AA9}"/>
              </a:ext>
            </a:extLst>
          </p:cNvPr>
          <p:cNvSpPr>
            <a:spLocks noGrp="1"/>
          </p:cNvSpPr>
          <p:nvPr>
            <p:ph type="ftr" sz="quarter" idx="11"/>
          </p:nvPr>
        </p:nvSpPr>
        <p:spPr/>
        <p:txBody>
          <a:bodyPr/>
          <a:lstStyle/>
          <a:p>
            <a:r>
              <a:rPr lang="en-US"/>
              <a:t>Craig Roberts: cdroberts@nju.edu.cn  432 .. 23/06/22 12:30 .."EHM via Studies of Hadron Spectra &amp; Structure"</a:t>
            </a:r>
            <a:endParaRPr lang="en-US" dirty="0"/>
          </a:p>
        </p:txBody>
      </p:sp>
      <p:sp>
        <p:nvSpPr>
          <p:cNvPr id="6" name="Slide Number Placeholder 5">
            <a:extLst>
              <a:ext uri="{FF2B5EF4-FFF2-40B4-BE49-F238E27FC236}">
                <a16:creationId xmlns:a16="http://schemas.microsoft.com/office/drawing/2014/main" id="{670125A2-CE7D-4950-BC19-09139BD6D754}"/>
              </a:ext>
            </a:extLst>
          </p:cNvPr>
          <p:cNvSpPr>
            <a:spLocks noGrp="1"/>
          </p:cNvSpPr>
          <p:nvPr>
            <p:ph type="sldNum" sz="quarter" idx="12"/>
          </p:nvPr>
        </p:nvSpPr>
        <p:spPr/>
        <p:txBody>
          <a:bodyPr/>
          <a:lstStyle/>
          <a:p>
            <a:fld id="{87034D8C-3CB4-402A-BC46-2AB14C0FE90A}" type="slidenum">
              <a:rPr lang="en-US" smtClean="0"/>
              <a:pPr/>
              <a:t>4</a:t>
            </a:fld>
            <a:endParaRPr lang="en-US"/>
          </a:p>
        </p:txBody>
      </p:sp>
      <p:pic>
        <p:nvPicPr>
          <p:cNvPr id="16" name="Picture 15">
            <a:extLst>
              <a:ext uri="{FF2B5EF4-FFF2-40B4-BE49-F238E27FC236}">
                <a16:creationId xmlns:a16="http://schemas.microsoft.com/office/drawing/2014/main" id="{62D9C5BD-2F83-4B70-84D5-673DFC76462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96522" y="1524000"/>
            <a:ext cx="6726010" cy="4282952"/>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D425372-2AEA-4849-7EE9-487071DD043F}"/>
                  </a:ext>
                </a:extLst>
              </p:cNvPr>
              <p:cNvSpPr txBox="1"/>
              <p:nvPr/>
            </p:nvSpPr>
            <p:spPr>
              <a:xfrm>
                <a:off x="5623332" y="1093550"/>
                <a:ext cx="6096000" cy="369332"/>
              </a:xfrm>
              <a:prstGeom prst="rect">
                <a:avLst/>
              </a:prstGeom>
              <a:noFill/>
            </p:spPr>
            <p:txBody>
              <a:bodyPr wrap="square" rtlCol="0">
                <a:spAutoFit/>
              </a:bodyPr>
              <a:lstStyle/>
              <a:p>
                <a:r>
                  <a:rPr lang="en-AU" dirty="0"/>
                  <a:t>Proton and </a:t>
                </a:r>
                <a14:m>
                  <m:oMath xmlns:m="http://schemas.openxmlformats.org/officeDocument/2006/math">
                    <m:r>
                      <a:rPr lang="en-AU" i="1">
                        <a:latin typeface="Cambria Math" panose="02040503050406030204" pitchFamily="18" charset="0"/>
                      </a:rPr>
                      <m:t>𝜌</m:t>
                    </m:r>
                  </m:oMath>
                </a14:m>
                <a:r>
                  <a:rPr lang="en-AU" dirty="0"/>
                  <a:t>-meson mass budgets are practically identical </a:t>
                </a:r>
              </a:p>
            </p:txBody>
          </p:sp>
        </mc:Choice>
        <mc:Fallback xmlns="">
          <p:sp>
            <p:nvSpPr>
              <p:cNvPr id="7" name="TextBox 6">
                <a:extLst>
                  <a:ext uri="{FF2B5EF4-FFF2-40B4-BE49-F238E27FC236}">
                    <a16:creationId xmlns:a16="http://schemas.microsoft.com/office/drawing/2014/main" id="{2D425372-2AEA-4849-7EE9-487071DD043F}"/>
                  </a:ext>
                </a:extLst>
              </p:cNvPr>
              <p:cNvSpPr txBox="1">
                <a:spLocks noRot="1" noChangeAspect="1" noMove="1" noResize="1" noEditPoints="1" noAdjustHandles="1" noChangeArrowheads="1" noChangeShapeType="1" noTextEdit="1"/>
              </p:cNvSpPr>
              <p:nvPr/>
            </p:nvSpPr>
            <p:spPr>
              <a:xfrm>
                <a:off x="5623332" y="1093550"/>
                <a:ext cx="6096000" cy="369332"/>
              </a:xfrm>
              <a:prstGeom prst="rect">
                <a:avLst/>
              </a:prstGeom>
              <a:blipFill>
                <a:blip r:embed="rId3"/>
                <a:stretch>
                  <a:fillRect l="-800" t="-8197" b="-2459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B29C898-8A28-5B08-D5C0-9C1C347E0110}"/>
                  </a:ext>
                </a:extLst>
              </p:cNvPr>
              <p:cNvSpPr txBox="1"/>
              <p:nvPr/>
            </p:nvSpPr>
            <p:spPr>
              <a:xfrm>
                <a:off x="5563222" y="5764696"/>
                <a:ext cx="6459309" cy="646331"/>
              </a:xfrm>
              <a:prstGeom prst="rect">
                <a:avLst/>
              </a:prstGeom>
              <a:noFill/>
            </p:spPr>
            <p:txBody>
              <a:bodyPr wrap="square" rtlCol="0">
                <a:spAutoFit/>
              </a:bodyPr>
              <a:lstStyle/>
              <a:p>
                <a14:m>
                  <m:oMath xmlns:m="http://schemas.openxmlformats.org/officeDocument/2006/math">
                    <m:r>
                      <a:rPr lang="en-AU" b="0" i="1" smtClean="0">
                        <a:latin typeface="Cambria Math" panose="02040503050406030204" pitchFamily="18" charset="0"/>
                      </a:rPr>
                      <m:t>𝜋</m:t>
                    </m:r>
                  </m:oMath>
                </a14:m>
                <a:r>
                  <a:rPr lang="en-AU" dirty="0"/>
                  <a:t>- and </a:t>
                </a:r>
                <a14:m>
                  <m:oMath xmlns:m="http://schemas.openxmlformats.org/officeDocument/2006/math">
                    <m:r>
                      <a:rPr lang="en-AU" b="0" i="1" smtClean="0">
                        <a:latin typeface="Cambria Math" panose="02040503050406030204" pitchFamily="18" charset="0"/>
                      </a:rPr>
                      <m:t>𝐾</m:t>
                    </m:r>
                  </m:oMath>
                </a14:m>
                <a:r>
                  <a:rPr lang="en-AU" dirty="0"/>
                  <a:t>-meson mass budgets </a:t>
                </a:r>
              </a:p>
              <a:p>
                <a:r>
                  <a:rPr lang="en-AU" dirty="0"/>
                  <a:t>are essentially/completely different from those of proton and </a:t>
                </a:r>
                <a14:m>
                  <m:oMath xmlns:m="http://schemas.openxmlformats.org/officeDocument/2006/math">
                    <m:r>
                      <a:rPr lang="en-AU" i="1">
                        <a:latin typeface="Cambria Math" panose="02040503050406030204" pitchFamily="18" charset="0"/>
                      </a:rPr>
                      <m:t>𝜌</m:t>
                    </m:r>
                  </m:oMath>
                </a14:m>
                <a:endParaRPr lang="en-AU" dirty="0"/>
              </a:p>
            </p:txBody>
          </p:sp>
        </mc:Choice>
        <mc:Fallback xmlns="">
          <p:sp>
            <p:nvSpPr>
              <p:cNvPr id="8" name="TextBox 7">
                <a:extLst>
                  <a:ext uri="{FF2B5EF4-FFF2-40B4-BE49-F238E27FC236}">
                    <a16:creationId xmlns:a16="http://schemas.microsoft.com/office/drawing/2014/main" id="{7B29C898-8A28-5B08-D5C0-9C1C347E0110}"/>
                  </a:ext>
                </a:extLst>
              </p:cNvPr>
              <p:cNvSpPr txBox="1">
                <a:spLocks noRot="1" noChangeAspect="1" noMove="1" noResize="1" noEditPoints="1" noAdjustHandles="1" noChangeArrowheads="1" noChangeShapeType="1" noTextEdit="1"/>
              </p:cNvSpPr>
              <p:nvPr/>
            </p:nvSpPr>
            <p:spPr>
              <a:xfrm>
                <a:off x="5563222" y="5764696"/>
                <a:ext cx="6459309" cy="646331"/>
              </a:xfrm>
              <a:prstGeom prst="rect">
                <a:avLst/>
              </a:prstGeom>
              <a:blipFill>
                <a:blip r:embed="rId4"/>
                <a:stretch>
                  <a:fillRect l="-850" t="-5660" b="-14151"/>
                </a:stretch>
              </a:blipFill>
            </p:spPr>
            <p:txBody>
              <a:bodyPr/>
              <a:lstStyle/>
              <a:p>
                <a:r>
                  <a:rPr lang="en-AU">
                    <a:noFill/>
                  </a:rPr>
                  <a:t> </a:t>
                </a:r>
              </a:p>
            </p:txBody>
          </p:sp>
        </mc:Fallback>
      </mc:AlternateContent>
    </p:spTree>
    <p:extLst>
      <p:ext uri="{BB962C8B-B14F-4D97-AF65-F5344CB8AC3E}">
        <p14:creationId xmlns:p14="http://schemas.microsoft.com/office/powerpoint/2010/main" val="285644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5" dur="500"/>
                                        <p:tgtEl>
                                          <p:spTgt spid="3">
                                            <p:txEl>
                                              <p:pRg st="6" end="6"/>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8" dur="500"/>
                                        <p:tgtEl>
                                          <p:spTgt spid="3">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circle(in)">
                                      <p:cBhvr>
                                        <p:cTn id="31"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lack, nature, night sky&#10;&#10;Description automatically generated">
            <a:extLst>
              <a:ext uri="{FF2B5EF4-FFF2-40B4-BE49-F238E27FC236}">
                <a16:creationId xmlns:a16="http://schemas.microsoft.com/office/drawing/2014/main" id="{8CE16D31-D8FA-4842-B2B8-55A9FBB9C4A7}"/>
              </a:ext>
            </a:extLst>
          </p:cNvPr>
          <p:cNvPicPr>
            <a:picLocks noChangeAspect="1"/>
          </p:cNvPicPr>
          <p:nvPr/>
        </p:nvPicPr>
        <p:blipFill rotWithShape="1">
          <a:blip r:embed="rId2">
            <a:extLst>
              <a:ext uri="{28A0092B-C50C-407E-A947-70E740481C1C}">
                <a14:useLocalDpi xmlns:a14="http://schemas.microsoft.com/office/drawing/2010/main" val="0"/>
              </a:ext>
            </a:extLst>
          </a:blip>
          <a:srcRect t="16203" b="4292"/>
          <a:stretch/>
        </p:blipFill>
        <p:spPr>
          <a:xfrm>
            <a:off x="20" y="10"/>
            <a:ext cx="12191980" cy="6857990"/>
          </a:xfrm>
          <a:prstGeom prst="rect">
            <a:avLst/>
          </a:prstGeom>
          <a:noFill/>
        </p:spPr>
      </p:pic>
      <p:sp>
        <p:nvSpPr>
          <p:cNvPr id="2" name="Date Placeholder 1" hidden="1">
            <a:extLst>
              <a:ext uri="{FF2B5EF4-FFF2-40B4-BE49-F238E27FC236}">
                <a16:creationId xmlns:a16="http://schemas.microsoft.com/office/drawing/2014/main" id="{7007E2BE-D0CA-4AB3-A6BD-E72B41651CA6}"/>
              </a:ext>
            </a:extLst>
          </p:cNvPr>
          <p:cNvSpPr>
            <a:spLocks noGrp="1"/>
          </p:cNvSpPr>
          <p:nvPr>
            <p:ph type="dt" sz="half" idx="10"/>
          </p:nvPr>
        </p:nvSpPr>
        <p:spPr/>
        <p:txBody>
          <a:bodyPr/>
          <a:lstStyle/>
          <a:p>
            <a:pPr>
              <a:spcAft>
                <a:spcPts val="600"/>
              </a:spcAft>
            </a:pPr>
            <a:r>
              <a:rPr lang="en-US"/>
              <a:t>MESON 2023 - 17th International Workshop on Meson Physics                           (32)</a:t>
            </a:r>
          </a:p>
        </p:txBody>
      </p:sp>
      <p:sp>
        <p:nvSpPr>
          <p:cNvPr id="3" name="Footer Placeholder 2">
            <a:extLst>
              <a:ext uri="{FF2B5EF4-FFF2-40B4-BE49-F238E27FC236}">
                <a16:creationId xmlns:a16="http://schemas.microsoft.com/office/drawing/2014/main" id="{2EC294E2-EE79-4BA5-A624-5995E46571B8}"/>
              </a:ext>
            </a:extLst>
          </p:cNvPr>
          <p:cNvSpPr>
            <a:spLocks noGrp="1"/>
          </p:cNvSpPr>
          <p:nvPr>
            <p:ph type="ftr" sz="quarter" idx="11"/>
          </p:nvPr>
        </p:nvSpPr>
        <p:spPr/>
        <p:txBody>
          <a:bodyPr/>
          <a:lstStyle/>
          <a:p>
            <a:pPr>
              <a:spcAft>
                <a:spcPts val="600"/>
              </a:spcAft>
            </a:pPr>
            <a:r>
              <a:rPr lang="en-US"/>
              <a:t>Craig Roberts: cdroberts@nju.edu.cn  432 .. 23/06/22 12:30 .."EHM via Studies of Hadron Spectra &amp; Structure"</a:t>
            </a:r>
          </a:p>
        </p:txBody>
      </p:sp>
      <p:sp>
        <p:nvSpPr>
          <p:cNvPr id="4" name="Slide Number Placeholder 3" hidden="1">
            <a:extLst>
              <a:ext uri="{FF2B5EF4-FFF2-40B4-BE49-F238E27FC236}">
                <a16:creationId xmlns:a16="http://schemas.microsoft.com/office/drawing/2014/main" id="{5064C8EE-C2E8-49BE-B22B-7EF3144131E0}"/>
              </a:ext>
            </a:extLst>
          </p:cNvPr>
          <p:cNvSpPr>
            <a:spLocks noGrp="1"/>
          </p:cNvSpPr>
          <p:nvPr>
            <p:ph type="sldNum" sz="quarter" idx="12"/>
          </p:nvPr>
        </p:nvSpPr>
        <p:spPr/>
        <p:txBody>
          <a:bodyPr/>
          <a:lstStyle/>
          <a:p>
            <a:pPr>
              <a:spcAft>
                <a:spcPts val="600"/>
              </a:spcAft>
            </a:pPr>
            <a:fld id="{87034D8C-3CB4-402A-BC46-2AB14C0FE90A}" type="slidenum">
              <a:rPr lang="en-US" smtClean="0"/>
              <a:pPr>
                <a:spcAft>
                  <a:spcPts val="600"/>
                </a:spcAft>
              </a:pPr>
              <a:t>5</a:t>
            </a:fld>
            <a:endParaRPr lang="en-US"/>
          </a:p>
        </p:txBody>
      </p:sp>
      <p:pic>
        <p:nvPicPr>
          <p:cNvPr id="5" name="Picture 4" descr="A picture containing drawing, food&#10;&#10;Description automatically generated">
            <a:extLst>
              <a:ext uri="{FF2B5EF4-FFF2-40B4-BE49-F238E27FC236}">
                <a16:creationId xmlns:a16="http://schemas.microsoft.com/office/drawing/2014/main" id="{FC6EEE0D-E60F-9812-0F5B-AB2B97F7F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2362200"/>
            <a:ext cx="5010150" cy="3907917"/>
          </a:xfrm>
          <a:prstGeom prst="rect">
            <a:avLst/>
          </a:prstGeom>
        </p:spPr>
      </p:pic>
    </p:spTree>
    <p:extLst>
      <p:ext uri="{BB962C8B-B14F-4D97-AF65-F5344CB8AC3E}">
        <p14:creationId xmlns:p14="http://schemas.microsoft.com/office/powerpoint/2010/main" val="257090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C03EC-CBF2-41E0-9F83-DE9B30B64046}"/>
              </a:ext>
            </a:extLst>
          </p:cNvPr>
          <p:cNvSpPr>
            <a:spLocks noGrp="1"/>
          </p:cNvSpPr>
          <p:nvPr>
            <p:ph type="title"/>
          </p:nvPr>
        </p:nvSpPr>
        <p:spPr/>
        <p:txBody>
          <a:bodyPr/>
          <a:lstStyle/>
          <a:p>
            <a:pPr algn="ctr"/>
            <a:r>
              <a:rPr lang="en-GB" sz="3200" b="0" i="1" dirty="0">
                <a:ln w="0"/>
                <a:solidFill>
                  <a:schemeClr val="accent1"/>
                </a:solidFill>
                <a:effectLst>
                  <a:outerShdw blurRad="38100" dist="25400" dir="5400000" algn="ctr" rotWithShape="0">
                    <a:srgbClr val="6E747A">
                      <a:alpha val="43000"/>
                    </a:srgbClr>
                  </a:outerShdw>
                </a:effectLst>
              </a:rPr>
              <a:t>Modern Understanding</a:t>
            </a:r>
            <a:br>
              <a:rPr lang="en-GB" sz="3200" b="0" i="1" dirty="0">
                <a:ln w="0"/>
                <a:solidFill>
                  <a:schemeClr val="accent1"/>
                </a:solidFill>
                <a:effectLst>
                  <a:outerShdw blurRad="38100" dist="25400" dir="5400000" algn="ctr" rotWithShape="0">
                    <a:srgbClr val="6E747A">
                      <a:alpha val="43000"/>
                    </a:srgbClr>
                  </a:outerShdw>
                </a:effectLst>
              </a:rPr>
            </a:br>
            <a:r>
              <a:rPr lang="en-GB" sz="3200" b="0" i="1" dirty="0">
                <a:ln w="0"/>
                <a:solidFill>
                  <a:schemeClr val="accent1"/>
                </a:solidFill>
                <a:effectLst>
                  <a:outerShdw blurRad="38100" dist="25400" dir="5400000" algn="ctr" rotWithShape="0">
                    <a:srgbClr val="6E747A">
                      <a:alpha val="43000"/>
                    </a:srgbClr>
                  </a:outerShdw>
                </a:effectLst>
              </a:rPr>
              <a:t>Grew Slowly from </a:t>
            </a:r>
            <a:r>
              <a:rPr lang="en-GB" sz="3600" b="0" i="1" dirty="0">
                <a:ln w="0"/>
                <a:solidFill>
                  <a:schemeClr val="accent1"/>
                </a:solidFill>
                <a:effectLst>
                  <a:outerShdw blurRad="38100" dist="25400" dir="5400000" algn="ctr" rotWithShape="0">
                    <a:srgbClr val="6E747A">
                      <a:alpha val="43000"/>
                    </a:srgbClr>
                  </a:outerShdw>
                </a:effectLst>
                <a:latin typeface="French Script MT" panose="03020402040607040605" pitchFamily="66" charset="0"/>
              </a:rPr>
              <a:t>Ancient</a:t>
            </a:r>
            <a:r>
              <a:rPr lang="en-GB" sz="3200" b="0" i="1" dirty="0">
                <a:ln w="0"/>
                <a:solidFill>
                  <a:schemeClr val="accent1"/>
                </a:solidFill>
                <a:effectLst>
                  <a:outerShdw blurRad="38100" dist="25400" dir="5400000" algn="ctr" rotWithShape="0">
                    <a:srgbClr val="6E747A">
                      <a:alpha val="43000"/>
                    </a:srgbClr>
                  </a:outerShdw>
                </a:effectLst>
              </a:rPr>
              <a:t> Origins</a:t>
            </a:r>
            <a:endParaRPr lang="en-US" sz="3200" b="0" i="1" dirty="0">
              <a:ln w="0"/>
              <a:solidFill>
                <a:schemeClr val="accent1"/>
              </a:solidFill>
              <a:effectLst>
                <a:outerShdw blurRad="38100" dist="25400" dir="5400000" algn="ctr" rotWithShape="0">
                  <a:srgbClr val="6E747A">
                    <a:alpha val="43000"/>
                  </a:srgbClr>
                </a:outerShdw>
              </a:effectLs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F1F72F-3358-490B-95EC-44A85623D25D}"/>
                  </a:ext>
                </a:extLst>
              </p:cNvPr>
              <p:cNvSpPr>
                <a:spLocks noGrp="1"/>
              </p:cNvSpPr>
              <p:nvPr>
                <p:ph idx="1"/>
              </p:nvPr>
            </p:nvSpPr>
            <p:spPr/>
            <p:txBody>
              <a:bodyPr/>
              <a:lstStyle/>
              <a:p>
                <a:r>
                  <a:rPr lang="en-US" sz="2400" dirty="0">
                    <a:solidFill>
                      <a:schemeClr val="accent1">
                        <a:lumMod val="50000"/>
                      </a:schemeClr>
                    </a:solidFill>
                  </a:rPr>
                  <a:t>More than 40 years ago </a:t>
                </a:r>
              </a:p>
              <a:p>
                <a:pPr marL="400050" lvl="1" indent="0">
                  <a:buNone/>
                </a:pPr>
                <a:r>
                  <a:rPr lang="en-US" sz="2200" i="1" dirty="0">
                    <a:solidFill>
                      <a:schemeClr val="accent1">
                        <a:lumMod val="50000"/>
                      </a:schemeClr>
                    </a:solidFill>
                  </a:rPr>
                  <a:t>Dynamical mass generation in continuum quantum chromodynamics, </a:t>
                </a:r>
              </a:p>
              <a:p>
                <a:pPr marL="400050" lvl="1" indent="0">
                  <a:spcBef>
                    <a:spcPts val="0"/>
                  </a:spcBef>
                  <a:buNone/>
                </a:pPr>
                <a:r>
                  <a:rPr lang="en-US" sz="2200" dirty="0">
                    <a:solidFill>
                      <a:schemeClr val="accent1">
                        <a:lumMod val="50000"/>
                      </a:schemeClr>
                    </a:solidFill>
                  </a:rPr>
                  <a:t>J.M. Cornwall, Phys. Rev. D </a:t>
                </a:r>
                <a:r>
                  <a:rPr lang="en-US" sz="2200" b="1" dirty="0">
                    <a:solidFill>
                      <a:schemeClr val="accent1">
                        <a:lumMod val="50000"/>
                      </a:schemeClr>
                    </a:solidFill>
                  </a:rPr>
                  <a:t>26 (</a:t>
                </a:r>
                <a:r>
                  <a:rPr lang="en-US" sz="2200" dirty="0">
                    <a:solidFill>
                      <a:schemeClr val="accent1">
                        <a:lumMod val="50000"/>
                      </a:schemeClr>
                    </a:solidFill>
                  </a:rPr>
                  <a:t>1981) 1453 … </a:t>
                </a:r>
                <a14:m>
                  <m:oMath xmlns:m="http://schemas.openxmlformats.org/officeDocument/2006/math">
                    <m:r>
                      <a:rPr lang="en-GB" sz="2200" b="0" i="1" smtClean="0">
                        <a:solidFill>
                          <a:schemeClr val="accent1">
                            <a:lumMod val="50000"/>
                          </a:schemeClr>
                        </a:solidFill>
                        <a:latin typeface="Cambria Math" panose="02040503050406030204" pitchFamily="18" charset="0"/>
                      </a:rPr>
                      <m:t>∼110</m:t>
                    </m:r>
                    <m:r>
                      <a:rPr lang="en-AU" sz="2200" b="0" i="1" smtClean="0">
                        <a:solidFill>
                          <a:schemeClr val="accent1">
                            <a:lumMod val="50000"/>
                          </a:schemeClr>
                        </a:solidFill>
                        <a:latin typeface="Cambria Math" panose="02040503050406030204" pitchFamily="18" charset="0"/>
                      </a:rPr>
                      <m:t>0</m:t>
                    </m:r>
                  </m:oMath>
                </a14:m>
                <a:r>
                  <a:rPr lang="en-US" sz="2200" dirty="0">
                    <a:solidFill>
                      <a:schemeClr val="accent1">
                        <a:lumMod val="50000"/>
                      </a:schemeClr>
                    </a:solidFill>
                  </a:rPr>
                  <a:t> citations </a:t>
                </a:r>
              </a:p>
              <a:p>
                <a:r>
                  <a:rPr lang="en-US" sz="2400" dirty="0">
                    <a:solidFill>
                      <a:schemeClr val="accent1">
                        <a:lumMod val="50000"/>
                      </a:schemeClr>
                    </a:solidFill>
                  </a:rPr>
                  <a:t>Owing to strong self-interactions, gluon </a:t>
                </a:r>
                <a:r>
                  <a:rPr lang="en-US" sz="2400" dirty="0" err="1">
                    <a:solidFill>
                      <a:schemeClr val="accent1">
                        <a:lumMod val="50000"/>
                      </a:schemeClr>
                    </a:solidFill>
                  </a:rPr>
                  <a:t>partons</a:t>
                </a:r>
                <a:r>
                  <a:rPr lang="en-US" sz="2400" dirty="0">
                    <a:solidFill>
                      <a:schemeClr val="accent1">
                        <a:lumMod val="50000"/>
                      </a:schemeClr>
                    </a:solidFill>
                  </a:rPr>
                  <a:t> </a:t>
                </a:r>
                <a14:m>
                  <m:oMath xmlns:m="http://schemas.openxmlformats.org/officeDocument/2006/math">
                    <m:r>
                      <a:rPr lang="en-GB" sz="2400" b="0" i="1" dirty="0" smtClean="0">
                        <a:solidFill>
                          <a:schemeClr val="accent1">
                            <a:lumMod val="50000"/>
                          </a:schemeClr>
                        </a:solidFill>
                        <a:latin typeface="Cambria Math" panose="02040503050406030204" pitchFamily="18" charset="0"/>
                      </a:rPr>
                      <m:t>⇒</m:t>
                    </m:r>
                  </m:oMath>
                </a14:m>
                <a:r>
                  <a:rPr lang="en-US" sz="2400" dirty="0">
                    <a:solidFill>
                      <a:schemeClr val="accent1">
                        <a:lumMod val="50000"/>
                      </a:schemeClr>
                    </a:solidFill>
                  </a:rPr>
                  <a:t> gluon quasiparticles, </a:t>
                </a:r>
              </a:p>
              <a:p>
                <a:pPr marL="0" indent="0">
                  <a:spcBef>
                    <a:spcPts val="0"/>
                  </a:spcBef>
                  <a:buNone/>
                </a:pPr>
                <a:r>
                  <a:rPr lang="en-US" sz="2400" dirty="0">
                    <a:solidFill>
                      <a:schemeClr val="accent1">
                        <a:lumMod val="50000"/>
                      </a:schemeClr>
                    </a:solidFill>
                  </a:rPr>
                  <a:t>	described by a mass function that is large at infrared momenta</a:t>
                </a:r>
              </a:p>
              <a:p>
                <a:endParaRPr lang="en-US" dirty="0"/>
              </a:p>
            </p:txBody>
          </p:sp>
        </mc:Choice>
        <mc:Fallback xmlns="">
          <p:sp>
            <p:nvSpPr>
              <p:cNvPr id="3" name="Content Placeholder 2">
                <a:extLst>
                  <a:ext uri="{FF2B5EF4-FFF2-40B4-BE49-F238E27FC236}">
                    <a16:creationId xmlns:a16="http://schemas.microsoft.com/office/drawing/2014/main" id="{76F1F72F-3358-490B-95EC-44A85623D25D}"/>
                  </a:ext>
                </a:extLst>
              </p:cNvPr>
              <p:cNvSpPr>
                <a:spLocks noGrp="1" noRot="1" noChangeAspect="1" noMove="1" noResize="1" noEditPoints="1" noAdjustHandles="1" noChangeArrowheads="1" noChangeShapeType="1" noTextEdit="1"/>
              </p:cNvSpPr>
              <p:nvPr>
                <p:ph idx="1"/>
              </p:nvPr>
            </p:nvSpPr>
            <p:spPr>
              <a:blipFill>
                <a:blip r:embed="rId2"/>
                <a:stretch>
                  <a:fillRect l="-722" t="-1078"/>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E451D4CE-A8F9-4B06-8C67-BCF7DCD98C56}"/>
              </a:ext>
            </a:extLst>
          </p:cNvPr>
          <p:cNvSpPr>
            <a:spLocks noGrp="1"/>
          </p:cNvSpPr>
          <p:nvPr>
            <p:ph type="dt" sz="half" idx="10"/>
          </p:nvPr>
        </p:nvSpPr>
        <p:spPr/>
        <p:txBody>
          <a:bodyPr/>
          <a:lstStyle/>
          <a:p>
            <a:r>
              <a:rPr lang="en-US"/>
              <a:t>MESON 2023 - 17th International Workshop on Meson Physics                           (32)</a:t>
            </a:r>
            <a:endParaRPr lang="en-US" dirty="0"/>
          </a:p>
        </p:txBody>
      </p:sp>
      <p:sp>
        <p:nvSpPr>
          <p:cNvPr id="5" name="Footer Placeholder 4">
            <a:extLst>
              <a:ext uri="{FF2B5EF4-FFF2-40B4-BE49-F238E27FC236}">
                <a16:creationId xmlns:a16="http://schemas.microsoft.com/office/drawing/2014/main" id="{833AE176-565E-4537-98CA-9812B2D03D94}"/>
              </a:ext>
            </a:extLst>
          </p:cNvPr>
          <p:cNvSpPr>
            <a:spLocks noGrp="1"/>
          </p:cNvSpPr>
          <p:nvPr>
            <p:ph type="ftr" sz="quarter" idx="11"/>
          </p:nvPr>
        </p:nvSpPr>
        <p:spPr/>
        <p:txBody>
          <a:bodyPr/>
          <a:lstStyle/>
          <a:p>
            <a:r>
              <a:rPr lang="en-US"/>
              <a:t>Craig Roberts: cdroberts@nju.edu.cn  432 .. 23/06/22 12:30 .."EHM via Studies of Hadron Spectra &amp; Structure"</a:t>
            </a:r>
            <a:endParaRPr lang="en-US" dirty="0"/>
          </a:p>
        </p:txBody>
      </p:sp>
      <p:sp>
        <p:nvSpPr>
          <p:cNvPr id="6" name="Slide Number Placeholder 5">
            <a:extLst>
              <a:ext uri="{FF2B5EF4-FFF2-40B4-BE49-F238E27FC236}">
                <a16:creationId xmlns:a16="http://schemas.microsoft.com/office/drawing/2014/main" id="{BA01EFA2-3997-479D-8C21-94B4D8B8319A}"/>
              </a:ext>
            </a:extLst>
          </p:cNvPr>
          <p:cNvSpPr>
            <a:spLocks noGrp="1"/>
          </p:cNvSpPr>
          <p:nvPr>
            <p:ph type="sldNum" sz="quarter" idx="12"/>
          </p:nvPr>
        </p:nvSpPr>
        <p:spPr/>
        <p:txBody>
          <a:bodyPr/>
          <a:lstStyle/>
          <a:p>
            <a:fld id="{87034D8C-3CB4-402A-BC46-2AB14C0FE90A}" type="slidenum">
              <a:rPr lang="en-US" smtClean="0"/>
              <a:pPr/>
              <a:t>6</a:t>
            </a:fld>
            <a:endParaRPr lang="en-US"/>
          </a:p>
        </p:txBody>
      </p:sp>
      <p:pic>
        <p:nvPicPr>
          <p:cNvPr id="7" name="Picture 6" descr="3gluon4gluon.gif">
            <a:extLst>
              <a:ext uri="{FF2B5EF4-FFF2-40B4-BE49-F238E27FC236}">
                <a16:creationId xmlns:a16="http://schemas.microsoft.com/office/drawing/2014/main" id="{DE46E9F2-A2FF-4232-90C8-C5C91296B02B}"/>
              </a:ext>
            </a:extLst>
          </p:cNvPr>
          <p:cNvPicPr>
            <a:picLocks noChangeAspect="1"/>
          </p:cNvPicPr>
          <p:nvPr/>
        </p:nvPicPr>
        <p:blipFill>
          <a:blip r:embed="rId3" cstate="print"/>
          <a:stretch>
            <a:fillRect/>
          </a:stretch>
        </p:blipFill>
        <p:spPr>
          <a:xfrm rot="5400000">
            <a:off x="9782909" y="2332892"/>
            <a:ext cx="3294183" cy="1219199"/>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08873176-5E4C-4EEF-BC48-8F9E8067F3E7}"/>
              </a:ext>
            </a:extLst>
          </p:cNvPr>
          <p:cNvSpPr txBox="1"/>
          <p:nvPr/>
        </p:nvSpPr>
        <p:spPr>
          <a:xfrm>
            <a:off x="9584812" y="1834072"/>
            <a:ext cx="1535805" cy="369332"/>
          </a:xfrm>
          <a:prstGeom prst="rect">
            <a:avLst/>
          </a:prstGeom>
          <a:noFill/>
        </p:spPr>
        <p:txBody>
          <a:bodyPr wrap="none" rtlCol="0">
            <a:spAutoFit/>
          </a:bodyPr>
          <a:lstStyle/>
          <a:p>
            <a:r>
              <a:rPr lang="en-US" dirty="0">
                <a:solidFill>
                  <a:srgbClr val="FF0000"/>
                </a:solidFill>
              </a:rPr>
              <a:t>3-gluon vertex</a:t>
            </a:r>
          </a:p>
        </p:txBody>
      </p:sp>
      <p:sp>
        <p:nvSpPr>
          <p:cNvPr id="9" name="TextBox 8">
            <a:extLst>
              <a:ext uri="{FF2B5EF4-FFF2-40B4-BE49-F238E27FC236}">
                <a16:creationId xmlns:a16="http://schemas.microsoft.com/office/drawing/2014/main" id="{5BA01342-9569-4E83-9190-49D1B9C2871F}"/>
              </a:ext>
            </a:extLst>
          </p:cNvPr>
          <p:cNvSpPr txBox="1"/>
          <p:nvPr/>
        </p:nvSpPr>
        <p:spPr>
          <a:xfrm>
            <a:off x="9614164" y="3655175"/>
            <a:ext cx="1535805" cy="369332"/>
          </a:xfrm>
          <a:prstGeom prst="rect">
            <a:avLst/>
          </a:prstGeom>
          <a:noFill/>
        </p:spPr>
        <p:txBody>
          <a:bodyPr wrap="none" rtlCol="0">
            <a:spAutoFit/>
          </a:bodyPr>
          <a:lstStyle/>
          <a:p>
            <a:r>
              <a:rPr lang="en-US" dirty="0">
                <a:solidFill>
                  <a:srgbClr val="FF0000"/>
                </a:solidFill>
              </a:rPr>
              <a:t>4-gluon vertex</a:t>
            </a:r>
          </a:p>
        </p:txBody>
      </p:sp>
      <p:pic>
        <p:nvPicPr>
          <p:cNvPr id="10" name="Picture 9" descr="A screenshot of a cell phone&#10;&#10;Description automatically generated">
            <a:extLst>
              <a:ext uri="{FF2B5EF4-FFF2-40B4-BE49-F238E27FC236}">
                <a16:creationId xmlns:a16="http://schemas.microsoft.com/office/drawing/2014/main" id="{17C094B5-E572-4E68-BB93-B3D343F0F9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361" y="3657600"/>
            <a:ext cx="4034633" cy="2648960"/>
          </a:xfrm>
          <a:prstGeom prst="rect">
            <a:avLst/>
          </a:prstGeom>
        </p:spPr>
      </p:pic>
      <p:sp>
        <p:nvSpPr>
          <p:cNvPr id="11" name="TextBox 10">
            <a:extLst>
              <a:ext uri="{FF2B5EF4-FFF2-40B4-BE49-F238E27FC236}">
                <a16:creationId xmlns:a16="http://schemas.microsoft.com/office/drawing/2014/main" id="{4375B9A6-F3B7-44A2-8757-5B481C8A3BF0}"/>
              </a:ext>
            </a:extLst>
          </p:cNvPr>
          <p:cNvSpPr txBox="1"/>
          <p:nvPr/>
        </p:nvSpPr>
        <p:spPr>
          <a:xfrm>
            <a:off x="2598585" y="4458809"/>
            <a:ext cx="1697568" cy="830997"/>
          </a:xfrm>
          <a:prstGeom prst="rect">
            <a:avLst/>
          </a:prstGeom>
          <a:noFill/>
        </p:spPr>
        <p:txBody>
          <a:bodyPr wrap="square" rtlCol="0">
            <a:spAutoFit/>
          </a:bodyPr>
          <a:lstStyle/>
          <a:p>
            <a:r>
              <a:rPr lang="en-GB" sz="1600" dirty="0">
                <a:solidFill>
                  <a:srgbClr val="0070C0"/>
                </a:solidFill>
              </a:rPr>
              <a:t>Gluon propagator … </a:t>
            </a:r>
            <a:r>
              <a:rPr lang="en-US" sz="1600" dirty="0">
                <a:solidFill>
                  <a:srgbClr val="0070C0"/>
                </a:solidFill>
              </a:rPr>
              <a:t>c</a:t>
            </a:r>
            <a:r>
              <a:rPr lang="en-GB" sz="1600" dirty="0" err="1">
                <a:solidFill>
                  <a:srgbClr val="0070C0"/>
                </a:solidFill>
              </a:rPr>
              <a:t>ontinuum</a:t>
            </a:r>
            <a:r>
              <a:rPr lang="en-GB" sz="1600" dirty="0">
                <a:solidFill>
                  <a:srgbClr val="0070C0"/>
                </a:solidFill>
              </a:rPr>
              <a:t> and lattice QCD agree</a:t>
            </a:r>
            <a:endParaRPr lang="en-US" sz="1600" dirty="0">
              <a:solidFill>
                <a:srgbClr val="0070C0"/>
              </a:solidFill>
            </a:endParaRPr>
          </a:p>
        </p:txBody>
      </p:sp>
      <p:sp>
        <p:nvSpPr>
          <p:cNvPr id="12" name="TextBox 11">
            <a:extLst>
              <a:ext uri="{FF2B5EF4-FFF2-40B4-BE49-F238E27FC236}">
                <a16:creationId xmlns:a16="http://schemas.microsoft.com/office/drawing/2014/main" id="{FC432FE2-BF44-4A81-A5E4-5B9ABE40CC45}"/>
              </a:ext>
            </a:extLst>
          </p:cNvPr>
          <p:cNvSpPr txBox="1"/>
          <p:nvPr/>
        </p:nvSpPr>
        <p:spPr>
          <a:xfrm>
            <a:off x="5213083" y="4009129"/>
            <a:ext cx="3626117" cy="1754326"/>
          </a:xfrm>
          <a:prstGeom prst="rect">
            <a:avLst/>
          </a:prstGeom>
          <a:noFill/>
        </p:spPr>
        <p:txBody>
          <a:bodyPr wrap="square" rtlCol="0">
            <a:spAutoFit/>
          </a:bodyPr>
          <a:lstStyle/>
          <a:p>
            <a:r>
              <a:rPr lang="en-GB" i="1" dirty="0">
                <a:solidFill>
                  <a:srgbClr val="008000"/>
                </a:solidFill>
              </a:rPr>
              <a:t>Truly </a:t>
            </a:r>
            <a:r>
              <a:rPr lang="en-GB" u="sng" dirty="0">
                <a:solidFill>
                  <a:srgbClr val="008000"/>
                </a:solidFill>
              </a:rPr>
              <a:t>mass from nothing</a:t>
            </a:r>
            <a:r>
              <a:rPr lang="en-GB" i="1" dirty="0">
                <a:solidFill>
                  <a:srgbClr val="008000"/>
                </a:solidFill>
              </a:rPr>
              <a:t> </a:t>
            </a:r>
          </a:p>
          <a:p>
            <a:r>
              <a:rPr lang="en-GB" i="1" dirty="0">
                <a:solidFill>
                  <a:srgbClr val="008000"/>
                </a:solidFill>
              </a:rPr>
              <a:t>An interacting theory, written in terms of massless gluon fields, produces dressed gluon fields that are characterised by a mass function that is large at infrared momenta </a:t>
            </a:r>
            <a:endParaRPr lang="en-US" i="1" dirty="0">
              <a:solidFill>
                <a:srgbClr val="008000"/>
              </a:solidFill>
            </a:endParaRPr>
          </a:p>
        </p:txBody>
      </p:sp>
      <p:sp>
        <p:nvSpPr>
          <p:cNvPr id="13" name="TextBox 12">
            <a:extLst>
              <a:ext uri="{FF2B5EF4-FFF2-40B4-BE49-F238E27FC236}">
                <a16:creationId xmlns:a16="http://schemas.microsoft.com/office/drawing/2014/main" id="{188B8402-6667-4B6D-81E6-D21AB5F5984F}"/>
              </a:ext>
            </a:extLst>
          </p:cNvPr>
          <p:cNvSpPr txBox="1"/>
          <p:nvPr/>
        </p:nvSpPr>
        <p:spPr>
          <a:xfrm>
            <a:off x="8610600" y="4572000"/>
            <a:ext cx="3626117" cy="1646605"/>
          </a:xfrm>
          <a:prstGeom prst="rect">
            <a:avLst/>
          </a:prstGeom>
          <a:noFill/>
        </p:spPr>
        <p:txBody>
          <a:bodyPr wrap="square" rtlCol="0">
            <a:spAutoFit/>
          </a:bodyPr>
          <a:lstStyle/>
          <a:p>
            <a:pPr marL="342900" indent="-342900">
              <a:buFont typeface="Wingdings" panose="05000000000000000000" pitchFamily="2" charset="2"/>
              <a:buChar char="ü"/>
            </a:pPr>
            <a:r>
              <a:rPr lang="en-GB" sz="2400" i="1" dirty="0">
                <a:ln w="0"/>
                <a:solidFill>
                  <a:schemeClr val="accent1"/>
                </a:solidFill>
                <a:effectLst>
                  <a:outerShdw blurRad="38100" dist="25400" dir="5400000" algn="ctr" rotWithShape="0">
                    <a:srgbClr val="6E747A">
                      <a:alpha val="43000"/>
                    </a:srgbClr>
                  </a:outerShdw>
                </a:effectLst>
              </a:rPr>
              <a:t>QCD fact</a:t>
            </a:r>
          </a:p>
          <a:p>
            <a:pPr marL="342900" indent="-342900">
              <a:buFont typeface="Wingdings" panose="05000000000000000000" pitchFamily="2" charset="2"/>
              <a:buChar char="ü"/>
            </a:pPr>
            <a:r>
              <a:rPr lang="en-GB" sz="2400" i="1" dirty="0">
                <a:ln w="0"/>
                <a:solidFill>
                  <a:schemeClr val="accent1"/>
                </a:solidFill>
                <a:effectLst>
                  <a:outerShdw blurRad="38100" dist="25400" dir="5400000" algn="ctr" rotWithShape="0">
                    <a:srgbClr val="6E747A">
                      <a:alpha val="43000"/>
                    </a:srgbClr>
                  </a:outerShdw>
                </a:effectLst>
              </a:rPr>
              <a:t>Continuum theory and lattice simulations agree</a:t>
            </a:r>
          </a:p>
          <a:p>
            <a:pPr marL="342900" indent="-342900">
              <a:spcBef>
                <a:spcPts val="600"/>
              </a:spcBef>
              <a:buFont typeface="Wingdings" panose="05000000000000000000" pitchFamily="2" charset="2"/>
              <a:buChar char="ü"/>
            </a:pPr>
            <a:r>
              <a:rPr lang="en-GB" sz="2400" i="1" dirty="0">
                <a:ln w="0"/>
                <a:solidFill>
                  <a:schemeClr val="accent1"/>
                </a:solidFill>
                <a:effectLst>
                  <a:outerShdw blurRad="38100" dist="25400" dir="5400000" algn="ctr" rotWithShape="0">
                    <a:srgbClr val="6E747A">
                      <a:alpha val="43000"/>
                    </a:srgbClr>
                  </a:outerShdw>
                </a:effectLst>
              </a:rPr>
              <a:t>Empirical verification?</a:t>
            </a:r>
            <a:endParaRPr lang="en-US" sz="2400" i="1" dirty="0">
              <a:ln w="0"/>
              <a:solidFill>
                <a:schemeClr val="accent1"/>
              </a:solidFill>
              <a:effectLst>
                <a:outerShdw blurRad="38100" dist="25400" dir="5400000" algn="ctr" rotWithShape="0">
                  <a:srgbClr val="6E747A">
                    <a:alpha val="43000"/>
                  </a:srgbClr>
                </a:outerShdw>
              </a:effectLst>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9C16605-3F79-1189-F485-D504D81D5C84}"/>
                  </a:ext>
                </a:extLst>
              </p:cNvPr>
              <p:cNvSpPr txBox="1"/>
              <p:nvPr/>
            </p:nvSpPr>
            <p:spPr>
              <a:xfrm>
                <a:off x="249565" y="3810000"/>
                <a:ext cx="360035" cy="6088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GB" b="0" i="1" smtClean="0">
                              <a:latin typeface="Cambria Math" panose="02040503050406030204" pitchFamily="18" charset="0"/>
                            </a:rPr>
                            <m:t>1</m:t>
                          </m:r>
                        </m:num>
                        <m:den>
                          <m:sSubSup>
                            <m:sSubSupPr>
                              <m:ctrlPr>
                                <a:rPr lang="en-US" i="1" smtClean="0">
                                  <a:latin typeface="Cambria Math" panose="02040503050406030204" pitchFamily="18" charset="0"/>
                                </a:rPr>
                              </m:ctrlPr>
                            </m:sSubSupPr>
                            <m:e>
                              <m:r>
                                <a:rPr lang="en-GB" b="0" i="1" smtClean="0">
                                  <a:latin typeface="Cambria Math" panose="02040503050406030204" pitchFamily="18" charset="0"/>
                                </a:rPr>
                                <m:t>𝑚</m:t>
                              </m:r>
                            </m:e>
                            <m:sub>
                              <m:r>
                                <a:rPr lang="en-GB" b="0" i="1" smtClean="0">
                                  <a:latin typeface="Cambria Math" panose="02040503050406030204" pitchFamily="18" charset="0"/>
                                </a:rPr>
                                <m:t>𝑔</m:t>
                              </m:r>
                            </m:sub>
                            <m:sup>
                              <m:r>
                                <a:rPr lang="en-GB" b="0" i="1" smtClean="0">
                                  <a:latin typeface="Cambria Math" panose="02040503050406030204" pitchFamily="18" charset="0"/>
                                </a:rPr>
                                <m:t>2</m:t>
                              </m:r>
                            </m:sup>
                          </m:sSubSup>
                        </m:den>
                      </m:f>
                    </m:oMath>
                  </m:oMathPara>
                </a14:m>
                <a:endParaRPr lang="en-US" dirty="0"/>
              </a:p>
            </p:txBody>
          </p:sp>
        </mc:Choice>
        <mc:Fallback xmlns="">
          <p:sp>
            <p:nvSpPr>
              <p:cNvPr id="14" name="TextBox 13">
                <a:extLst>
                  <a:ext uri="{FF2B5EF4-FFF2-40B4-BE49-F238E27FC236}">
                    <a16:creationId xmlns:a16="http://schemas.microsoft.com/office/drawing/2014/main" id="{39C16605-3F79-1189-F485-D504D81D5C84}"/>
                  </a:ext>
                </a:extLst>
              </p:cNvPr>
              <p:cNvSpPr txBox="1">
                <a:spLocks noRot="1" noChangeAspect="1" noMove="1" noResize="1" noEditPoints="1" noAdjustHandles="1" noChangeArrowheads="1" noChangeShapeType="1" noTextEdit="1"/>
              </p:cNvSpPr>
              <p:nvPr/>
            </p:nvSpPr>
            <p:spPr>
              <a:xfrm>
                <a:off x="249565" y="3810000"/>
                <a:ext cx="360035" cy="608821"/>
              </a:xfrm>
              <a:prstGeom prst="rect">
                <a:avLst/>
              </a:prstGeom>
              <a:blipFill>
                <a:blip r:embed="rId5"/>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AE96CA1E-735E-9551-9169-06E6D016EA5C}"/>
              </a:ext>
            </a:extLst>
          </p:cNvPr>
          <p:cNvCxnSpPr>
            <a:cxnSpLocks/>
          </p:cNvCxnSpPr>
          <p:nvPr/>
        </p:nvCxnSpPr>
        <p:spPr bwMode="auto">
          <a:xfrm flipV="1">
            <a:off x="644013" y="3906155"/>
            <a:ext cx="358642" cy="208256"/>
          </a:xfrm>
          <a:prstGeom prst="straightConnector1">
            <a:avLst/>
          </a:prstGeom>
          <a:ln w="19050">
            <a:solidFill>
              <a:srgbClr val="0099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40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4"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par>
                                <p:cTn id="13" presetID="2" presetClass="entr" presetSubtype="2"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6"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ircle(in)">
                                      <p:cBhvr>
                                        <p:cTn id="2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C03EC-CBF2-41E0-9F83-DE9B30B64046}"/>
              </a:ext>
            </a:extLst>
          </p:cNvPr>
          <p:cNvSpPr>
            <a:spLocks noGrp="1"/>
          </p:cNvSpPr>
          <p:nvPr>
            <p:ph type="title"/>
          </p:nvPr>
        </p:nvSpPr>
        <p:spPr/>
        <p:txBody>
          <a:bodyPr/>
          <a:lstStyle/>
          <a:p>
            <a:pPr algn="ctr"/>
            <a:r>
              <a:rPr lang="en-GB" sz="3200" b="0" i="1" dirty="0">
                <a:ln w="0"/>
                <a:solidFill>
                  <a:schemeClr val="accent1"/>
                </a:solidFill>
                <a:effectLst>
                  <a:outerShdw blurRad="38100" dist="25400" dir="5400000" algn="ctr" rotWithShape="0">
                    <a:srgbClr val="6E747A">
                      <a:alpha val="43000"/>
                    </a:srgbClr>
                  </a:outerShdw>
                </a:effectLst>
              </a:rPr>
              <a:t>Modern Understanding</a:t>
            </a:r>
            <a:br>
              <a:rPr lang="en-GB" sz="3200" b="0" i="1" dirty="0">
                <a:ln w="0"/>
                <a:solidFill>
                  <a:schemeClr val="accent1"/>
                </a:solidFill>
                <a:effectLst>
                  <a:outerShdw blurRad="38100" dist="25400" dir="5400000" algn="ctr" rotWithShape="0">
                    <a:srgbClr val="6E747A">
                      <a:alpha val="43000"/>
                    </a:srgbClr>
                  </a:outerShdw>
                </a:effectLst>
              </a:rPr>
            </a:br>
            <a:r>
              <a:rPr lang="en-GB" sz="3200" b="0" i="1" dirty="0">
                <a:ln w="0"/>
                <a:solidFill>
                  <a:schemeClr val="accent1"/>
                </a:solidFill>
                <a:effectLst>
                  <a:outerShdw blurRad="38100" dist="25400" dir="5400000" algn="ctr" rotWithShape="0">
                    <a:srgbClr val="6E747A">
                      <a:alpha val="43000"/>
                    </a:srgbClr>
                  </a:outerShdw>
                </a:effectLst>
              </a:rPr>
              <a:t>Grew Slowly from </a:t>
            </a:r>
            <a:r>
              <a:rPr lang="en-GB" sz="3600" b="0" i="1" dirty="0">
                <a:ln w="0"/>
                <a:solidFill>
                  <a:schemeClr val="accent1"/>
                </a:solidFill>
                <a:effectLst>
                  <a:outerShdw blurRad="38100" dist="25400" dir="5400000" algn="ctr" rotWithShape="0">
                    <a:srgbClr val="6E747A">
                      <a:alpha val="43000"/>
                    </a:srgbClr>
                  </a:outerShdw>
                </a:effectLst>
                <a:latin typeface="French Script MT" panose="03020402040607040605" pitchFamily="66" charset="0"/>
              </a:rPr>
              <a:t>Ancient</a:t>
            </a:r>
            <a:r>
              <a:rPr lang="en-GB" sz="3200" b="0" i="1" dirty="0">
                <a:ln w="0"/>
                <a:solidFill>
                  <a:schemeClr val="accent1"/>
                </a:solidFill>
                <a:effectLst>
                  <a:outerShdw blurRad="38100" dist="25400" dir="5400000" algn="ctr" rotWithShape="0">
                    <a:srgbClr val="6E747A">
                      <a:alpha val="43000"/>
                    </a:srgbClr>
                  </a:outerShdw>
                </a:effectLst>
              </a:rPr>
              <a:t> Origins</a:t>
            </a:r>
            <a:endParaRPr lang="en-US" sz="3200" b="0" i="1" dirty="0">
              <a:ln w="0"/>
              <a:solidFill>
                <a:schemeClr val="accent1"/>
              </a:solidFill>
              <a:effectLst>
                <a:outerShdw blurRad="38100" dist="25400" dir="5400000" algn="ctr" rotWithShape="0">
                  <a:srgbClr val="6E747A">
                    <a:alpha val="43000"/>
                  </a:srgbClr>
                </a:outerShdw>
              </a:effectLs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F1F72F-3358-490B-95EC-44A85623D25D}"/>
                  </a:ext>
                </a:extLst>
              </p:cNvPr>
              <p:cNvSpPr>
                <a:spLocks noGrp="1"/>
              </p:cNvSpPr>
              <p:nvPr>
                <p:ph idx="1"/>
              </p:nvPr>
            </p:nvSpPr>
            <p:spPr/>
            <p:txBody>
              <a:bodyPr/>
              <a:lstStyle/>
              <a:p>
                <a:r>
                  <a:rPr lang="en-US" sz="2400" dirty="0">
                    <a:solidFill>
                      <a:schemeClr val="accent1">
                        <a:lumMod val="50000"/>
                      </a:schemeClr>
                    </a:solidFill>
                  </a:rPr>
                  <a:t>More than 40 years ago </a:t>
                </a:r>
              </a:p>
              <a:p>
                <a:pPr marL="400050" lvl="1" indent="0">
                  <a:buNone/>
                </a:pPr>
                <a:r>
                  <a:rPr lang="en-US" sz="2200" i="1" dirty="0">
                    <a:solidFill>
                      <a:schemeClr val="accent1">
                        <a:lumMod val="50000"/>
                      </a:schemeClr>
                    </a:solidFill>
                  </a:rPr>
                  <a:t>Dynamical mass generation in continuum quantum chromodynamics, </a:t>
                </a:r>
              </a:p>
              <a:p>
                <a:pPr marL="400050" lvl="1" indent="0">
                  <a:spcBef>
                    <a:spcPts val="0"/>
                  </a:spcBef>
                  <a:buNone/>
                </a:pPr>
                <a:r>
                  <a:rPr lang="en-US" sz="2200" dirty="0">
                    <a:solidFill>
                      <a:schemeClr val="accent1">
                        <a:lumMod val="50000"/>
                      </a:schemeClr>
                    </a:solidFill>
                  </a:rPr>
                  <a:t>J.M. Cornwall, Phys. Rev. D </a:t>
                </a:r>
                <a:r>
                  <a:rPr lang="en-US" sz="2200" b="1" dirty="0">
                    <a:solidFill>
                      <a:schemeClr val="accent1">
                        <a:lumMod val="50000"/>
                      </a:schemeClr>
                    </a:solidFill>
                  </a:rPr>
                  <a:t>26 (</a:t>
                </a:r>
                <a:r>
                  <a:rPr lang="en-US" sz="2200" dirty="0">
                    <a:solidFill>
                      <a:schemeClr val="accent1">
                        <a:lumMod val="50000"/>
                      </a:schemeClr>
                    </a:solidFill>
                  </a:rPr>
                  <a:t>1981) 1453 … </a:t>
                </a:r>
                <a14:m>
                  <m:oMath xmlns:m="http://schemas.openxmlformats.org/officeDocument/2006/math">
                    <m:r>
                      <a:rPr lang="en-GB" sz="2200" b="0" i="1" smtClean="0">
                        <a:solidFill>
                          <a:schemeClr val="accent1">
                            <a:lumMod val="50000"/>
                          </a:schemeClr>
                        </a:solidFill>
                        <a:latin typeface="Cambria Math" panose="02040503050406030204" pitchFamily="18" charset="0"/>
                      </a:rPr>
                      <m:t>∼</m:t>
                    </m:r>
                    <m:r>
                      <a:rPr lang="en-GB" sz="2200" b="0" i="1" smtClean="0">
                        <a:solidFill>
                          <a:schemeClr val="accent1">
                            <a:lumMod val="50000"/>
                          </a:schemeClr>
                        </a:solidFill>
                        <a:latin typeface="Cambria Math" panose="02040503050406030204" pitchFamily="18" charset="0"/>
                      </a:rPr>
                      <m:t>1050</m:t>
                    </m:r>
                  </m:oMath>
                </a14:m>
                <a:r>
                  <a:rPr lang="en-US" sz="2200" dirty="0">
                    <a:solidFill>
                      <a:schemeClr val="accent1">
                        <a:lumMod val="50000"/>
                      </a:schemeClr>
                    </a:solidFill>
                  </a:rPr>
                  <a:t> citations </a:t>
                </a:r>
              </a:p>
              <a:p>
                <a:r>
                  <a:rPr lang="en-US" sz="2400" dirty="0">
                    <a:solidFill>
                      <a:schemeClr val="accent1">
                        <a:lumMod val="50000"/>
                      </a:schemeClr>
                    </a:solidFill>
                  </a:rPr>
                  <a:t>Owing to strong self-interactions, gluon </a:t>
                </a:r>
                <a:r>
                  <a:rPr lang="en-US" sz="2400" dirty="0" err="1">
                    <a:solidFill>
                      <a:schemeClr val="accent1">
                        <a:lumMod val="50000"/>
                      </a:schemeClr>
                    </a:solidFill>
                  </a:rPr>
                  <a:t>partons</a:t>
                </a:r>
                <a:r>
                  <a:rPr lang="en-US" sz="2400" dirty="0">
                    <a:solidFill>
                      <a:schemeClr val="accent1">
                        <a:lumMod val="50000"/>
                      </a:schemeClr>
                    </a:solidFill>
                  </a:rPr>
                  <a:t> </a:t>
                </a:r>
                <a14:m>
                  <m:oMath xmlns:m="http://schemas.openxmlformats.org/officeDocument/2006/math">
                    <m:r>
                      <a:rPr lang="en-GB" sz="2400" b="0" i="1" dirty="0" smtClean="0">
                        <a:solidFill>
                          <a:schemeClr val="accent1">
                            <a:lumMod val="50000"/>
                          </a:schemeClr>
                        </a:solidFill>
                        <a:latin typeface="Cambria Math" panose="02040503050406030204" pitchFamily="18" charset="0"/>
                      </a:rPr>
                      <m:t>⇒</m:t>
                    </m:r>
                  </m:oMath>
                </a14:m>
                <a:r>
                  <a:rPr lang="en-US" sz="2400" dirty="0">
                    <a:solidFill>
                      <a:schemeClr val="accent1">
                        <a:lumMod val="50000"/>
                      </a:schemeClr>
                    </a:solidFill>
                  </a:rPr>
                  <a:t> gluon quasiparticles, </a:t>
                </a:r>
              </a:p>
              <a:p>
                <a:pPr marL="0" indent="0">
                  <a:spcBef>
                    <a:spcPts val="0"/>
                  </a:spcBef>
                  <a:buNone/>
                </a:pPr>
                <a:r>
                  <a:rPr lang="en-US" sz="2400" dirty="0">
                    <a:solidFill>
                      <a:schemeClr val="accent1">
                        <a:lumMod val="50000"/>
                      </a:schemeClr>
                    </a:solidFill>
                  </a:rPr>
                  <a:t>	described by a mass function that is large at infrared momenta</a:t>
                </a:r>
              </a:p>
              <a:p>
                <a:endParaRPr lang="en-US" dirty="0"/>
              </a:p>
            </p:txBody>
          </p:sp>
        </mc:Choice>
        <mc:Fallback xmlns="">
          <p:sp>
            <p:nvSpPr>
              <p:cNvPr id="3" name="Content Placeholder 2">
                <a:extLst>
                  <a:ext uri="{FF2B5EF4-FFF2-40B4-BE49-F238E27FC236}">
                    <a16:creationId xmlns:a16="http://schemas.microsoft.com/office/drawing/2014/main" id="{76F1F72F-3358-490B-95EC-44A85623D25D}"/>
                  </a:ext>
                </a:extLst>
              </p:cNvPr>
              <p:cNvSpPr>
                <a:spLocks noGrp="1" noRot="1" noChangeAspect="1" noMove="1" noResize="1" noEditPoints="1" noAdjustHandles="1" noChangeArrowheads="1" noChangeShapeType="1" noTextEdit="1"/>
              </p:cNvSpPr>
              <p:nvPr>
                <p:ph idx="1"/>
              </p:nvPr>
            </p:nvSpPr>
            <p:spPr>
              <a:blipFill>
                <a:blip r:embed="rId2"/>
                <a:stretch>
                  <a:fillRect l="-722" t="-1078"/>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E451D4CE-A8F9-4B06-8C67-BCF7DCD98C56}"/>
              </a:ext>
            </a:extLst>
          </p:cNvPr>
          <p:cNvSpPr>
            <a:spLocks noGrp="1"/>
          </p:cNvSpPr>
          <p:nvPr>
            <p:ph type="dt" sz="half" idx="10"/>
          </p:nvPr>
        </p:nvSpPr>
        <p:spPr/>
        <p:txBody>
          <a:bodyPr/>
          <a:lstStyle/>
          <a:p>
            <a:r>
              <a:rPr lang="en-US"/>
              <a:t>MESON 2023 - 17th International Workshop on Meson Physics                           (32)</a:t>
            </a:r>
            <a:endParaRPr lang="en-US" dirty="0"/>
          </a:p>
        </p:txBody>
      </p:sp>
      <p:sp>
        <p:nvSpPr>
          <p:cNvPr id="5" name="Footer Placeholder 4">
            <a:extLst>
              <a:ext uri="{FF2B5EF4-FFF2-40B4-BE49-F238E27FC236}">
                <a16:creationId xmlns:a16="http://schemas.microsoft.com/office/drawing/2014/main" id="{833AE176-565E-4537-98CA-9812B2D03D94}"/>
              </a:ext>
            </a:extLst>
          </p:cNvPr>
          <p:cNvSpPr>
            <a:spLocks noGrp="1"/>
          </p:cNvSpPr>
          <p:nvPr>
            <p:ph type="ftr" sz="quarter" idx="11"/>
          </p:nvPr>
        </p:nvSpPr>
        <p:spPr/>
        <p:txBody>
          <a:bodyPr/>
          <a:lstStyle/>
          <a:p>
            <a:r>
              <a:rPr lang="en-US"/>
              <a:t>Craig Roberts: cdroberts@nju.edu.cn  432 .. 23/06/22 12:30 .."EHM via Studies of Hadron Spectra &amp; Structure"</a:t>
            </a:r>
            <a:endParaRPr lang="en-US" dirty="0"/>
          </a:p>
        </p:txBody>
      </p:sp>
      <p:sp>
        <p:nvSpPr>
          <p:cNvPr id="6" name="Slide Number Placeholder 5">
            <a:extLst>
              <a:ext uri="{FF2B5EF4-FFF2-40B4-BE49-F238E27FC236}">
                <a16:creationId xmlns:a16="http://schemas.microsoft.com/office/drawing/2014/main" id="{BA01EFA2-3997-479D-8C21-94B4D8B8319A}"/>
              </a:ext>
            </a:extLst>
          </p:cNvPr>
          <p:cNvSpPr>
            <a:spLocks noGrp="1"/>
          </p:cNvSpPr>
          <p:nvPr>
            <p:ph type="sldNum" sz="quarter" idx="12"/>
          </p:nvPr>
        </p:nvSpPr>
        <p:spPr/>
        <p:txBody>
          <a:bodyPr/>
          <a:lstStyle/>
          <a:p>
            <a:fld id="{87034D8C-3CB4-402A-BC46-2AB14C0FE90A}" type="slidenum">
              <a:rPr lang="en-US" smtClean="0"/>
              <a:pPr/>
              <a:t>7</a:t>
            </a:fld>
            <a:endParaRPr lang="en-US"/>
          </a:p>
        </p:txBody>
      </p:sp>
      <p:pic>
        <p:nvPicPr>
          <p:cNvPr id="7" name="Picture 6" descr="3gluon4gluon.gif">
            <a:extLst>
              <a:ext uri="{FF2B5EF4-FFF2-40B4-BE49-F238E27FC236}">
                <a16:creationId xmlns:a16="http://schemas.microsoft.com/office/drawing/2014/main" id="{DE46E9F2-A2FF-4232-90C8-C5C91296B02B}"/>
              </a:ext>
            </a:extLst>
          </p:cNvPr>
          <p:cNvPicPr>
            <a:picLocks noChangeAspect="1"/>
          </p:cNvPicPr>
          <p:nvPr/>
        </p:nvPicPr>
        <p:blipFill>
          <a:blip r:embed="rId3" cstate="print"/>
          <a:stretch>
            <a:fillRect/>
          </a:stretch>
        </p:blipFill>
        <p:spPr>
          <a:xfrm rot="5400000">
            <a:off x="9782909" y="2332892"/>
            <a:ext cx="3294183" cy="1219199"/>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08873176-5E4C-4EEF-BC48-8F9E8067F3E7}"/>
              </a:ext>
            </a:extLst>
          </p:cNvPr>
          <p:cNvSpPr txBox="1"/>
          <p:nvPr/>
        </p:nvSpPr>
        <p:spPr>
          <a:xfrm>
            <a:off x="9584812" y="1834072"/>
            <a:ext cx="1535805" cy="369332"/>
          </a:xfrm>
          <a:prstGeom prst="rect">
            <a:avLst/>
          </a:prstGeom>
          <a:noFill/>
        </p:spPr>
        <p:txBody>
          <a:bodyPr wrap="none" rtlCol="0">
            <a:spAutoFit/>
          </a:bodyPr>
          <a:lstStyle/>
          <a:p>
            <a:r>
              <a:rPr lang="en-US" dirty="0">
                <a:solidFill>
                  <a:srgbClr val="FF0000"/>
                </a:solidFill>
              </a:rPr>
              <a:t>3-gluon vertex</a:t>
            </a:r>
          </a:p>
        </p:txBody>
      </p:sp>
      <p:sp>
        <p:nvSpPr>
          <p:cNvPr id="9" name="TextBox 8">
            <a:extLst>
              <a:ext uri="{FF2B5EF4-FFF2-40B4-BE49-F238E27FC236}">
                <a16:creationId xmlns:a16="http://schemas.microsoft.com/office/drawing/2014/main" id="{5BA01342-9569-4E83-9190-49D1B9C2871F}"/>
              </a:ext>
            </a:extLst>
          </p:cNvPr>
          <p:cNvSpPr txBox="1"/>
          <p:nvPr/>
        </p:nvSpPr>
        <p:spPr>
          <a:xfrm>
            <a:off x="9614164" y="3655175"/>
            <a:ext cx="1535805" cy="369332"/>
          </a:xfrm>
          <a:prstGeom prst="rect">
            <a:avLst/>
          </a:prstGeom>
          <a:noFill/>
        </p:spPr>
        <p:txBody>
          <a:bodyPr wrap="none" rtlCol="0">
            <a:spAutoFit/>
          </a:bodyPr>
          <a:lstStyle/>
          <a:p>
            <a:r>
              <a:rPr lang="en-US" dirty="0">
                <a:solidFill>
                  <a:srgbClr val="FF0000"/>
                </a:solidFill>
              </a:rPr>
              <a:t>4-gluon vertex</a:t>
            </a:r>
          </a:p>
        </p:txBody>
      </p:sp>
      <p:pic>
        <p:nvPicPr>
          <p:cNvPr id="10" name="Picture 9" descr="A screenshot of a cell phone&#10;&#10;Description automatically generated">
            <a:extLst>
              <a:ext uri="{FF2B5EF4-FFF2-40B4-BE49-F238E27FC236}">
                <a16:creationId xmlns:a16="http://schemas.microsoft.com/office/drawing/2014/main" id="{17C094B5-E572-4E68-BB93-B3D343F0F9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361" y="3657600"/>
            <a:ext cx="4034633" cy="2648960"/>
          </a:xfrm>
          <a:prstGeom prst="rect">
            <a:avLst/>
          </a:prstGeom>
        </p:spPr>
      </p:pic>
      <p:sp>
        <p:nvSpPr>
          <p:cNvPr id="11" name="TextBox 10">
            <a:extLst>
              <a:ext uri="{FF2B5EF4-FFF2-40B4-BE49-F238E27FC236}">
                <a16:creationId xmlns:a16="http://schemas.microsoft.com/office/drawing/2014/main" id="{4375B9A6-F3B7-44A2-8757-5B481C8A3BF0}"/>
              </a:ext>
            </a:extLst>
          </p:cNvPr>
          <p:cNvSpPr txBox="1"/>
          <p:nvPr/>
        </p:nvSpPr>
        <p:spPr>
          <a:xfrm>
            <a:off x="2598585" y="4458809"/>
            <a:ext cx="1697568" cy="830997"/>
          </a:xfrm>
          <a:prstGeom prst="rect">
            <a:avLst/>
          </a:prstGeom>
          <a:noFill/>
        </p:spPr>
        <p:txBody>
          <a:bodyPr wrap="square" rtlCol="0">
            <a:spAutoFit/>
          </a:bodyPr>
          <a:lstStyle/>
          <a:p>
            <a:r>
              <a:rPr lang="en-GB" sz="1600" dirty="0">
                <a:solidFill>
                  <a:srgbClr val="0070C0"/>
                </a:solidFill>
              </a:rPr>
              <a:t>Gluon propagator … </a:t>
            </a:r>
            <a:r>
              <a:rPr lang="en-US" sz="1600" dirty="0">
                <a:solidFill>
                  <a:srgbClr val="0070C0"/>
                </a:solidFill>
              </a:rPr>
              <a:t>c</a:t>
            </a:r>
            <a:r>
              <a:rPr lang="en-GB" sz="1600" dirty="0" err="1">
                <a:solidFill>
                  <a:srgbClr val="0070C0"/>
                </a:solidFill>
              </a:rPr>
              <a:t>ontinuum</a:t>
            </a:r>
            <a:r>
              <a:rPr lang="en-GB" sz="1600" dirty="0">
                <a:solidFill>
                  <a:srgbClr val="0070C0"/>
                </a:solidFill>
              </a:rPr>
              <a:t> and lattice QCD agree</a:t>
            </a:r>
            <a:endParaRPr lang="en-US" sz="1600" dirty="0">
              <a:solidFill>
                <a:srgbClr val="0070C0"/>
              </a:solidFill>
            </a:endParaRPr>
          </a:p>
        </p:txBody>
      </p:sp>
      <p:sp>
        <p:nvSpPr>
          <p:cNvPr id="12" name="TextBox 11">
            <a:extLst>
              <a:ext uri="{FF2B5EF4-FFF2-40B4-BE49-F238E27FC236}">
                <a16:creationId xmlns:a16="http://schemas.microsoft.com/office/drawing/2014/main" id="{FC432FE2-BF44-4A81-A5E4-5B9ABE40CC45}"/>
              </a:ext>
            </a:extLst>
          </p:cNvPr>
          <p:cNvSpPr txBox="1"/>
          <p:nvPr/>
        </p:nvSpPr>
        <p:spPr>
          <a:xfrm>
            <a:off x="5213083" y="4009129"/>
            <a:ext cx="3626117" cy="1754326"/>
          </a:xfrm>
          <a:prstGeom prst="rect">
            <a:avLst/>
          </a:prstGeom>
          <a:noFill/>
        </p:spPr>
        <p:txBody>
          <a:bodyPr wrap="square" rtlCol="0">
            <a:spAutoFit/>
          </a:bodyPr>
          <a:lstStyle/>
          <a:p>
            <a:r>
              <a:rPr lang="en-GB" i="1" dirty="0">
                <a:solidFill>
                  <a:srgbClr val="008000"/>
                </a:solidFill>
              </a:rPr>
              <a:t>Truly </a:t>
            </a:r>
            <a:r>
              <a:rPr lang="en-GB" u="sng" dirty="0">
                <a:solidFill>
                  <a:srgbClr val="008000"/>
                </a:solidFill>
              </a:rPr>
              <a:t>mass from nothing</a:t>
            </a:r>
            <a:r>
              <a:rPr lang="en-GB" i="1" dirty="0">
                <a:solidFill>
                  <a:srgbClr val="008000"/>
                </a:solidFill>
              </a:rPr>
              <a:t> </a:t>
            </a:r>
          </a:p>
          <a:p>
            <a:r>
              <a:rPr lang="en-GB" i="1" dirty="0">
                <a:solidFill>
                  <a:srgbClr val="008000"/>
                </a:solidFill>
              </a:rPr>
              <a:t>An interacting theory, written in terms of massless gluon fields, produces dressed gluon fields that are characterised by a mass function that is large at infrared momenta </a:t>
            </a:r>
            <a:endParaRPr lang="en-US" i="1" dirty="0">
              <a:solidFill>
                <a:srgbClr val="008000"/>
              </a:solidFill>
            </a:endParaRPr>
          </a:p>
        </p:txBody>
      </p:sp>
      <p:sp>
        <p:nvSpPr>
          <p:cNvPr id="13" name="TextBox 12">
            <a:extLst>
              <a:ext uri="{FF2B5EF4-FFF2-40B4-BE49-F238E27FC236}">
                <a16:creationId xmlns:a16="http://schemas.microsoft.com/office/drawing/2014/main" id="{188B8402-6667-4B6D-81E6-D21AB5F5984F}"/>
              </a:ext>
            </a:extLst>
          </p:cNvPr>
          <p:cNvSpPr txBox="1"/>
          <p:nvPr/>
        </p:nvSpPr>
        <p:spPr>
          <a:xfrm>
            <a:off x="8612773" y="4572000"/>
            <a:ext cx="3626117" cy="1646605"/>
          </a:xfrm>
          <a:prstGeom prst="rect">
            <a:avLst/>
          </a:prstGeom>
          <a:noFill/>
        </p:spPr>
        <p:txBody>
          <a:bodyPr wrap="square" rtlCol="0">
            <a:spAutoFit/>
          </a:bodyPr>
          <a:lstStyle/>
          <a:p>
            <a:pPr marL="342900" indent="-342900">
              <a:buFont typeface="Wingdings" panose="05000000000000000000" pitchFamily="2" charset="2"/>
              <a:buChar char="ü"/>
            </a:pPr>
            <a:r>
              <a:rPr lang="en-GB" sz="2400" i="1" dirty="0">
                <a:ln w="0"/>
                <a:solidFill>
                  <a:schemeClr val="accent1"/>
                </a:solidFill>
                <a:effectLst>
                  <a:outerShdw blurRad="38100" dist="25400" dir="5400000" algn="ctr" rotWithShape="0">
                    <a:srgbClr val="6E747A">
                      <a:alpha val="43000"/>
                    </a:srgbClr>
                  </a:outerShdw>
                </a:effectLst>
              </a:rPr>
              <a:t>QCD fact</a:t>
            </a:r>
          </a:p>
          <a:p>
            <a:pPr marL="342900" indent="-342900">
              <a:buFont typeface="Wingdings" panose="05000000000000000000" pitchFamily="2" charset="2"/>
              <a:buChar char="ü"/>
            </a:pPr>
            <a:r>
              <a:rPr lang="en-GB" sz="2400" i="1" dirty="0">
                <a:ln w="0"/>
                <a:solidFill>
                  <a:schemeClr val="accent1"/>
                </a:solidFill>
                <a:effectLst>
                  <a:outerShdw blurRad="38100" dist="25400" dir="5400000" algn="ctr" rotWithShape="0">
                    <a:srgbClr val="6E747A">
                      <a:alpha val="43000"/>
                    </a:srgbClr>
                  </a:outerShdw>
                </a:effectLst>
              </a:rPr>
              <a:t>Continuum theory and lattice simulations agree</a:t>
            </a:r>
          </a:p>
          <a:p>
            <a:pPr marL="342900" indent="-342900">
              <a:spcBef>
                <a:spcPts val="600"/>
              </a:spcBef>
              <a:buFont typeface="Wingdings" panose="05000000000000000000" pitchFamily="2" charset="2"/>
              <a:buChar char="ü"/>
            </a:pPr>
            <a:r>
              <a:rPr lang="en-GB" sz="2400" i="1" dirty="0">
                <a:ln w="0"/>
                <a:solidFill>
                  <a:schemeClr val="accent1"/>
                </a:solidFill>
                <a:effectLst>
                  <a:outerShdw blurRad="38100" dist="25400" dir="5400000" algn="ctr" rotWithShape="0">
                    <a:srgbClr val="6E747A">
                      <a:alpha val="43000"/>
                    </a:srgbClr>
                  </a:outerShdw>
                </a:effectLst>
              </a:rPr>
              <a:t>Empirical verification?</a:t>
            </a:r>
            <a:endParaRPr lang="en-US" sz="2400" i="1" dirty="0">
              <a:ln w="0"/>
              <a:solidFill>
                <a:schemeClr val="accent1"/>
              </a:solidFill>
              <a:effectLst>
                <a:outerShdw blurRad="38100" dist="25400" dir="5400000" algn="ctr" rotWithShape="0">
                  <a:srgbClr val="6E747A">
                    <a:alpha val="43000"/>
                  </a:srgbClr>
                </a:outerShdw>
              </a:effectLst>
            </a:endParaRPr>
          </a:p>
        </p:txBody>
      </p:sp>
      <p:sp>
        <p:nvSpPr>
          <p:cNvPr id="16" name="TextBox 15">
            <a:extLst>
              <a:ext uri="{FF2B5EF4-FFF2-40B4-BE49-F238E27FC236}">
                <a16:creationId xmlns:a16="http://schemas.microsoft.com/office/drawing/2014/main" id="{9337A9E7-EB8D-2B1A-9405-ECF06E752954}"/>
              </a:ext>
            </a:extLst>
          </p:cNvPr>
          <p:cNvSpPr txBox="1"/>
          <p:nvPr/>
        </p:nvSpPr>
        <p:spPr>
          <a:xfrm>
            <a:off x="3705814" y="1354803"/>
            <a:ext cx="5029200" cy="5016758"/>
          </a:xfrm>
          <a:prstGeom prst="rect">
            <a:avLst/>
          </a:prstGeom>
          <a:solidFill>
            <a:srgbClr val="FFFFCC"/>
          </a:solidFill>
          <a:scene3d>
            <a:camera prst="orthographicFront"/>
            <a:lightRig rig="threePt" dir="t"/>
          </a:scene3d>
          <a:sp3d>
            <a:bevelT/>
          </a:sp3d>
        </p:spPr>
        <p:txBody>
          <a:bodyPr wrap="square" rtlCol="0">
            <a:spAutoFit/>
          </a:bodyPr>
          <a:lstStyle/>
          <a:p>
            <a:pPr algn="ctr"/>
            <a:r>
              <a:rPr lang="en-GB" sz="8000" dirty="0">
                <a:ln w="0"/>
                <a:solidFill>
                  <a:schemeClr val="accent1"/>
                </a:solidFill>
                <a:effectLst>
                  <a:outerShdw blurRad="38100" dist="25400" dir="5400000" algn="ctr" rotWithShape="0">
                    <a:srgbClr val="6E747A">
                      <a:alpha val="43000"/>
                    </a:srgbClr>
                  </a:outerShdw>
                </a:effectLst>
              </a:rPr>
              <a:t>EHM means</a:t>
            </a:r>
          </a:p>
          <a:p>
            <a:pPr algn="ctr"/>
            <a:r>
              <a:rPr lang="en-GB" sz="8000" dirty="0">
                <a:ln w="0"/>
                <a:solidFill>
                  <a:schemeClr val="accent1"/>
                </a:solidFill>
                <a:effectLst>
                  <a:outerShdw blurRad="38100" dist="25400" dir="5400000" algn="ctr" rotWithShape="0">
                    <a:srgbClr val="6E747A">
                      <a:alpha val="43000"/>
                    </a:srgbClr>
                  </a:outerShdw>
                </a:effectLst>
              </a:rPr>
              <a:t>Gluons are massive </a:t>
            </a:r>
            <a:endParaRPr lang="en-US" sz="8000" dirty="0">
              <a:ln w="0"/>
              <a:solidFill>
                <a:schemeClr val="accent1"/>
              </a:solidFill>
              <a:effectLst>
                <a:outerShdw blurRad="38100" dist="25400" dir="5400000" algn="ctr" rotWithShape="0">
                  <a:srgbClr val="6E747A">
                    <a:alpha val="43000"/>
                  </a:srgbClr>
                </a:outerShdw>
              </a:effectLst>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F230E93-E9BD-B01B-D084-7B566C129759}"/>
                  </a:ext>
                </a:extLst>
              </p:cNvPr>
              <p:cNvSpPr txBox="1"/>
              <p:nvPr/>
            </p:nvSpPr>
            <p:spPr>
              <a:xfrm>
                <a:off x="249565" y="3849988"/>
                <a:ext cx="360035" cy="6088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GB" b="0" i="1" smtClean="0">
                              <a:latin typeface="Cambria Math" panose="02040503050406030204" pitchFamily="18" charset="0"/>
                            </a:rPr>
                            <m:t>1</m:t>
                          </m:r>
                        </m:num>
                        <m:den>
                          <m:sSubSup>
                            <m:sSubSupPr>
                              <m:ctrlPr>
                                <a:rPr lang="en-US" i="1" smtClean="0">
                                  <a:latin typeface="Cambria Math" panose="02040503050406030204" pitchFamily="18" charset="0"/>
                                </a:rPr>
                              </m:ctrlPr>
                            </m:sSubSupPr>
                            <m:e>
                              <m:r>
                                <a:rPr lang="en-GB" b="0" i="1" smtClean="0">
                                  <a:latin typeface="Cambria Math" panose="02040503050406030204" pitchFamily="18" charset="0"/>
                                </a:rPr>
                                <m:t>𝑚</m:t>
                              </m:r>
                            </m:e>
                            <m:sub>
                              <m:r>
                                <a:rPr lang="en-GB" b="0" i="1" smtClean="0">
                                  <a:latin typeface="Cambria Math" panose="02040503050406030204" pitchFamily="18" charset="0"/>
                                </a:rPr>
                                <m:t>𝑔</m:t>
                              </m:r>
                            </m:sub>
                            <m:sup>
                              <m:r>
                                <a:rPr lang="en-GB" b="0" i="1" smtClean="0">
                                  <a:latin typeface="Cambria Math" panose="02040503050406030204" pitchFamily="18" charset="0"/>
                                </a:rPr>
                                <m:t>2</m:t>
                              </m:r>
                            </m:sup>
                          </m:sSubSup>
                        </m:den>
                      </m:f>
                    </m:oMath>
                  </m:oMathPara>
                </a14:m>
                <a:endParaRPr lang="en-US" dirty="0"/>
              </a:p>
            </p:txBody>
          </p:sp>
        </mc:Choice>
        <mc:Fallback xmlns="">
          <p:sp>
            <p:nvSpPr>
              <p:cNvPr id="17" name="TextBox 16">
                <a:extLst>
                  <a:ext uri="{FF2B5EF4-FFF2-40B4-BE49-F238E27FC236}">
                    <a16:creationId xmlns:a16="http://schemas.microsoft.com/office/drawing/2014/main" id="{FF230E93-E9BD-B01B-D084-7B566C129759}"/>
                  </a:ext>
                </a:extLst>
              </p:cNvPr>
              <p:cNvSpPr txBox="1">
                <a:spLocks noRot="1" noChangeAspect="1" noMove="1" noResize="1" noEditPoints="1" noAdjustHandles="1" noChangeArrowheads="1" noChangeShapeType="1" noTextEdit="1"/>
              </p:cNvSpPr>
              <p:nvPr/>
            </p:nvSpPr>
            <p:spPr>
              <a:xfrm>
                <a:off x="249565" y="3849988"/>
                <a:ext cx="360035" cy="608821"/>
              </a:xfrm>
              <a:prstGeom prst="rect">
                <a:avLst/>
              </a:prstGeom>
              <a:blipFill>
                <a:blip r:embed="rId5"/>
                <a:stretch>
                  <a:fillRect b="-1010"/>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DF82EF29-FC6B-B204-76D5-5892A8A575DE}"/>
              </a:ext>
            </a:extLst>
          </p:cNvPr>
          <p:cNvCxnSpPr>
            <a:cxnSpLocks/>
          </p:cNvCxnSpPr>
          <p:nvPr/>
        </p:nvCxnSpPr>
        <p:spPr bwMode="auto">
          <a:xfrm flipV="1">
            <a:off x="644013" y="3946143"/>
            <a:ext cx="358642" cy="208256"/>
          </a:xfrm>
          <a:prstGeom prst="straightConnector1">
            <a:avLst/>
          </a:prstGeom>
          <a:ln w="19050">
            <a:solidFill>
              <a:srgbClr val="0099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133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810126"/>
            <a:ext cx="9144000" cy="1362075"/>
          </a:xfrm>
        </p:spPr>
        <p:txBody>
          <a:bodyPr/>
          <a:lstStyle/>
          <a:p>
            <a:pPr algn="ctr"/>
            <a:r>
              <a:rPr lang="en-US" sz="6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QCD’s Running Coupling</a:t>
            </a:r>
            <a:endParaRPr lang="en-US" sz="6600" dirty="0"/>
          </a:p>
        </p:txBody>
      </p:sp>
      <p:sp>
        <p:nvSpPr>
          <p:cNvPr id="3" name="Text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Craig Roberts: cdroberts@nju.edu.cn  432 .. 23/06/22 12:30 .."EHM via Studies of Hadron Spectra &amp; Structure"</a:t>
            </a:r>
          </a:p>
        </p:txBody>
      </p:sp>
      <p:sp>
        <p:nvSpPr>
          <p:cNvPr id="6" name="Slide Number Placeholder 5"/>
          <p:cNvSpPr>
            <a:spLocks noGrp="1"/>
          </p:cNvSpPr>
          <p:nvPr>
            <p:ph type="sldNum" sz="quarter" idx="12"/>
          </p:nvPr>
        </p:nvSpPr>
        <p:spPr/>
        <p:txBody>
          <a:bodyPr/>
          <a:lstStyle/>
          <a:p>
            <a:fld id="{87034D8C-3CB4-402A-BC46-2AB14C0FE90A}" type="slidenum">
              <a:rPr lang="en-US" smtClean="0"/>
              <a:pPr/>
              <a:t>8</a:t>
            </a:fld>
            <a:endParaRPr lang="en-US"/>
          </a:p>
        </p:txBody>
      </p:sp>
      <p:pic>
        <p:nvPicPr>
          <p:cNvPr id="8" name="Picture 7" descr="QCDalpha.jpg"/>
          <p:cNvPicPr>
            <a:picLocks noChangeAspect="1"/>
          </p:cNvPicPr>
          <p:nvPr/>
        </p:nvPicPr>
        <p:blipFill>
          <a:blip r:embed="rId2" cstate="print"/>
          <a:stretch>
            <a:fillRect/>
          </a:stretch>
        </p:blipFill>
        <p:spPr>
          <a:xfrm>
            <a:off x="3884440" y="298598"/>
            <a:ext cx="4268960" cy="4511528"/>
          </a:xfrm>
          <a:prstGeom prst="rect">
            <a:avLst/>
          </a:prstGeom>
          <a:ln>
            <a:noFill/>
          </a:ln>
          <a:effectLst>
            <a:outerShdw blurRad="190500" algn="tl" rotWithShape="0">
              <a:srgbClr val="000000">
                <a:alpha val="70000"/>
              </a:srgbClr>
            </a:outerShdw>
          </a:effectLst>
        </p:spPr>
      </p:pic>
      <p:sp>
        <p:nvSpPr>
          <p:cNvPr id="9" name="TextBox 8"/>
          <p:cNvSpPr txBox="1"/>
          <p:nvPr/>
        </p:nvSpPr>
        <p:spPr>
          <a:xfrm>
            <a:off x="1600200" y="2286000"/>
            <a:ext cx="1971181" cy="92333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GB" b="1" dirty="0">
                <a:solidFill>
                  <a:srgbClr val="C00000"/>
                </a:solidFill>
              </a:rPr>
              <a:t>⇐</a:t>
            </a:r>
          </a:p>
          <a:p>
            <a:r>
              <a:rPr lang="en-GB" b="1" dirty="0">
                <a:solidFill>
                  <a:srgbClr val="C00000"/>
                </a:solidFill>
              </a:rPr>
              <a:t>What’s happening </a:t>
            </a:r>
          </a:p>
          <a:p>
            <a:r>
              <a:rPr lang="en-GB" b="1" dirty="0">
                <a:solidFill>
                  <a:srgbClr val="C00000"/>
                </a:solidFill>
              </a:rPr>
              <a:t>out here?!</a:t>
            </a:r>
          </a:p>
        </p:txBody>
      </p:sp>
      <p:sp>
        <p:nvSpPr>
          <p:cNvPr id="10" name="Date Placeholder 3"/>
          <p:cNvSpPr>
            <a:spLocks noGrp="1"/>
          </p:cNvSpPr>
          <p:nvPr>
            <p:ph type="dt" sz="half" idx="10"/>
          </p:nvPr>
        </p:nvSpPr>
        <p:spPr>
          <a:xfrm>
            <a:off x="7561386" y="6629400"/>
            <a:ext cx="4816320" cy="406635"/>
          </a:xfrm>
        </p:spPr>
        <p:txBody>
          <a:bodyPr/>
          <a:lstStyle/>
          <a:p>
            <a:r>
              <a:rPr lang="en-US"/>
              <a:t>MESON 2023 - 17th International Workshop on Meson Physics                           (32)</a:t>
            </a:r>
            <a:endParaRPr lang="en-US" dirty="0"/>
          </a:p>
        </p:txBody>
      </p:sp>
      <p:sp>
        <p:nvSpPr>
          <p:cNvPr id="13" name="TextBox 12">
            <a:extLst>
              <a:ext uri="{FF2B5EF4-FFF2-40B4-BE49-F238E27FC236}">
                <a16:creationId xmlns:a16="http://schemas.microsoft.com/office/drawing/2014/main" id="{32C6CC6C-178B-41C0-9DE7-DEAF020F3007}"/>
              </a:ext>
            </a:extLst>
          </p:cNvPr>
          <p:cNvSpPr txBox="1"/>
          <p:nvPr/>
        </p:nvSpPr>
        <p:spPr>
          <a:xfrm>
            <a:off x="1511963" y="1421646"/>
            <a:ext cx="2119491" cy="369332"/>
          </a:xfrm>
          <a:prstGeom prst="rect">
            <a:avLst/>
          </a:prstGeom>
          <a:noFill/>
        </p:spPr>
        <p:txBody>
          <a:bodyPr wrap="none" rtlCol="0">
            <a:spAutoFit/>
          </a:bodyPr>
          <a:lstStyle/>
          <a:p>
            <a:r>
              <a:rPr lang="en-GB" dirty="0">
                <a:solidFill>
                  <a:srgbClr val="008000"/>
                </a:solidFill>
              </a:rPr>
              <a:t>This is where we live</a:t>
            </a:r>
          </a:p>
        </p:txBody>
      </p:sp>
      <p:pic>
        <p:nvPicPr>
          <p:cNvPr id="11" name="Picture 10">
            <a:extLst>
              <a:ext uri="{FF2B5EF4-FFF2-40B4-BE49-F238E27FC236}">
                <a16:creationId xmlns:a16="http://schemas.microsoft.com/office/drawing/2014/main" id="{6EF24F63-9A89-4312-9ACF-97C309B9013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22422" y="0"/>
            <a:ext cx="1428750" cy="1428750"/>
          </a:xfrm>
          <a:prstGeom prst="rect">
            <a:avLst/>
          </a:prstGeom>
        </p:spPr>
      </p:pic>
    </p:spTree>
    <p:extLst>
      <p:ext uri="{BB962C8B-B14F-4D97-AF65-F5344CB8AC3E}">
        <p14:creationId xmlns:p14="http://schemas.microsoft.com/office/powerpoint/2010/main" val="57126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
                                        <p:tgtEl>
                                          <p:spTgt spid="9"/>
                                        </p:tgtEl>
                                      </p:cBhvr>
                                    </p:animEffect>
                                    <p:anim calcmode="lin" valueType="num">
                                      <p:cBhvr>
                                        <p:cTn id="8" dur="400" fill="hold"/>
                                        <p:tgtEl>
                                          <p:spTgt spid="9"/>
                                        </p:tgtEl>
                                        <p:attrNameLst>
                                          <p:attrName>ppt_x</p:attrName>
                                        </p:attrNameLst>
                                      </p:cBhvr>
                                      <p:tavLst>
                                        <p:tav tm="0">
                                          <p:val>
                                            <p:strVal val="#ppt_x"/>
                                          </p:val>
                                        </p:tav>
                                        <p:tav tm="100000">
                                          <p:val>
                                            <p:strVal val="#ppt_x"/>
                                          </p:val>
                                        </p:tav>
                                      </p:tavLst>
                                    </p:anim>
                                    <p:anim calcmode="lin" valueType="num">
                                      <p:cBhvr>
                                        <p:cTn id="9" dur="400" fill="hold"/>
                                        <p:tgtEl>
                                          <p:spTgt spid="9"/>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82C8C5-E26E-4187-B9D0-FD1FF121237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48400" y="1231391"/>
            <a:ext cx="5737572" cy="4344477"/>
          </a:xfrm>
          <a:prstGeom prst="rect">
            <a:avLst/>
          </a:prstGeom>
        </p:spPr>
      </p:pic>
      <p:sp>
        <p:nvSpPr>
          <p:cNvPr id="2" name="Title 1">
            <a:extLst>
              <a:ext uri="{FF2B5EF4-FFF2-40B4-BE49-F238E27FC236}">
                <a16:creationId xmlns:a16="http://schemas.microsoft.com/office/drawing/2014/main" id="{E61D5C43-333B-49A0-B653-5068C8D09DC5}"/>
              </a:ext>
            </a:extLst>
          </p:cNvPr>
          <p:cNvSpPr>
            <a:spLocks noGrp="1"/>
          </p:cNvSpPr>
          <p:nvPr>
            <p:ph type="title"/>
          </p:nvPr>
        </p:nvSpPr>
        <p:spPr/>
        <p:txBody>
          <a:bodyPr/>
          <a:lstStyle/>
          <a:p>
            <a:pPr algn="r"/>
            <a:r>
              <a:rPr lang="en-GB" sz="3200" b="0" i="1" dirty="0">
                <a:ln w="0"/>
                <a:solidFill>
                  <a:schemeClr val="accent1"/>
                </a:solidFill>
                <a:effectLst>
                  <a:outerShdw blurRad="38100" dist="25400" dir="5400000" algn="ctr" rotWithShape="0">
                    <a:srgbClr val="6E747A">
                      <a:alpha val="43000"/>
                    </a:srgbClr>
                  </a:outerShdw>
                </a:effectLst>
              </a:rPr>
              <a:t>Process independent </a:t>
            </a:r>
            <a:br>
              <a:rPr lang="en-GB" sz="3200" b="0" i="1" dirty="0">
                <a:ln w="0"/>
                <a:solidFill>
                  <a:schemeClr val="accent1"/>
                </a:solidFill>
                <a:effectLst>
                  <a:outerShdw blurRad="38100" dist="25400" dir="5400000" algn="ctr" rotWithShape="0">
                    <a:srgbClr val="6E747A">
                      <a:alpha val="43000"/>
                    </a:srgbClr>
                  </a:outerShdw>
                </a:effectLst>
              </a:rPr>
            </a:br>
            <a:r>
              <a:rPr lang="en-GB" sz="3200" b="0" i="1" dirty="0">
                <a:ln w="0"/>
                <a:solidFill>
                  <a:schemeClr val="accent1"/>
                </a:solidFill>
                <a:effectLst>
                  <a:outerShdw blurRad="38100" dist="25400" dir="5400000" algn="ctr" rotWithShape="0">
                    <a:srgbClr val="6E747A">
                      <a:alpha val="43000"/>
                    </a:srgbClr>
                  </a:outerShdw>
                </a:effectLst>
              </a:rPr>
              <a:t>effective charge = running coupling</a:t>
            </a:r>
            <a:endParaRPr lang="en-US" sz="3200" b="0" i="1" dirty="0">
              <a:ln w="0"/>
              <a:solidFill>
                <a:schemeClr val="accent1"/>
              </a:solidFill>
              <a:effectLst>
                <a:outerShdw blurRad="38100" dist="25400" dir="5400000" algn="ctr" rotWithShape="0">
                  <a:srgbClr val="6E747A">
                    <a:alpha val="43000"/>
                  </a:srgbClr>
                </a:outerShdw>
              </a:effectLs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2D5552-ACE1-4296-920F-17131EB81A94}"/>
                  </a:ext>
                </a:extLst>
              </p:cNvPr>
              <p:cNvSpPr>
                <a:spLocks noGrp="1"/>
              </p:cNvSpPr>
              <p:nvPr>
                <p:ph idx="1"/>
              </p:nvPr>
            </p:nvSpPr>
            <p:spPr>
              <a:xfrm>
                <a:off x="609600" y="1371600"/>
                <a:ext cx="6172200" cy="4525963"/>
              </a:xfrm>
            </p:spPr>
            <p:txBody>
              <a:bodyPr/>
              <a:lstStyle/>
              <a:p>
                <a:r>
                  <a:rPr lang="en-GB" dirty="0"/>
                  <a:t>Modern theory enables unique QCD analogue of</a:t>
                </a:r>
              </a:p>
              <a:p>
                <a:pPr marL="0" indent="0">
                  <a:buNone/>
                </a:pPr>
                <a:r>
                  <a:rPr lang="en-GB" dirty="0"/>
                  <a:t>       “Gell-Mann – Low” </a:t>
                </a:r>
              </a:p>
              <a:p>
                <a:pPr marL="400050" lvl="1" indent="0">
                  <a:buNone/>
                </a:pPr>
                <a:r>
                  <a:rPr lang="en-GB" sz="2200" dirty="0"/>
                  <a:t>running charge to be rigorously defined and calculated</a:t>
                </a:r>
              </a:p>
              <a:p>
                <a:r>
                  <a:rPr lang="en-GB" dirty="0"/>
                  <a:t>Analysis of QCD’s gauge sector </a:t>
                </a:r>
              </a:p>
              <a:p>
                <a:pPr marL="400050" lvl="1" indent="0">
                  <a:buNone/>
                </a:pPr>
                <a:r>
                  <a:rPr lang="en-GB" sz="2200" dirty="0"/>
                  <a:t>	        yields a  </a:t>
                </a:r>
                <a:r>
                  <a:rPr lang="en-GB" sz="2200" i="1" dirty="0">
                    <a:solidFill>
                      <a:srgbClr val="0000FF"/>
                    </a:solidFill>
                  </a:rPr>
                  <a:t>parameter-free prediction</a:t>
                </a:r>
              </a:p>
              <a:p>
                <a:r>
                  <a:rPr lang="en-GB" dirty="0"/>
                  <a:t>N.B. Qualitative change in </a:t>
                </a:r>
                <a:r>
                  <a:rPr lang="en-GB" i="1" dirty="0"/>
                  <a:t>α̂</a:t>
                </a:r>
                <a:r>
                  <a:rPr lang="en-GB" i="1" baseline="-25000" dirty="0"/>
                  <a:t>PI</a:t>
                </a:r>
                <a:r>
                  <a:rPr lang="en-GB" dirty="0"/>
                  <a:t>(</a:t>
                </a:r>
                <a:r>
                  <a:rPr lang="en-GB" i="1" dirty="0">
                    <a:latin typeface="Times New Roman" panose="02020603050405020304" pitchFamily="18" charset="0"/>
                    <a:cs typeface="Times New Roman" panose="02020603050405020304" pitchFamily="18" charset="0"/>
                  </a:rPr>
                  <a:t>k</a:t>
                </a:r>
                <a:r>
                  <a:rPr lang="en-GB" dirty="0"/>
                  <a:t>) at </a:t>
                </a:r>
                <a:r>
                  <a:rPr lang="en-GB" i="1" dirty="0">
                    <a:latin typeface="Times New Roman" panose="02020603050405020304" pitchFamily="18" charset="0"/>
                    <a:cs typeface="Times New Roman" panose="02020603050405020304" pitchFamily="18" charset="0"/>
                  </a:rPr>
                  <a:t>k </a:t>
                </a:r>
                <a:r>
                  <a:rPr lang="en-GB" dirty="0"/>
                  <a:t>≈ ½ </a:t>
                </a:r>
                <a:r>
                  <a:rPr lang="en-GB" i="1" dirty="0" err="1">
                    <a:latin typeface="Times New Roman" panose="02020603050405020304" pitchFamily="18" charset="0"/>
                    <a:cs typeface="Times New Roman" panose="02020603050405020304" pitchFamily="18" charset="0"/>
                  </a:rPr>
                  <a:t>m</a:t>
                </a:r>
                <a:r>
                  <a:rPr lang="en-GB" i="1" baseline="-25000" dirty="0" err="1">
                    <a:latin typeface="Times New Roman" panose="02020603050405020304" pitchFamily="18" charset="0"/>
                    <a:cs typeface="Times New Roman" panose="02020603050405020304" pitchFamily="18" charset="0"/>
                  </a:rPr>
                  <a:t>p</a:t>
                </a:r>
                <a:endParaRPr lang="en-GB" i="1" baseline="-25000" dirty="0">
                  <a:latin typeface="Times New Roman" panose="02020603050405020304" pitchFamily="18" charset="0"/>
                  <a:cs typeface="Times New Roman" panose="02020603050405020304" pitchFamily="18" charset="0"/>
                </a:endParaRPr>
              </a:p>
              <a:p>
                <a:r>
                  <a:rPr lang="en-GB" dirty="0"/>
                  <a:t>No Landau Pole</a:t>
                </a:r>
              </a:p>
              <a:p>
                <a:pPr lvl="1"/>
                <a:r>
                  <a:rPr lang="en-GB" i="1" dirty="0">
                    <a:ln w="0"/>
                    <a:solidFill>
                      <a:srgbClr val="FF0000"/>
                    </a:solidFill>
                    <a:effectLst>
                      <a:outerShdw blurRad="38100" dist="25400" dir="5400000" algn="ctr" rotWithShape="0">
                        <a:srgbClr val="6E747A">
                          <a:alpha val="43000"/>
                        </a:srgbClr>
                      </a:outerShdw>
                    </a:effectLst>
                  </a:rPr>
                  <a:t>“Infrared Slavery” picture – linear potential – is not correct explanation of confinement</a:t>
                </a:r>
              </a:p>
              <a:p>
                <a:r>
                  <a:rPr lang="en-GB" dirty="0"/>
                  <a:t>Below </a:t>
                </a:r>
                <a14:m>
                  <m:oMath xmlns:m="http://schemas.openxmlformats.org/officeDocument/2006/math">
                    <m:r>
                      <a:rPr lang="en-GB" b="0" i="1" smtClean="0">
                        <a:latin typeface="Cambria Math" panose="02040503050406030204" pitchFamily="18" charset="0"/>
                      </a:rPr>
                      <m:t>𝑘</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𝑚</m:t>
                                </m:r>
                              </m:e>
                            </m:acc>
                          </m:e>
                          <m:sub>
                            <m:r>
                              <a:rPr lang="en-GB" b="0" i="1" smtClean="0">
                                <a:latin typeface="Cambria Math" panose="02040503050406030204" pitchFamily="18" charset="0"/>
                              </a:rPr>
                              <m:t>0</m:t>
                            </m:r>
                          </m:sub>
                        </m:sSub>
                      </m:e>
                      <m:sub>
                        <m:r>
                          <a:rPr lang="en-GB" b="0" i="1" smtClean="0">
                            <a:latin typeface="Cambria Math" panose="02040503050406030204" pitchFamily="18" charset="0"/>
                          </a:rPr>
                          <m:t> </m:t>
                        </m:r>
                      </m:sub>
                    </m:sSub>
                    <m:r>
                      <a:rPr lang="en-GB" b="0" i="0" smtClean="0">
                        <a:latin typeface="Cambria Math" panose="02040503050406030204" pitchFamily="18" charset="0"/>
                      </a:rPr>
                      <m:t>, </m:t>
                    </m:r>
                  </m:oMath>
                </a14:m>
                <a:r>
                  <a:rPr lang="en-GB" dirty="0"/>
                  <a:t>interactions become scale independent, just as they were in the Lagrangian; so, QCD becomes practically conformal again</a:t>
                </a:r>
              </a:p>
              <a:p>
                <a:endParaRPr lang="en-US" dirty="0"/>
              </a:p>
            </p:txBody>
          </p:sp>
        </mc:Choice>
        <mc:Fallback xmlns="">
          <p:sp>
            <p:nvSpPr>
              <p:cNvPr id="3" name="Content Placeholder 2">
                <a:extLst>
                  <a:ext uri="{FF2B5EF4-FFF2-40B4-BE49-F238E27FC236}">
                    <a16:creationId xmlns:a16="http://schemas.microsoft.com/office/drawing/2014/main" id="{0C2D5552-ACE1-4296-920F-17131EB81A94}"/>
                  </a:ext>
                </a:extLst>
              </p:cNvPr>
              <p:cNvSpPr>
                <a:spLocks noGrp="1" noRot="1" noChangeAspect="1" noMove="1" noResize="1" noEditPoints="1" noAdjustHandles="1" noChangeArrowheads="1" noChangeShapeType="1" noTextEdit="1"/>
              </p:cNvSpPr>
              <p:nvPr>
                <p:ph idx="1"/>
              </p:nvPr>
            </p:nvSpPr>
            <p:spPr>
              <a:xfrm>
                <a:off x="609600" y="1371600"/>
                <a:ext cx="6172200" cy="4525963"/>
              </a:xfrm>
              <a:blipFill>
                <a:blip r:embed="rId3"/>
                <a:stretch>
                  <a:fillRect l="-1283" t="-943" r="-1876" b="-12264"/>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3C42DF46-5741-4D85-ABAA-739F12F7BBAA}"/>
              </a:ext>
            </a:extLst>
          </p:cNvPr>
          <p:cNvSpPr>
            <a:spLocks noGrp="1"/>
          </p:cNvSpPr>
          <p:nvPr>
            <p:ph type="dt" sz="half" idx="10"/>
          </p:nvPr>
        </p:nvSpPr>
        <p:spPr/>
        <p:txBody>
          <a:bodyPr/>
          <a:lstStyle/>
          <a:p>
            <a:r>
              <a:rPr lang="en-US"/>
              <a:t>MESON 2023 - 17th International Workshop on Meson Physics                           (32)</a:t>
            </a:r>
            <a:endParaRPr lang="en-US" dirty="0"/>
          </a:p>
        </p:txBody>
      </p:sp>
      <p:sp>
        <p:nvSpPr>
          <p:cNvPr id="5" name="Footer Placeholder 4">
            <a:extLst>
              <a:ext uri="{FF2B5EF4-FFF2-40B4-BE49-F238E27FC236}">
                <a16:creationId xmlns:a16="http://schemas.microsoft.com/office/drawing/2014/main" id="{169E3A21-161E-4E4A-A56E-F5EFF8648122}"/>
              </a:ext>
            </a:extLst>
          </p:cNvPr>
          <p:cNvSpPr>
            <a:spLocks noGrp="1"/>
          </p:cNvSpPr>
          <p:nvPr>
            <p:ph type="ftr" sz="quarter" idx="11"/>
          </p:nvPr>
        </p:nvSpPr>
        <p:spPr/>
        <p:txBody>
          <a:bodyPr/>
          <a:lstStyle/>
          <a:p>
            <a:r>
              <a:rPr lang="en-US"/>
              <a:t>Craig Roberts: cdroberts@nju.edu.cn  432 .. 23/06/22 12:30 .."EHM via Studies of Hadron Spectra &amp; Structure"</a:t>
            </a:r>
            <a:endParaRPr lang="en-US" dirty="0"/>
          </a:p>
        </p:txBody>
      </p:sp>
      <p:sp>
        <p:nvSpPr>
          <p:cNvPr id="6" name="Slide Number Placeholder 5">
            <a:extLst>
              <a:ext uri="{FF2B5EF4-FFF2-40B4-BE49-F238E27FC236}">
                <a16:creationId xmlns:a16="http://schemas.microsoft.com/office/drawing/2014/main" id="{0B34CE32-E62C-400D-894C-6700F2C19574}"/>
              </a:ext>
            </a:extLst>
          </p:cNvPr>
          <p:cNvSpPr>
            <a:spLocks noGrp="1"/>
          </p:cNvSpPr>
          <p:nvPr>
            <p:ph type="sldNum" sz="quarter" idx="12"/>
          </p:nvPr>
        </p:nvSpPr>
        <p:spPr/>
        <p:txBody>
          <a:bodyPr/>
          <a:lstStyle/>
          <a:p>
            <a:fld id="{87034D8C-3CB4-402A-BC46-2AB14C0FE90A}" type="slidenum">
              <a:rPr lang="en-US" smtClean="0"/>
              <a:pPr/>
              <a:t>9</a:t>
            </a:fld>
            <a:endParaRPr lang="en-US"/>
          </a:p>
        </p:txBody>
      </p:sp>
      <p:sp>
        <p:nvSpPr>
          <p:cNvPr id="8" name="TextBox 7">
            <a:extLst>
              <a:ext uri="{FF2B5EF4-FFF2-40B4-BE49-F238E27FC236}">
                <a16:creationId xmlns:a16="http://schemas.microsoft.com/office/drawing/2014/main" id="{5B7413D1-7F5A-46CF-9AE9-45C2B8655E80}"/>
              </a:ext>
            </a:extLst>
          </p:cNvPr>
          <p:cNvSpPr txBox="1"/>
          <p:nvPr/>
        </p:nvSpPr>
        <p:spPr>
          <a:xfrm>
            <a:off x="6911627" y="5205189"/>
            <a:ext cx="5280373" cy="1500411"/>
          </a:xfrm>
          <a:prstGeom prst="rect">
            <a:avLst/>
          </a:prstGeom>
          <a:noFill/>
        </p:spPr>
        <p:txBody>
          <a:bodyPr wrap="square" rtlCol="0">
            <a:spAutoFit/>
          </a:bodyPr>
          <a:lstStyle/>
          <a:p>
            <a:r>
              <a:rPr lang="en-AU" sz="1050" i="1" dirty="0">
                <a:solidFill>
                  <a:schemeClr val="tx2">
                    <a:lumMod val="60000"/>
                    <a:lumOff val="40000"/>
                  </a:schemeClr>
                </a:solidFill>
              </a:rPr>
              <a:t>The QCD Running Coupling, </a:t>
            </a:r>
          </a:p>
          <a:p>
            <a:pPr>
              <a:spcAft>
                <a:spcPts val="300"/>
              </a:spcAft>
            </a:pPr>
            <a:r>
              <a:rPr lang="en-AU" sz="1050" dirty="0">
                <a:solidFill>
                  <a:schemeClr val="tx2">
                    <a:lumMod val="60000"/>
                    <a:lumOff val="40000"/>
                  </a:schemeClr>
                </a:solidFill>
              </a:rPr>
              <a:t>A. </a:t>
            </a:r>
            <a:r>
              <a:rPr lang="en-AU" sz="1050" dirty="0" err="1">
                <a:solidFill>
                  <a:schemeClr val="tx2">
                    <a:lumMod val="60000"/>
                    <a:lumOff val="40000"/>
                  </a:schemeClr>
                </a:solidFill>
              </a:rPr>
              <a:t>Deur</a:t>
            </a:r>
            <a:r>
              <a:rPr lang="en-AU" sz="1050" dirty="0">
                <a:solidFill>
                  <a:schemeClr val="tx2">
                    <a:lumMod val="60000"/>
                    <a:lumOff val="40000"/>
                  </a:schemeClr>
                </a:solidFill>
              </a:rPr>
              <a:t>, S. J. Brodsky and G. F. de </a:t>
            </a:r>
            <a:r>
              <a:rPr lang="en-AU" sz="1050" dirty="0" err="1">
                <a:solidFill>
                  <a:schemeClr val="tx2">
                    <a:lumMod val="60000"/>
                    <a:lumOff val="40000"/>
                  </a:schemeClr>
                </a:solidFill>
              </a:rPr>
              <a:t>Teramond</a:t>
            </a:r>
            <a:r>
              <a:rPr lang="en-AU" sz="1050" dirty="0">
                <a:solidFill>
                  <a:schemeClr val="tx2">
                    <a:lumMod val="60000"/>
                    <a:lumOff val="40000"/>
                  </a:schemeClr>
                </a:solidFill>
              </a:rPr>
              <a:t>, Prog. Part. </a:t>
            </a:r>
            <a:r>
              <a:rPr lang="en-AU" sz="1050" dirty="0" err="1">
                <a:solidFill>
                  <a:schemeClr val="tx2">
                    <a:lumMod val="60000"/>
                    <a:lumOff val="40000"/>
                  </a:schemeClr>
                </a:solidFill>
              </a:rPr>
              <a:t>Nucl</a:t>
            </a:r>
            <a:r>
              <a:rPr lang="en-AU" sz="1050" dirty="0">
                <a:solidFill>
                  <a:schemeClr val="tx2">
                    <a:lumMod val="60000"/>
                    <a:lumOff val="40000"/>
                  </a:schemeClr>
                </a:solidFill>
              </a:rPr>
              <a:t>. Phys. </a:t>
            </a:r>
            <a:r>
              <a:rPr lang="en-AU" sz="1050" b="1" dirty="0">
                <a:solidFill>
                  <a:schemeClr val="tx2">
                    <a:lumMod val="60000"/>
                    <a:lumOff val="40000"/>
                  </a:schemeClr>
                </a:solidFill>
              </a:rPr>
              <a:t>90</a:t>
            </a:r>
            <a:r>
              <a:rPr lang="en-AU" sz="1050" dirty="0">
                <a:solidFill>
                  <a:schemeClr val="tx2">
                    <a:lumMod val="60000"/>
                    <a:lumOff val="40000"/>
                  </a:schemeClr>
                </a:solidFill>
              </a:rPr>
              <a:t> (2016) 1-74</a:t>
            </a:r>
          </a:p>
          <a:p>
            <a:r>
              <a:rPr lang="en-GB" sz="1050" i="1" dirty="0">
                <a:solidFill>
                  <a:schemeClr val="tx2">
                    <a:lumMod val="60000"/>
                    <a:lumOff val="40000"/>
                  </a:schemeClr>
                </a:solidFill>
              </a:rPr>
              <a:t>Process independent strong running coupling</a:t>
            </a:r>
          </a:p>
          <a:p>
            <a:r>
              <a:rPr lang="en-GB" sz="1050" dirty="0">
                <a:solidFill>
                  <a:schemeClr val="tx2">
                    <a:lumMod val="60000"/>
                    <a:lumOff val="40000"/>
                  </a:schemeClr>
                </a:solidFill>
              </a:rPr>
              <a:t>Daniele </a:t>
            </a:r>
            <a:r>
              <a:rPr lang="en-GB" sz="1050" dirty="0" err="1">
                <a:solidFill>
                  <a:schemeClr val="tx2">
                    <a:lumMod val="60000"/>
                    <a:lumOff val="40000"/>
                  </a:schemeClr>
                </a:solidFill>
              </a:rPr>
              <a:t>Binosi</a:t>
            </a:r>
            <a:r>
              <a:rPr lang="en-GB" sz="1050" dirty="0">
                <a:solidFill>
                  <a:schemeClr val="tx2">
                    <a:lumMod val="60000"/>
                    <a:lumOff val="40000"/>
                  </a:schemeClr>
                </a:solidFill>
              </a:rPr>
              <a:t> </a:t>
            </a:r>
            <a:r>
              <a:rPr lang="en-GB" sz="1050" i="1" dirty="0">
                <a:solidFill>
                  <a:schemeClr val="tx2">
                    <a:lumMod val="60000"/>
                    <a:lumOff val="40000"/>
                  </a:schemeClr>
                </a:solidFill>
              </a:rPr>
              <a:t>et al</a:t>
            </a:r>
            <a:r>
              <a:rPr lang="en-GB" sz="1050" dirty="0">
                <a:solidFill>
                  <a:schemeClr val="tx2">
                    <a:lumMod val="60000"/>
                    <a:lumOff val="40000"/>
                  </a:schemeClr>
                </a:solidFill>
              </a:rPr>
              <a:t>., </a:t>
            </a:r>
            <a:r>
              <a:rPr lang="en-GB" sz="1050" dirty="0">
                <a:hlinkClick r:id="rId4"/>
              </a:rPr>
              <a:t>arXiv:1612.04835 [</a:t>
            </a:r>
            <a:r>
              <a:rPr lang="en-GB" sz="1050" dirty="0" err="1">
                <a:hlinkClick r:id="rId4"/>
              </a:rPr>
              <a:t>nucl-th</a:t>
            </a:r>
            <a:r>
              <a:rPr lang="en-GB" sz="1050" dirty="0">
                <a:hlinkClick r:id="rId4"/>
              </a:rPr>
              <a:t>]</a:t>
            </a:r>
            <a:r>
              <a:rPr lang="en-GB" sz="1050" dirty="0"/>
              <a:t>, </a:t>
            </a:r>
            <a:r>
              <a:rPr lang="en-GB" sz="1050" dirty="0">
                <a:solidFill>
                  <a:schemeClr val="tx2">
                    <a:lumMod val="60000"/>
                    <a:lumOff val="40000"/>
                  </a:schemeClr>
                </a:solidFill>
              </a:rPr>
              <a:t>Phys. Rev. D 96 (2017) 054026/1-7</a:t>
            </a:r>
            <a:endParaRPr lang="en-GB" sz="1050" i="1" dirty="0">
              <a:solidFill>
                <a:schemeClr val="tx2">
                  <a:lumMod val="60000"/>
                  <a:lumOff val="40000"/>
                </a:schemeClr>
              </a:solidFill>
            </a:endParaRPr>
          </a:p>
          <a:p>
            <a:pPr>
              <a:spcBef>
                <a:spcPts val="300"/>
              </a:spcBef>
            </a:pPr>
            <a:r>
              <a:rPr lang="en-US" sz="1050" i="1" dirty="0">
                <a:solidFill>
                  <a:schemeClr val="tx2">
                    <a:lumMod val="60000"/>
                    <a:lumOff val="40000"/>
                  </a:schemeClr>
                </a:solidFill>
              </a:rPr>
              <a:t>Effective charge from lattice QCD</a:t>
            </a:r>
            <a:r>
              <a:rPr lang="en-US" sz="1050" dirty="0">
                <a:solidFill>
                  <a:schemeClr val="tx2">
                    <a:lumMod val="60000"/>
                    <a:lumOff val="40000"/>
                  </a:schemeClr>
                </a:solidFill>
              </a:rPr>
              <a:t>, Zhu-Fang Cui et al., NJU-INP 014/19, </a:t>
            </a:r>
            <a:r>
              <a:rPr lang="en-US" sz="1050" dirty="0">
                <a:solidFill>
                  <a:schemeClr val="tx2">
                    <a:lumMod val="60000"/>
                    <a:lumOff val="40000"/>
                  </a:schemeClr>
                </a:solidFill>
                <a:hlinkClick r:id="rId5">
                  <a:extLst>
                    <a:ext uri="{A12FA001-AC4F-418D-AE19-62706E023703}">
                      <ahyp:hlinkClr xmlns:ahyp="http://schemas.microsoft.com/office/drawing/2018/hyperlinkcolor" val="tx"/>
                    </a:ext>
                  </a:extLst>
                </a:hlinkClick>
              </a:rPr>
              <a:t>arXiv:1912.08232 [hep-</a:t>
            </a:r>
            <a:r>
              <a:rPr lang="en-US" sz="1050" dirty="0" err="1">
                <a:solidFill>
                  <a:schemeClr val="tx2">
                    <a:lumMod val="60000"/>
                    <a:lumOff val="40000"/>
                  </a:schemeClr>
                </a:solidFill>
                <a:hlinkClick r:id="rId5">
                  <a:extLst>
                    <a:ext uri="{A12FA001-AC4F-418D-AE19-62706E023703}">
                      <ahyp:hlinkClr xmlns:ahyp="http://schemas.microsoft.com/office/drawing/2018/hyperlinkcolor" val="tx"/>
                    </a:ext>
                  </a:extLst>
                </a:hlinkClick>
              </a:rPr>
              <a:t>ph</a:t>
            </a:r>
            <a:r>
              <a:rPr lang="en-US" sz="1050" dirty="0">
                <a:solidFill>
                  <a:schemeClr val="tx2">
                    <a:lumMod val="60000"/>
                    <a:lumOff val="40000"/>
                  </a:schemeClr>
                </a:solidFill>
                <a:hlinkClick r:id="rId5">
                  <a:extLst>
                    <a:ext uri="{A12FA001-AC4F-418D-AE19-62706E023703}">
                      <ahyp:hlinkClr xmlns:ahyp="http://schemas.microsoft.com/office/drawing/2018/hyperlinkcolor" val="tx"/>
                    </a:ext>
                  </a:extLst>
                </a:hlinkClick>
              </a:rPr>
              <a:t>]</a:t>
            </a:r>
            <a:r>
              <a:rPr lang="en-US" sz="1050" dirty="0">
                <a:solidFill>
                  <a:schemeClr val="tx2">
                    <a:lumMod val="60000"/>
                    <a:lumOff val="40000"/>
                  </a:schemeClr>
                </a:solidFill>
              </a:rPr>
              <a:t>, </a:t>
            </a:r>
            <a:r>
              <a:rPr lang="en-US" sz="1050" dirty="0">
                <a:solidFill>
                  <a:schemeClr val="tx2">
                    <a:lumMod val="60000"/>
                    <a:lumOff val="40000"/>
                  </a:schemeClr>
                </a:solidFill>
                <a:hlinkClick r:id="rId6">
                  <a:extLst>
                    <a:ext uri="{A12FA001-AC4F-418D-AE19-62706E023703}">
                      <ahyp:hlinkClr xmlns:ahyp="http://schemas.microsoft.com/office/drawing/2018/hyperlinkcolor" val="tx"/>
                    </a:ext>
                  </a:extLst>
                </a:hlinkClick>
              </a:rPr>
              <a:t>Chin. Phys. C </a:t>
            </a:r>
            <a:r>
              <a:rPr lang="en-US" sz="1050" b="1" dirty="0">
                <a:solidFill>
                  <a:schemeClr val="tx2">
                    <a:lumMod val="60000"/>
                    <a:lumOff val="40000"/>
                  </a:schemeClr>
                </a:solidFill>
                <a:hlinkClick r:id="rId6">
                  <a:extLst>
                    <a:ext uri="{A12FA001-AC4F-418D-AE19-62706E023703}">
                      <ahyp:hlinkClr xmlns:ahyp="http://schemas.microsoft.com/office/drawing/2018/hyperlinkcolor" val="tx"/>
                    </a:ext>
                  </a:extLst>
                </a:hlinkClick>
              </a:rPr>
              <a:t>44</a:t>
            </a:r>
            <a:r>
              <a:rPr lang="en-US" sz="1050" dirty="0">
                <a:solidFill>
                  <a:schemeClr val="tx2">
                    <a:lumMod val="60000"/>
                    <a:lumOff val="40000"/>
                  </a:schemeClr>
                </a:solidFill>
                <a:hlinkClick r:id="rId6">
                  <a:extLst>
                    <a:ext uri="{A12FA001-AC4F-418D-AE19-62706E023703}">
                      <ahyp:hlinkClr xmlns:ahyp="http://schemas.microsoft.com/office/drawing/2018/hyperlinkcolor" val="tx"/>
                    </a:ext>
                  </a:extLst>
                </a:hlinkClick>
              </a:rPr>
              <a:t> (2020) 083102/1-10</a:t>
            </a:r>
            <a:r>
              <a:rPr lang="en-US" sz="1050" dirty="0">
                <a:solidFill>
                  <a:schemeClr val="tx2">
                    <a:lumMod val="60000"/>
                    <a:lumOff val="40000"/>
                  </a:schemeClr>
                </a:solidFill>
              </a:rPr>
              <a:t> </a:t>
            </a:r>
            <a:r>
              <a:rPr lang="en-AU" sz="1050" dirty="0">
                <a:solidFill>
                  <a:schemeClr val="tx2">
                    <a:lumMod val="60000"/>
                    <a:lumOff val="40000"/>
                  </a:schemeClr>
                </a:solidFill>
              </a:rPr>
              <a:t> </a:t>
            </a:r>
          </a:p>
          <a:p>
            <a:pPr>
              <a:spcBef>
                <a:spcPts val="300"/>
              </a:spcBef>
            </a:pPr>
            <a:r>
              <a:rPr lang="en-US" sz="1050" i="1" dirty="0">
                <a:solidFill>
                  <a:schemeClr val="tx2">
                    <a:lumMod val="60000"/>
                    <a:lumOff val="40000"/>
                  </a:schemeClr>
                </a:solidFill>
              </a:rPr>
              <a:t>QCD Running Couplings and Effective Charges</a:t>
            </a:r>
            <a:r>
              <a:rPr lang="en-US" sz="1050" dirty="0">
                <a:solidFill>
                  <a:schemeClr val="tx2">
                    <a:lumMod val="60000"/>
                    <a:lumOff val="40000"/>
                  </a:schemeClr>
                </a:solidFill>
              </a:rPr>
              <a:t>, A. </a:t>
            </a:r>
            <a:r>
              <a:rPr lang="en-US" sz="1050" dirty="0" err="1">
                <a:solidFill>
                  <a:schemeClr val="tx2">
                    <a:lumMod val="60000"/>
                    <a:lumOff val="40000"/>
                  </a:schemeClr>
                </a:solidFill>
              </a:rPr>
              <a:t>Deur</a:t>
            </a:r>
            <a:r>
              <a:rPr lang="en-US" sz="1050" dirty="0">
                <a:solidFill>
                  <a:schemeClr val="tx2">
                    <a:lumMod val="60000"/>
                    <a:lumOff val="40000"/>
                  </a:schemeClr>
                </a:solidFill>
              </a:rPr>
              <a:t>, S. J. Brodsky, C. D. Roberts – </a:t>
            </a:r>
            <a:r>
              <a:rPr lang="en-US" sz="1050" dirty="0">
                <a:solidFill>
                  <a:schemeClr val="tx2">
                    <a:lumMod val="60000"/>
                    <a:lumOff val="40000"/>
                  </a:schemeClr>
                </a:solidFill>
                <a:hlinkClick r:id="rId7"/>
              </a:rPr>
              <a:t>arXiv:2303.00723 [hep-</a:t>
            </a:r>
            <a:r>
              <a:rPr lang="en-US" sz="1050" dirty="0" err="1">
                <a:solidFill>
                  <a:schemeClr val="tx2">
                    <a:lumMod val="60000"/>
                    <a:lumOff val="40000"/>
                  </a:schemeClr>
                </a:solidFill>
                <a:hlinkClick r:id="rId7"/>
              </a:rPr>
              <a:t>ph</a:t>
            </a:r>
            <a:r>
              <a:rPr lang="en-US" sz="1050" dirty="0">
                <a:solidFill>
                  <a:schemeClr val="tx2">
                    <a:lumMod val="60000"/>
                    <a:lumOff val="40000"/>
                  </a:schemeClr>
                </a:solidFill>
                <a:hlinkClick r:id="rId7"/>
              </a:rPr>
              <a:t>]</a:t>
            </a:r>
            <a:endParaRPr lang="en-GB" sz="1050" dirty="0">
              <a:solidFill>
                <a:schemeClr val="tx2">
                  <a:lumMod val="60000"/>
                  <a:lumOff val="40000"/>
                </a:schemeClr>
              </a:solidFill>
            </a:endParaRPr>
          </a:p>
        </p:txBody>
      </p:sp>
      <p:cxnSp>
        <p:nvCxnSpPr>
          <p:cNvPr id="9" name="Straight Arrow Connector 8">
            <a:extLst>
              <a:ext uri="{FF2B5EF4-FFF2-40B4-BE49-F238E27FC236}">
                <a16:creationId xmlns:a16="http://schemas.microsoft.com/office/drawing/2014/main" id="{4D857808-0FD9-4E33-9248-3D46C6710FBF}"/>
              </a:ext>
            </a:extLst>
          </p:cNvPr>
          <p:cNvCxnSpPr>
            <a:cxnSpLocks/>
          </p:cNvCxnSpPr>
          <p:nvPr/>
        </p:nvCxnSpPr>
        <p:spPr>
          <a:xfrm flipV="1">
            <a:off x="5410200" y="1691814"/>
            <a:ext cx="1989224" cy="1636279"/>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684508A3-EC3B-426C-A66D-1B9B2B3C4340}"/>
              </a:ext>
            </a:extLst>
          </p:cNvPr>
          <p:cNvSpPr/>
          <p:nvPr/>
        </p:nvSpPr>
        <p:spPr bwMode="auto">
          <a:xfrm>
            <a:off x="5715000" y="4136971"/>
            <a:ext cx="3940924" cy="838201"/>
          </a:xfrm>
          <a:custGeom>
            <a:avLst/>
            <a:gdLst>
              <a:gd name="connsiteX0" fmla="*/ 0 w 3872753"/>
              <a:gd name="connsiteY0" fmla="*/ 0 h 998423"/>
              <a:gd name="connsiteX1" fmla="*/ 2390588 w 3872753"/>
              <a:gd name="connsiteY1" fmla="*/ 998070 h 998423"/>
              <a:gd name="connsiteX2" fmla="*/ 3872753 w 3872753"/>
              <a:gd name="connsiteY2" fmla="*/ 89647 h 998423"/>
            </a:gdLst>
            <a:ahLst/>
            <a:cxnLst>
              <a:cxn ang="0">
                <a:pos x="connsiteX0" y="connsiteY0"/>
              </a:cxn>
              <a:cxn ang="0">
                <a:pos x="connsiteX1" y="connsiteY1"/>
              </a:cxn>
              <a:cxn ang="0">
                <a:pos x="connsiteX2" y="connsiteY2"/>
              </a:cxn>
            </a:cxnLst>
            <a:rect l="l" t="t" r="r" b="b"/>
            <a:pathLst>
              <a:path w="3872753" h="998423">
                <a:moveTo>
                  <a:pt x="0" y="0"/>
                </a:moveTo>
                <a:cubicBezTo>
                  <a:pt x="872564" y="491564"/>
                  <a:pt x="1745129" y="983129"/>
                  <a:pt x="2390588" y="998070"/>
                </a:cubicBezTo>
                <a:cubicBezTo>
                  <a:pt x="3036047" y="1013011"/>
                  <a:pt x="3454400" y="551329"/>
                  <a:pt x="3872753" y="89647"/>
                </a:cubicBezTo>
              </a:path>
            </a:pathLst>
          </a:custGeom>
          <a:noFill/>
          <a:ln w="9525" cap="flat" cmpd="sng" algn="ctr">
            <a:solidFill>
              <a:srgbClr val="008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ndParaRPr>
          </a:p>
        </p:txBody>
      </p:sp>
      <p:cxnSp>
        <p:nvCxnSpPr>
          <p:cNvPr id="12" name="Straight Connector 11">
            <a:extLst>
              <a:ext uri="{FF2B5EF4-FFF2-40B4-BE49-F238E27FC236}">
                <a16:creationId xmlns:a16="http://schemas.microsoft.com/office/drawing/2014/main" id="{7A9D4E01-C9B4-42D7-85B1-8944A6C8C416}"/>
              </a:ext>
            </a:extLst>
          </p:cNvPr>
          <p:cNvCxnSpPr/>
          <p:nvPr/>
        </p:nvCxnSpPr>
        <p:spPr bwMode="auto">
          <a:xfrm flipH="1">
            <a:off x="9665225" y="1282131"/>
            <a:ext cx="10687" cy="3537720"/>
          </a:xfrm>
          <a:prstGeom prst="line">
            <a:avLst/>
          </a:prstGeom>
          <a:noFill/>
          <a:ln w="19050" cap="flat" cmpd="sng" algn="ctr">
            <a:solidFill>
              <a:schemeClr val="tx2"/>
            </a:solidFill>
            <a:prstDash val="lgDash"/>
            <a:round/>
            <a:headEnd type="none" w="med" len="med"/>
            <a:tailEnd type="none" w="med" len="med"/>
          </a:ln>
          <a:effectLst/>
        </p:spPr>
      </p:cxnSp>
      <p:sp>
        <p:nvSpPr>
          <p:cNvPr id="11" name="TextBox 10">
            <a:extLst>
              <a:ext uri="{FF2B5EF4-FFF2-40B4-BE49-F238E27FC236}">
                <a16:creationId xmlns:a16="http://schemas.microsoft.com/office/drawing/2014/main" id="{6372EA4F-77CB-432D-B7FC-3F0E73A9F83B}"/>
              </a:ext>
            </a:extLst>
          </p:cNvPr>
          <p:cNvSpPr txBox="1"/>
          <p:nvPr/>
        </p:nvSpPr>
        <p:spPr>
          <a:xfrm>
            <a:off x="0" y="10180"/>
            <a:ext cx="6553200" cy="523220"/>
          </a:xfrm>
          <a:prstGeom prst="rect">
            <a:avLst/>
          </a:prstGeom>
          <a:noFill/>
        </p:spPr>
        <p:txBody>
          <a:bodyPr wrap="square" rtlCol="0">
            <a:spAutoFit/>
          </a:bodyPr>
          <a:lstStyle/>
          <a:p>
            <a:r>
              <a:rPr lang="en-US" sz="1400" dirty="0">
                <a:ln w="0"/>
                <a:solidFill>
                  <a:schemeClr val="accent1"/>
                </a:solidFill>
                <a:effectLst>
                  <a:outerShdw blurRad="38100" dist="25400" dir="5400000" algn="ctr" rotWithShape="0">
                    <a:srgbClr val="6E747A">
                      <a:alpha val="43000"/>
                    </a:srgbClr>
                  </a:outerShdw>
                </a:effectLst>
              </a:rPr>
              <a:t>W  </a:t>
            </a:r>
            <a:r>
              <a:rPr lang="en-US" sz="1400" dirty="0" err="1">
                <a:ln w="0"/>
                <a:solidFill>
                  <a:schemeClr val="accent1"/>
                </a:solidFill>
                <a:effectLst>
                  <a:outerShdw blurRad="38100" dist="25400" dir="5400000" algn="ctr" rotWithShape="0">
                    <a:srgbClr val="6E747A">
                      <a:alpha val="43000"/>
                    </a:srgbClr>
                  </a:outerShdw>
                </a:effectLst>
              </a:rPr>
              <a:t>orkshop</a:t>
            </a:r>
            <a:r>
              <a:rPr lang="en-US" sz="1400" dirty="0">
                <a:ln w="0"/>
                <a:solidFill>
                  <a:schemeClr val="accent1"/>
                </a:solidFill>
                <a:effectLst>
                  <a:outerShdw blurRad="38100" dist="25400" dir="5400000" algn="ctr" rotWithShape="0">
                    <a:srgbClr val="6E747A">
                      <a:alpha val="43000"/>
                    </a:srgbClr>
                  </a:outerShdw>
                </a:effectLst>
              </a:rPr>
              <a:t> on Dyson-Schwinger Equations in Modern Mathematics </a:t>
            </a:r>
          </a:p>
          <a:p>
            <a:r>
              <a:rPr lang="en-US" sz="1400" dirty="0">
                <a:ln w="0"/>
                <a:solidFill>
                  <a:schemeClr val="accent1"/>
                </a:solidFill>
                <a:effectLst>
                  <a:outerShdw blurRad="38100" dist="25400" dir="5400000" algn="ctr" rotWithShape="0">
                    <a:srgbClr val="6E747A">
                      <a:alpha val="43000"/>
                    </a:srgbClr>
                  </a:outerShdw>
                </a:effectLst>
              </a:rPr>
              <a:t>                           and Physics (DSEMP2014) Trento, Italy, September 22-26, 2014</a:t>
            </a:r>
          </a:p>
        </p:txBody>
      </p:sp>
      <p:pic>
        <p:nvPicPr>
          <p:cNvPr id="14" name="Picture 13" descr="A picture containing text&#10;&#10;Description automatically generated">
            <a:extLst>
              <a:ext uri="{FF2B5EF4-FFF2-40B4-BE49-F238E27FC236}">
                <a16:creationId xmlns:a16="http://schemas.microsoft.com/office/drawing/2014/main" id="{FD0ED629-7C57-4718-A4FF-AC2B5C8999F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16" y="56536"/>
            <a:ext cx="1128713" cy="424014"/>
          </a:xfrm>
          <a:prstGeom prst="rect">
            <a:avLst/>
          </a:prstGeom>
        </p:spPr>
      </p:pic>
    </p:spTree>
    <p:extLst>
      <p:ext uri="{BB962C8B-B14F-4D97-AF65-F5344CB8AC3E}">
        <p14:creationId xmlns:p14="http://schemas.microsoft.com/office/powerpoint/2010/main" val="26090615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RSTCRAIG20ROBERTS@ALLIYGNFUVWYY577" val="3700"/>
</p:tagLst>
</file>

<file path=ppt/theme/theme1.xml><?xml version="1.0" encoding="utf-8"?>
<a:theme xmlns:a="http://schemas.openxmlformats.org/drawingml/2006/main" name="blue_2007">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Blue design">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lue design 1">
        <a:dk1>
          <a:srgbClr val="616161"/>
        </a:dk1>
        <a:lt1>
          <a:srgbClr val="FFFFFF"/>
        </a:lt1>
        <a:dk2>
          <a:srgbClr val="1F497D"/>
        </a:dk2>
        <a:lt2>
          <a:srgbClr val="D2D2D2"/>
        </a:lt2>
        <a:accent1>
          <a:srgbClr val="5C0426"/>
        </a:accent1>
        <a:accent2>
          <a:srgbClr val="9D7D9E"/>
        </a:accent2>
        <a:accent3>
          <a:srgbClr val="FFFFFF"/>
        </a:accent3>
        <a:accent4>
          <a:srgbClr val="525252"/>
        </a:accent4>
        <a:accent5>
          <a:srgbClr val="B5AAAC"/>
        </a:accent5>
        <a:accent6>
          <a:srgbClr val="8E718F"/>
        </a:accent6>
        <a:hlink>
          <a:srgbClr val="253D51"/>
        </a:hlink>
        <a:folHlink>
          <a:srgbClr val="0D204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Custom 11">
      <a:dk1>
        <a:srgbClr val="616161"/>
      </a:dk1>
      <a:lt1>
        <a:sysClr val="window" lastClr="FFFFFF"/>
      </a:lt1>
      <a:dk2>
        <a:srgbClr val="1F497D"/>
      </a:dk2>
      <a:lt2>
        <a:srgbClr val="D2D2D2"/>
      </a:lt2>
      <a:accent1>
        <a:srgbClr val="A6C4DE"/>
      </a:accent1>
      <a:accent2>
        <a:srgbClr val="D8AC28"/>
      </a:accent2>
      <a:accent3>
        <a:srgbClr val="A22B38"/>
      </a:accent3>
      <a:accent4>
        <a:srgbClr val="7AB800"/>
      </a:accent4>
      <a:accent5>
        <a:srgbClr val="4B7D9E"/>
      </a:accent5>
      <a:accent6>
        <a:srgbClr val="BF5C28"/>
      </a:accent6>
      <a:hlink>
        <a:srgbClr val="4D8ABE"/>
      </a:hlink>
      <a:folHlink>
        <a:srgbClr val="4D8A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23127</TotalTime>
  <Words>5061</Words>
  <Application>Microsoft Office PowerPoint</Application>
  <PresentationFormat>Widescreen</PresentationFormat>
  <Paragraphs>474</Paragraphs>
  <Slides>36</Slides>
  <Notes>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36</vt:i4>
      </vt:variant>
    </vt:vector>
  </HeadingPairs>
  <TitlesOfParts>
    <vt:vector size="51" baseType="lpstr">
      <vt:lpstr>Adobe Hebrew</vt:lpstr>
      <vt:lpstr>Algerian</vt:lpstr>
      <vt:lpstr>Arial</vt:lpstr>
      <vt:lpstr>Brush Script MT</vt:lpstr>
      <vt:lpstr>Calibri</vt:lpstr>
      <vt:lpstr>Cambria Math</vt:lpstr>
      <vt:lpstr>Freestyle Script</vt:lpstr>
      <vt:lpstr>French Script MT</vt:lpstr>
      <vt:lpstr>Lucida Calligraphy</vt:lpstr>
      <vt:lpstr>Lucida Handwriting</vt:lpstr>
      <vt:lpstr>Open Sans</vt:lpstr>
      <vt:lpstr>Times New Roman</vt:lpstr>
      <vt:lpstr>Trebuchet MS</vt:lpstr>
      <vt:lpstr>Wingdings</vt:lpstr>
      <vt:lpstr>blue_2007</vt:lpstr>
      <vt:lpstr> </vt:lpstr>
      <vt:lpstr>Emergent Phenomena … in the Standard Model(?)</vt:lpstr>
      <vt:lpstr>Emergence of Hadron Mass</vt:lpstr>
      <vt:lpstr>Emergence of Hadron Mass - Basic Questions</vt:lpstr>
      <vt:lpstr>PowerPoint Presentation</vt:lpstr>
      <vt:lpstr>Modern Understanding Grew Slowly from Ancient Origins</vt:lpstr>
      <vt:lpstr>Modern Understanding Grew Slowly from Ancient Origins</vt:lpstr>
      <vt:lpstr>QCD’s Running Coupling</vt:lpstr>
      <vt:lpstr>Process independent  effective charge = running coupling</vt:lpstr>
      <vt:lpstr>EHM Basics</vt:lpstr>
      <vt:lpstr>Focus of experiments at New Generation Facilities</vt:lpstr>
      <vt:lpstr>Exposing &amp; Charting EHM</vt:lpstr>
      <vt:lpstr>Spectrum of Mesons with Strangeness</vt:lpstr>
      <vt:lpstr>EHM and the Meson Spectrum</vt:lpstr>
      <vt:lpstr>EHM and the Meson Spectrum</vt:lpstr>
      <vt:lpstr>RL and Meson Spectrum</vt:lpstr>
      <vt:lpstr>EHM and Meson Spectrum</vt:lpstr>
      <vt:lpstr>Parton Distributions</vt:lpstr>
      <vt:lpstr>π &amp; K DAs</vt:lpstr>
      <vt:lpstr>Wave Functions of Nambu Goldstone Bosons</vt:lpstr>
      <vt:lpstr>π &amp; K DAs cf. asymptotic profile</vt:lpstr>
      <vt:lpstr>PowerPoint Presentation</vt:lpstr>
      <vt:lpstr>Generalised Parton Distributions</vt:lpstr>
      <vt:lpstr>π mass distribution</vt:lpstr>
      <vt:lpstr>Empirical determination of the pion mass distribution</vt:lpstr>
      <vt:lpstr>Pion Generalised Parton Distribution</vt:lpstr>
      <vt:lpstr>Pion charge distribution form factor</vt:lpstr>
      <vt:lpstr>π mass distribution</vt:lpstr>
      <vt:lpstr>π mass radius</vt:lpstr>
      <vt:lpstr>π mass distribution is harder</vt:lpstr>
      <vt:lpstr>Emergent Hadron Mass</vt:lpstr>
      <vt:lpstr>Emergent Hadron Mass</vt:lpstr>
      <vt:lpstr>PowerPoint Presentation</vt:lpstr>
      <vt:lpstr>PowerPoint Presentation</vt:lpstr>
      <vt:lpstr>Quark Models and the Meson Spectrum</vt:lpstr>
      <vt:lpstr>All-orders evolution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Craig Roberts</dc:creator>
  <cp:lastModifiedBy>Craig Roberts</cp:lastModifiedBy>
  <cp:revision>942</cp:revision>
  <cp:lastPrinted>2020-11-23T07:46:17Z</cp:lastPrinted>
  <dcterms:created xsi:type="dcterms:W3CDTF">2020-11-23T03:31:27Z</dcterms:created>
  <dcterms:modified xsi:type="dcterms:W3CDTF">2023-06-22T04:38:00Z</dcterms:modified>
</cp:coreProperties>
</file>