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61"/>
  </p:notesMasterIdLst>
  <p:sldIdLst>
    <p:sldId id="682" r:id="rId2"/>
    <p:sldId id="839" r:id="rId3"/>
    <p:sldId id="665" r:id="rId4"/>
    <p:sldId id="718" r:id="rId5"/>
    <p:sldId id="841" r:id="rId6"/>
    <p:sldId id="843" r:id="rId7"/>
    <p:sldId id="845" r:id="rId8"/>
    <p:sldId id="729" r:id="rId9"/>
    <p:sldId id="725" r:id="rId10"/>
    <p:sldId id="879" r:id="rId11"/>
    <p:sldId id="870" r:id="rId12"/>
    <p:sldId id="802" r:id="rId13"/>
    <p:sldId id="885" r:id="rId14"/>
    <p:sldId id="869" r:id="rId15"/>
    <p:sldId id="880" r:id="rId16"/>
    <p:sldId id="732" r:id="rId17"/>
    <p:sldId id="871" r:id="rId18"/>
    <p:sldId id="877" r:id="rId19"/>
    <p:sldId id="874" r:id="rId20"/>
    <p:sldId id="720" r:id="rId21"/>
    <p:sldId id="882" r:id="rId22"/>
    <p:sldId id="883" r:id="rId23"/>
    <p:sldId id="884" r:id="rId24"/>
    <p:sldId id="873" r:id="rId25"/>
    <p:sldId id="653" r:id="rId26"/>
    <p:sldId id="672" r:id="rId27"/>
    <p:sldId id="671" r:id="rId28"/>
    <p:sldId id="674" r:id="rId29"/>
    <p:sldId id="677" r:id="rId30"/>
    <p:sldId id="876" r:id="rId31"/>
    <p:sldId id="716" r:id="rId32"/>
    <p:sldId id="697" r:id="rId33"/>
    <p:sldId id="277" r:id="rId34"/>
    <p:sldId id="721" r:id="rId35"/>
    <p:sldId id="842" r:id="rId36"/>
    <p:sldId id="855" r:id="rId37"/>
    <p:sldId id="857" r:id="rId38"/>
    <p:sldId id="668" r:id="rId39"/>
    <p:sldId id="840" r:id="rId40"/>
    <p:sldId id="844" r:id="rId41"/>
    <p:sldId id="854" r:id="rId42"/>
    <p:sldId id="846" r:id="rId43"/>
    <p:sldId id="852" r:id="rId44"/>
    <p:sldId id="851" r:id="rId45"/>
    <p:sldId id="847" r:id="rId46"/>
    <p:sldId id="850" r:id="rId47"/>
    <p:sldId id="856" r:id="rId48"/>
    <p:sldId id="862" r:id="rId49"/>
    <p:sldId id="673" r:id="rId50"/>
    <p:sldId id="703" r:id="rId51"/>
    <p:sldId id="707" r:id="rId52"/>
    <p:sldId id="708" r:id="rId53"/>
    <p:sldId id="679" r:id="rId54"/>
    <p:sldId id="680" r:id="rId55"/>
    <p:sldId id="630" r:id="rId56"/>
    <p:sldId id="631" r:id="rId57"/>
    <p:sldId id="632" r:id="rId58"/>
    <p:sldId id="633" r:id="rId59"/>
    <p:sldId id="634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84B1"/>
    <a:srgbClr val="0000FF"/>
    <a:srgbClr val="604C9B"/>
    <a:srgbClr val="836BD5"/>
    <a:srgbClr val="CC00FF"/>
    <a:srgbClr val="33CC33"/>
    <a:srgbClr val="00FFFF"/>
    <a:srgbClr val="99CCFF"/>
    <a:srgbClr val="FF99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86545" autoAdjust="0"/>
  </p:normalViewPr>
  <p:slideViewPr>
    <p:cSldViewPr snapToGrid="0">
      <p:cViewPr varScale="1">
        <p:scale>
          <a:sx n="111" d="100"/>
          <a:sy n="111" d="100"/>
        </p:scale>
        <p:origin x="15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23/06/2023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607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621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917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706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71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2535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9102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13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406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9444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00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67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279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916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10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0125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550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622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50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520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6440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5888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51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  <a:p>
            <a:endParaRPr lang="it-IT" dirty="0"/>
          </a:p>
          <a:p>
            <a:r>
              <a:rPr lang="it-IT" dirty="0"/>
              <a:t>Close propone che la Y è D_1 D^* col pione scambiato in onda S,</a:t>
            </a:r>
          </a:p>
          <a:p>
            <a:r>
              <a:rPr lang="it-IT" dirty="0"/>
              <a:t>La Y però non va in Ds come se fosse</a:t>
            </a:r>
            <a:r>
              <a:rPr lang="it-IT" baseline="0" dirty="0"/>
              <a:t> </a:t>
            </a:r>
            <a:r>
              <a:rPr lang="it-IT" baseline="0" dirty="0" err="1"/>
              <a:t>tetraquark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4083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146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2093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2660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0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57424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Controlla la parte su Regge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4678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446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1477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2889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43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8752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6525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728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0114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1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9335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</a:t>
            </a:r>
            <a:r>
              <a:rPr lang="it-IT" baseline="0" dirty="0"/>
              <a:t>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Zc</a:t>
            </a:r>
            <a:r>
              <a:rPr lang="it-IT" baseline="0" dirty="0"/>
              <a:t>, a </a:t>
            </a:r>
            <a:r>
              <a:rPr lang="it-IT" baseline="0" dirty="0" err="1"/>
              <a:t>Bes</a:t>
            </a:r>
            <a:r>
              <a:rPr lang="it-IT" baseline="0" dirty="0"/>
              <a:t> e a Belle</a:t>
            </a:r>
          </a:p>
          <a:p>
            <a:r>
              <a:rPr lang="it-IT" baseline="0" dirty="0"/>
              <a:t>2 slide su </a:t>
            </a:r>
            <a:r>
              <a:rPr lang="it-IT" baseline="0" dirty="0" err="1"/>
              <a:t>tetraquark</a:t>
            </a:r>
            <a:r>
              <a:rPr lang="it-IT" baseline="0" dirty="0"/>
              <a:t> model: dall’hamiltoniana di </a:t>
            </a:r>
            <a:r>
              <a:rPr lang="it-IT" baseline="0" dirty="0" err="1"/>
              <a:t>Jaffe</a:t>
            </a:r>
            <a:r>
              <a:rPr lang="it-IT" baseline="0" dirty="0"/>
              <a:t> al calcolo delle masse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molecular</a:t>
            </a:r>
            <a:r>
              <a:rPr lang="it-IT" baseline="0" dirty="0"/>
              <a:t> </a:t>
            </a:r>
            <a:r>
              <a:rPr lang="it-IT" baseline="0" dirty="0" err="1"/>
              <a:t>models</a:t>
            </a:r>
            <a:r>
              <a:rPr lang="it-IT" baseline="0" dirty="0"/>
              <a:t>, dove sono i carichi? (non in </a:t>
            </a:r>
            <a:r>
              <a:rPr lang="it-IT" baseline="0" dirty="0" err="1"/>
              <a:t>Tornqvist</a:t>
            </a:r>
            <a:r>
              <a:rPr lang="it-IT" baseline="0" dirty="0"/>
              <a:t>, si in </a:t>
            </a:r>
            <a:r>
              <a:rPr lang="it-IT" baseline="0" dirty="0" err="1"/>
              <a:t>Hanhart</a:t>
            </a:r>
            <a:r>
              <a:rPr lang="it-IT" baseline="0" dirty="0"/>
              <a:t>, vedere </a:t>
            </a:r>
            <a:r>
              <a:rPr lang="it-IT" baseline="0" dirty="0" err="1"/>
              <a:t>Braaten</a:t>
            </a:r>
            <a:r>
              <a:rPr lang="it-IT" baseline="0" dirty="0"/>
              <a:t>, citare </a:t>
            </a:r>
            <a:r>
              <a:rPr lang="it-IT" baseline="0" dirty="0" err="1"/>
              <a:t>Nefediev</a:t>
            </a:r>
            <a:r>
              <a:rPr lang="it-IT" baseline="0" dirty="0"/>
              <a:t>)</a:t>
            </a:r>
          </a:p>
          <a:p>
            <a:r>
              <a:rPr lang="it-IT" baseline="0" dirty="0"/>
              <a:t>2 </a:t>
            </a:r>
            <a:r>
              <a:rPr lang="it-IT" baseline="0" dirty="0" err="1"/>
              <a:t>slides</a:t>
            </a:r>
            <a:r>
              <a:rPr lang="it-IT" baseline="0" dirty="0"/>
              <a:t> su </a:t>
            </a:r>
            <a:r>
              <a:rPr lang="it-IT" baseline="0" dirty="0" err="1"/>
              <a:t>decay</a:t>
            </a:r>
            <a:r>
              <a:rPr lang="it-IT" baseline="0" dirty="0"/>
              <a:t> </a:t>
            </a:r>
            <a:r>
              <a:rPr lang="it-IT" baseline="0" dirty="0" err="1"/>
              <a:t>channels</a:t>
            </a:r>
            <a:r>
              <a:rPr lang="it-IT" baseline="0" dirty="0"/>
              <a:t>, dove si dovrebbe vedere, e a seconda del modello, vedere qualche plot</a:t>
            </a:r>
          </a:p>
          <a:p>
            <a:r>
              <a:rPr lang="it-IT" baseline="0" dirty="0"/>
              <a:t>1 slide su Y(4260), </a:t>
            </a:r>
            <a:r>
              <a:rPr lang="it-IT" baseline="0" dirty="0" err="1"/>
              <a:t>tetraquark</a:t>
            </a:r>
            <a:r>
              <a:rPr lang="it-IT" baseline="0" dirty="0"/>
              <a:t>? C’è lo strano (si vede la f0)</a:t>
            </a:r>
          </a:p>
          <a:p>
            <a:r>
              <a:rPr lang="it-IT" baseline="0" dirty="0"/>
              <a:t>1 slide su </a:t>
            </a:r>
            <a:r>
              <a:rPr lang="it-IT" baseline="0" dirty="0" err="1"/>
              <a:t>Zc</a:t>
            </a:r>
            <a:r>
              <a:rPr lang="it-IT" baseline="0" dirty="0"/>
              <a:t> a </a:t>
            </a:r>
            <a:r>
              <a:rPr lang="it-IT" baseline="0" dirty="0" err="1"/>
              <a:t>cleo</a:t>
            </a:r>
            <a:r>
              <a:rPr lang="it-IT" baseline="0" dirty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1525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Y(4260), M=4263 +- 5, Gamma = 95+-14</a:t>
            </a:r>
          </a:p>
          <a:p>
            <a:r>
              <a:rPr lang="it-IT" dirty="0"/>
              <a:t>D_1(2420)^0,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D_1(2420)^+-,</a:t>
            </a:r>
            <a:r>
              <a:rPr lang="it-IT" baseline="0" dirty="0"/>
              <a:t> M=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/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931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57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23/06/2023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23/06/2023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23/06/2023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23/06/2023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23/06/2023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5.png"/><Relationship Id="rId7" Type="http://schemas.openxmlformats.org/officeDocument/2006/relationships/image" Target="../media/image2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6.pn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3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5" Type="http://schemas.openxmlformats.org/officeDocument/2006/relationships/image" Target="../media/image1311.png"/><Relationship Id="rId4" Type="http://schemas.openxmlformats.org/officeDocument/2006/relationships/image" Target="../media/image121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54.png"/><Relationship Id="rId4" Type="http://schemas.openxmlformats.org/officeDocument/2006/relationships/image" Target="../media/image2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61.png"/><Relationship Id="rId4" Type="http://schemas.openxmlformats.org/officeDocument/2006/relationships/image" Target="../media/image403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2.png"/><Relationship Id="rId4" Type="http://schemas.openxmlformats.org/officeDocument/2006/relationships/image" Target="../media/image4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63.png"/><Relationship Id="rId4" Type="http://schemas.openxmlformats.org/officeDocument/2006/relationships/image" Target="../media/image5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70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1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74.png"/><Relationship Id="rId7" Type="http://schemas.openxmlformats.org/officeDocument/2006/relationships/image" Target="../media/image590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0.png"/><Relationship Id="rId4" Type="http://schemas.openxmlformats.org/officeDocument/2006/relationships/image" Target="../media/image8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4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71.png"/><Relationship Id="rId3" Type="http://schemas.openxmlformats.org/officeDocument/2006/relationships/image" Target="../media/image260.png"/><Relationship Id="rId7" Type="http://schemas.openxmlformats.org/officeDocument/2006/relationships/image" Target="../media/image301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50.png"/><Relationship Id="rId5" Type="http://schemas.openxmlformats.org/officeDocument/2006/relationships/image" Target="../media/image1301.png"/><Relationship Id="rId15" Type="http://schemas.openxmlformats.org/officeDocument/2006/relationships/image" Target="../media/image85.png"/><Relationship Id="rId10" Type="http://schemas.openxmlformats.org/officeDocument/2006/relationships/image" Target="../media/image341.png"/><Relationship Id="rId4" Type="http://schemas.openxmlformats.org/officeDocument/2006/relationships/image" Target="../media/image84.png"/><Relationship Id="rId9" Type="http://schemas.openxmlformats.org/officeDocument/2006/relationships/image" Target="../media/image330.png"/><Relationship Id="rId14" Type="http://schemas.openxmlformats.org/officeDocument/2006/relationships/image" Target="../media/image7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12.png"/><Relationship Id="rId4" Type="http://schemas.openxmlformats.org/officeDocument/2006/relationships/image" Target="../media/image7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32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340.png"/><Relationship Id="rId10" Type="http://schemas.openxmlformats.org/officeDocument/2006/relationships/image" Target="../media/image88.png"/><Relationship Id="rId4" Type="http://schemas.openxmlformats.org/officeDocument/2006/relationships/image" Target="../media/image13.png"/><Relationship Id="rId9" Type="http://schemas.openxmlformats.org/officeDocument/2006/relationships/image" Target="../media/image3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281.png"/><Relationship Id="rId4" Type="http://schemas.openxmlformats.org/officeDocument/2006/relationships/image" Target="../media/image2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37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96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480.png"/><Relationship Id="rId7" Type="http://schemas.openxmlformats.org/officeDocument/2006/relationships/image" Target="../media/image5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501.png"/><Relationship Id="rId4" Type="http://schemas.openxmlformats.org/officeDocument/2006/relationships/image" Target="../media/image98.png"/><Relationship Id="rId9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611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400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0.png"/><Relationship Id="rId5" Type="http://schemas.openxmlformats.org/officeDocument/2006/relationships/image" Target="../media/image111.png"/><Relationship Id="rId4" Type="http://schemas.openxmlformats.org/officeDocument/2006/relationships/image" Target="../media/image14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11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4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0.png"/><Relationship Id="rId5" Type="http://schemas.openxmlformats.org/officeDocument/2006/relationships/image" Target="../media/image1200.png"/><Relationship Id="rId4" Type="http://schemas.openxmlformats.org/officeDocument/2006/relationships/image" Target="../media/image37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9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70.png"/><Relationship Id="rId4" Type="http://schemas.openxmlformats.org/officeDocument/2006/relationships/image" Target="../media/image26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0.png"/><Relationship Id="rId3" Type="http://schemas.openxmlformats.org/officeDocument/2006/relationships/image" Target="../media/image250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0.png"/><Relationship Id="rId5" Type="http://schemas.openxmlformats.org/officeDocument/2006/relationships/image" Target="../media/image300.png"/><Relationship Id="rId4" Type="http://schemas.openxmlformats.org/officeDocument/2006/relationships/image" Target="../media/image290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1.png"/><Relationship Id="rId3" Type="http://schemas.openxmlformats.org/officeDocument/2006/relationships/image" Target="../media/image114.png"/><Relationship Id="rId7" Type="http://schemas.openxmlformats.org/officeDocument/2006/relationships/image" Target="../media/image220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0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0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18.pn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image" Target="../media/image1010.png"/><Relationship Id="rId4" Type="http://schemas.openxmlformats.org/officeDocument/2006/relationships/image" Target="../media/image1080.png"/><Relationship Id="rId9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020.png"/><Relationship Id="rId7" Type="http://schemas.openxmlformats.org/officeDocument/2006/relationships/image" Target="../media/image11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0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0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26.gif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18.png"/><Relationship Id="rId4" Type="http://schemas.openxmlformats.org/officeDocument/2006/relationships/image" Target="../media/image1160.png"/><Relationship Id="rId9" Type="http://schemas.openxmlformats.org/officeDocument/2006/relationships/image" Target="../media/image10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24.png"/><Relationship Id="rId7" Type="http://schemas.openxmlformats.org/officeDocument/2006/relationships/image" Target="../media/image12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0.png"/><Relationship Id="rId5" Type="http://schemas.openxmlformats.org/officeDocument/2006/relationships/image" Target="../media/image118.png"/><Relationship Id="rId4" Type="http://schemas.openxmlformats.org/officeDocument/2006/relationships/image" Target="../media/image1160.png"/><Relationship Id="rId9" Type="http://schemas.openxmlformats.org/officeDocument/2006/relationships/image" Target="../media/image10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image" Target="../media/image128.gif"/><Relationship Id="rId7" Type="http://schemas.openxmlformats.org/officeDocument/2006/relationships/image" Target="../media/image10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60.png"/><Relationship Id="rId4" Type="http://schemas.openxmlformats.org/officeDocument/2006/relationships/image" Target="../media/image124.png"/><Relationship Id="rId9" Type="http://schemas.openxmlformats.org/officeDocument/2006/relationships/image" Target="../media/image10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3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91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Prospects for XYZ studies at future facilities</a:t>
            </a: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044220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Meson2023, June 23</a:t>
            </a:r>
            <a:r>
              <a:rPr lang="it-IT" baseline="30000" dirty="0"/>
              <a:t>rd</a:t>
            </a:r>
            <a:r>
              <a:rPr lang="it-IT" dirty="0"/>
              <a:t>, 2023</a:t>
            </a:r>
          </a:p>
        </p:txBody>
      </p:sp>
      <p:pic>
        <p:nvPicPr>
          <p:cNvPr id="10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3" y="4741296"/>
            <a:ext cx="2581593" cy="1431978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977893C-7489-42F6-8147-54D09032F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1296"/>
            <a:ext cx="3724430" cy="1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199" y="-27384"/>
            <a:ext cx="8791575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Where</a:t>
            </a:r>
            <a:r>
              <a:rPr lang="it-IT" sz="3600" dirty="0"/>
              <a:t> XYZ?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56996" y="1049482"/>
            <a:ext cx="6818601" cy="3384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2803353" y="1301888"/>
            <a:ext cx="347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Electromagnetic 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5" y="2010325"/>
                <a:ext cx="3190232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488644" y="2561168"/>
            <a:ext cx="2023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Electrohadron </a:t>
            </a:r>
            <a:br>
              <a:rPr lang="it-IT" sz="2400" dirty="0"/>
            </a:br>
            <a:r>
              <a:rPr lang="it-IT" sz="2400" dirty="0"/>
              <a:t>machines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43" y="3382165"/>
                <a:ext cx="3793474" cy="861646"/>
              </a:xfrm>
              <a:prstGeom prst="rect">
                <a:avLst/>
              </a:prstGeom>
              <a:blipFill rotWithShape="0">
                <a:blip r:embed="rId3"/>
                <a:stretch>
                  <a:fillRect b="-496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𝑝𝐴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𝐴𝐴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m:rPr>
                          <m:nor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hadrons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883" y="5223603"/>
                <a:ext cx="4305153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3333883" y="4694531"/>
            <a:ext cx="2372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Hadron machines</a:t>
            </a:r>
          </a:p>
        </p:txBody>
      </p:sp>
      <p:sp>
        <p:nvSpPr>
          <p:cNvPr id="9" name="Down Arrow 8"/>
          <p:cNvSpPr/>
          <p:nvPr/>
        </p:nvSpPr>
        <p:spPr>
          <a:xfrm>
            <a:off x="94633" y="1108901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Down Arrow 44"/>
          <p:cNvSpPr/>
          <p:nvPr/>
        </p:nvSpPr>
        <p:spPr>
          <a:xfrm flipV="1">
            <a:off x="8250862" y="998378"/>
            <a:ext cx="651588" cy="4879910"/>
          </a:xfrm>
          <a:prstGeom prst="downArrow">
            <a:avLst/>
          </a:prstGeom>
          <a:gradFill>
            <a:gsLst>
              <a:gs pos="0">
                <a:schemeClr val="accent1">
                  <a:lumMod val="45000"/>
                  <a:lumOff val="55000"/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50739" y="3231134"/>
            <a:ext cx="1943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Cross sections</a:t>
            </a:r>
          </a:p>
        </p:txBody>
      </p:sp>
      <p:sp>
        <p:nvSpPr>
          <p:cNvPr id="46" name="TextBox 45"/>
          <p:cNvSpPr txBox="1"/>
          <p:nvPr/>
        </p:nvSpPr>
        <p:spPr>
          <a:xfrm rot="5400000">
            <a:off x="7422358" y="3318024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Cleanliness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"/>
          <a:stretch/>
        </p:blipFill>
        <p:spPr>
          <a:xfrm>
            <a:off x="1646245" y="2023834"/>
            <a:ext cx="871361" cy="7032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93" y="2102152"/>
            <a:ext cx="1118311" cy="5241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2081925" y="2887980"/>
            <a:ext cx="1287624" cy="63857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1156996" y="2490450"/>
            <a:ext cx="6818601" cy="36178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77" y="4186701"/>
            <a:ext cx="1005546" cy="98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2" t="16090" r="19796" b="16802"/>
          <a:stretch/>
        </p:blipFill>
        <p:spPr>
          <a:xfrm>
            <a:off x="6770604" y="4224643"/>
            <a:ext cx="895084" cy="7172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5514481" y="2955020"/>
            <a:ext cx="1385562" cy="5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7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10" y="1314895"/>
            <a:ext cx="88430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It’s new: no XYZ state has been uncontroversially seen so far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It is free from rescattering mechanisms that could mimic resonances in multibody decays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framework is (relatively) clean from a theory point of view</a:t>
            </a:r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Radiative decays offer another way of discerning </a:t>
            </a:r>
            <a:br>
              <a:rPr lang="it-IT" sz="2400" dirty="0"/>
            </a:br>
            <a:r>
              <a:rPr lang="it-IT" sz="2400" dirty="0"/>
              <a:t>the nature of the states</a:t>
            </a:r>
          </a:p>
        </p:txBody>
      </p:sp>
    </p:spTree>
    <p:extLst>
      <p:ext uri="{BB962C8B-B14F-4D97-AF65-F5344CB8AC3E}">
        <p14:creationId xmlns:p14="http://schemas.microsoft.com/office/powerpoint/2010/main" val="12835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9D5782E-1CD1-D0CB-F028-8E3727B8E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5528"/>
            <a:ext cx="9144000" cy="498899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FBCD27B3-0609-3BBC-F0FE-B71D86BD0B86}"/>
              </a:ext>
            </a:extLst>
          </p:cNvPr>
          <p:cNvSpPr txBox="1"/>
          <p:nvPr/>
        </p:nvSpPr>
        <p:spPr>
          <a:xfrm>
            <a:off x="7678239" y="977891"/>
            <a:ext cx="149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</a:t>
            </a:r>
            <a:r>
              <a:rPr lang="it-IT" dirty="0" err="1">
                <a:solidFill>
                  <a:srgbClr val="C00000"/>
                </a:solidFill>
              </a:rPr>
              <a:t>Deshpande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35BF9A2-74AE-9659-FAA9-318FA3CF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63" y="5347427"/>
            <a:ext cx="2341637" cy="954728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81A5CA59-3824-242B-FF26-3F287FB6A265}"/>
              </a:ext>
            </a:extLst>
          </p:cNvPr>
          <p:cNvSpPr txBox="1"/>
          <p:nvPr/>
        </p:nvSpPr>
        <p:spPr>
          <a:xfrm>
            <a:off x="2611463" y="5504662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C00000"/>
                </a:solidFill>
              </a:rPr>
              <a:t>arXiv:2103.05419</a:t>
            </a:r>
          </a:p>
        </p:txBody>
      </p:sp>
    </p:spTree>
    <p:extLst>
      <p:ext uri="{BB962C8B-B14F-4D97-AF65-F5344CB8AC3E}">
        <p14:creationId xmlns:p14="http://schemas.microsoft.com/office/powerpoint/2010/main" val="1944035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An Electron Ion Collider @BNL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BCD27B3-0609-3BBC-F0FE-B71D86BD0B86}"/>
              </a:ext>
            </a:extLst>
          </p:cNvPr>
          <p:cNvSpPr txBox="1"/>
          <p:nvPr/>
        </p:nvSpPr>
        <p:spPr>
          <a:xfrm>
            <a:off x="7653143" y="576905"/>
            <a:ext cx="149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</a:t>
            </a:r>
            <a:r>
              <a:rPr lang="it-IT" dirty="0" err="1">
                <a:solidFill>
                  <a:srgbClr val="C00000"/>
                </a:solidFill>
              </a:rPr>
              <a:t>Deshpande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8" name="Picture 5" descr="Timeline&#10;&#10;Description automatically generated">
            <a:extLst>
              <a:ext uri="{FF2B5EF4-FFF2-40B4-BE49-F238E27FC236}">
                <a16:creationId xmlns:a16="http://schemas.microsoft.com/office/drawing/2014/main" id="{E63B042E-F118-FB59-04F9-D8868EB98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80948"/>
            <a:ext cx="7134899" cy="5223587"/>
          </a:xfrm>
          <a:prstGeom prst="rect">
            <a:avLst/>
          </a:prstGeom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A95997E7-C2D8-5693-486D-7DA41FC5288F}"/>
              </a:ext>
            </a:extLst>
          </p:cNvPr>
          <p:cNvCxnSpPr>
            <a:cxnSpLocks/>
          </p:cNvCxnSpPr>
          <p:nvPr/>
        </p:nvCxnSpPr>
        <p:spPr>
          <a:xfrm>
            <a:off x="2908804" y="1190280"/>
            <a:ext cx="0" cy="4769195"/>
          </a:xfrm>
          <a:prstGeom prst="line">
            <a:avLst/>
          </a:prstGeom>
          <a:ln w="44450">
            <a:solidFill>
              <a:srgbClr val="002A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FC6859D8-376F-E1A9-68A9-4FAE0DFA8FBA}"/>
              </a:ext>
            </a:extLst>
          </p:cNvPr>
          <p:cNvSpPr txBox="1"/>
          <p:nvPr/>
        </p:nvSpPr>
        <p:spPr>
          <a:xfrm>
            <a:off x="2586306" y="5949646"/>
            <a:ext cx="644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AF4"/>
                </a:solidFill>
              </a:rPr>
              <a:t>Today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8D61D5EB-E3C5-61CB-71CF-49831F603C52}"/>
              </a:ext>
            </a:extLst>
          </p:cNvPr>
          <p:cNvSpPr txBox="1"/>
          <p:nvPr/>
        </p:nvSpPr>
        <p:spPr>
          <a:xfrm rot="5400000">
            <a:off x="6672505" y="4014776"/>
            <a:ext cx="3058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solidFill>
                  <a:srgbClr val="D084B1"/>
                </a:solidFill>
                <a:cs typeface="Arial" panose="020B0604020202020204" pitchFamily="34" charset="0"/>
              </a:rPr>
              <a:t>nd</a:t>
            </a:r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 Detector </a:t>
            </a:r>
            <a:b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D084B1"/>
                </a:solidFill>
                <a:cs typeface="Arial" panose="020B0604020202020204" pitchFamily="34" charset="0"/>
              </a:rPr>
              <a:t>and IR 5yrs behind IR-1</a:t>
            </a:r>
          </a:p>
        </p:txBody>
      </p:sp>
    </p:spTree>
    <p:extLst>
      <p:ext uri="{BB962C8B-B14F-4D97-AF65-F5344CB8AC3E}">
        <p14:creationId xmlns:p14="http://schemas.microsoft.com/office/powerpoint/2010/main" val="389217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XYZ </a:t>
            </a:r>
            <a:r>
              <a:rPr lang="it-IT" sz="3600" dirty="0" err="1"/>
              <a:t>at</a:t>
            </a:r>
            <a:r>
              <a:rPr lang="it-IT" sz="3600" dirty="0"/>
              <a:t> Jefferson Lab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4789" y="2457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679520" y="23069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5006" r="9440" b="85288"/>
          <a:stretch/>
        </p:blipFill>
        <p:spPr>
          <a:xfrm>
            <a:off x="73064" y="1173041"/>
            <a:ext cx="5606456" cy="8852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080923"/>
            <a:ext cx="17924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LoI</a:t>
            </a:r>
            <a:r>
              <a:rPr lang="it-IT" dirty="0">
                <a:solidFill>
                  <a:srgbClr val="C00000"/>
                </a:solidFill>
              </a:rPr>
              <a:t> RF7_RF0_120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2490848-D01F-8921-084E-A977F15930C9}"/>
              </a:ext>
            </a:extLst>
          </p:cNvPr>
          <p:cNvSpPr txBox="1"/>
          <p:nvPr/>
        </p:nvSpPr>
        <p:spPr>
          <a:xfrm>
            <a:off x="7074579" y="1666633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arXiv:2203.08290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93097D7-B974-8A6C-C967-7FD1682C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14928"/>
            <a:ext cx="5494789" cy="995648"/>
          </a:xfrm>
          <a:prstGeom prst="rect">
            <a:avLst/>
          </a:prstGeom>
        </p:spPr>
      </p:pic>
      <p:sp>
        <p:nvSpPr>
          <p:cNvPr id="14" name="TextBox 12">
            <a:extLst>
              <a:ext uri="{FF2B5EF4-FFF2-40B4-BE49-F238E27FC236}">
                <a16:creationId xmlns:a16="http://schemas.microsoft.com/office/drawing/2014/main" id="{11998B5F-D507-543F-6C58-389F167F3C57}"/>
              </a:ext>
            </a:extLst>
          </p:cNvPr>
          <p:cNvSpPr txBox="1"/>
          <p:nvPr/>
        </p:nvSpPr>
        <p:spPr>
          <a:xfrm>
            <a:off x="73064" y="2684900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arXiv:2112.00060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AB9420C-A90C-96A9-FE8C-9992D5490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4" y="4140754"/>
            <a:ext cx="3810866" cy="227904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EB6CBE38-0282-7624-4ABF-650C3CB6D2B9}"/>
              </a:ext>
            </a:extLst>
          </p:cNvPr>
          <p:cNvGrpSpPr/>
          <p:nvPr/>
        </p:nvGrpSpPr>
        <p:grpSpPr>
          <a:xfrm>
            <a:off x="4697834" y="2041389"/>
            <a:ext cx="4449289" cy="1387611"/>
            <a:chOff x="1499759" y="2028629"/>
            <a:chExt cx="6144482" cy="196429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D4E5767-9783-DC50-E72A-1FA7118F3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5501"/>
            <a:stretch/>
          </p:blipFill>
          <p:spPr>
            <a:xfrm>
              <a:off x="1499759" y="2028629"/>
              <a:ext cx="6144482" cy="966241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7354560-9BC2-6F96-D44D-48070BB58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2264" b="-1"/>
            <a:stretch/>
          </p:blipFill>
          <p:spPr>
            <a:xfrm>
              <a:off x="1499759" y="2936018"/>
              <a:ext cx="6144482" cy="1056908"/>
            </a:xfrm>
            <a:prstGeom prst="rect">
              <a:avLst/>
            </a:prstGeom>
          </p:spPr>
        </p:pic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C98B421-7C3F-A777-A363-495FB94375EB}"/>
              </a:ext>
            </a:extLst>
          </p:cNvPr>
          <p:cNvSpPr txBox="1"/>
          <p:nvPr/>
        </p:nvSpPr>
        <p:spPr>
          <a:xfrm>
            <a:off x="2104505" y="4411825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JLAB 22?</a:t>
            </a:r>
          </a:p>
        </p:txBody>
      </p:sp>
      <p:sp>
        <p:nvSpPr>
          <p:cNvPr id="21" name="Stella a 5 punte 20">
            <a:extLst>
              <a:ext uri="{FF2B5EF4-FFF2-40B4-BE49-F238E27FC236}">
                <a16:creationId xmlns:a16="http://schemas.microsoft.com/office/drawing/2014/main" id="{12C087AF-C64F-EC81-A8B1-81BBDAF018A1}"/>
              </a:ext>
            </a:extLst>
          </p:cNvPr>
          <p:cNvSpPr/>
          <p:nvPr/>
        </p:nvSpPr>
        <p:spPr>
          <a:xfrm>
            <a:off x="1987060" y="4479046"/>
            <a:ext cx="117445" cy="11744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918DEC0-C8CB-B48C-6FEE-3D8D55555C32}"/>
              </a:ext>
            </a:extLst>
          </p:cNvPr>
          <p:cNvSpPr txBox="1"/>
          <p:nvPr/>
        </p:nvSpPr>
        <p:spPr>
          <a:xfrm>
            <a:off x="3934594" y="5374253"/>
            <a:ext cx="4879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err="1"/>
              <a:t>Explore</a:t>
            </a:r>
            <a:r>
              <a:rPr lang="it-IT" sz="2200" dirty="0"/>
              <a:t> the </a:t>
            </a:r>
            <a:r>
              <a:rPr lang="it-IT" sz="2200" dirty="0" err="1"/>
              <a:t>complementarity</a:t>
            </a:r>
            <a:br>
              <a:rPr lang="it-IT" sz="2200" dirty="0"/>
            </a:br>
            <a:r>
              <a:rPr lang="it-IT" sz="2200" dirty="0" err="1"/>
              <a:t>wrt</a:t>
            </a:r>
            <a:r>
              <a:rPr lang="it-IT" sz="2200" dirty="0"/>
              <a:t> the </a:t>
            </a:r>
            <a:r>
              <a:rPr lang="it-IT" sz="2200" dirty="0" err="1"/>
              <a:t>forthcoming</a:t>
            </a:r>
            <a:r>
              <a:rPr lang="it-IT" sz="2200" dirty="0"/>
              <a:t> Electron Ion Collider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700A7B-3760-2C56-26D6-54281F77B8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4594" y="4353254"/>
            <a:ext cx="5052296" cy="995648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26ABFA52-8A5F-825D-7C46-BA8F4AB41C54}"/>
              </a:ext>
            </a:extLst>
          </p:cNvPr>
          <p:cNvSpPr txBox="1"/>
          <p:nvPr/>
        </p:nvSpPr>
        <p:spPr>
          <a:xfrm>
            <a:off x="6817733" y="4005125"/>
            <a:ext cx="18261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arXiv:2306.09360</a:t>
            </a:r>
          </a:p>
        </p:txBody>
      </p:sp>
    </p:spTree>
    <p:extLst>
      <p:ext uri="{BB962C8B-B14F-4D97-AF65-F5344CB8AC3E}">
        <p14:creationId xmlns:p14="http://schemas.microsoft.com/office/powerpoint/2010/main" val="167728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/>
              <a:t>JLab</a:t>
            </a:r>
            <a:r>
              <a:rPr lang="it-IT" sz="3600" dirty="0"/>
              <a:t> vs. EIC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r>
              <a:rPr lang="it-IT" sz="2000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143" y="2522110"/>
            <a:ext cx="417490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target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Detectors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known</a:t>
            </a:r>
            <a:br>
              <a:rPr lang="it-IT" sz="2400" dirty="0"/>
            </a:br>
            <a:r>
              <a:rPr lang="it-IT" sz="2400" dirty="0"/>
              <a:t>(zero-angle </a:t>
            </a:r>
            <a:r>
              <a:rPr lang="it-IT" sz="2400" dirty="0" err="1"/>
              <a:t>cal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r>
              <a:rPr lang="it-IT" sz="2400" dirty="0"/>
              <a:t>)</a:t>
            </a:r>
            <a:br>
              <a:rPr lang="it-IT" sz="2400" dirty="0"/>
            </a:b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 err="1"/>
              <a:t>Smaller</a:t>
            </a:r>
            <a:r>
              <a:rPr lang="it-IT" sz="2400" dirty="0"/>
              <a:t>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93BAB40B-8718-9AB7-6FCF-1CE1602FBC5F}"/>
              </a:ext>
            </a:extLst>
          </p:cNvPr>
          <p:cNvSpPr txBox="1"/>
          <p:nvPr/>
        </p:nvSpPr>
        <p:spPr>
          <a:xfrm>
            <a:off x="4829951" y="2522110"/>
            <a:ext cx="423784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beam</a:t>
            </a:r>
            <a:r>
              <a:rPr lang="it-IT" sz="2400" dirty="0"/>
              <a:t> </a:t>
            </a:r>
            <a:r>
              <a:rPr lang="it-IT" sz="2400" dirty="0" err="1"/>
              <a:t>species</a:t>
            </a:r>
            <a:r>
              <a:rPr lang="it-IT" sz="2400" dirty="0"/>
              <a:t>, </a:t>
            </a:r>
            <a:r>
              <a:rPr lang="it-IT" sz="2400" dirty="0" err="1"/>
              <a:t>polarization</a:t>
            </a:r>
            <a:r>
              <a:rPr lang="it-IT" sz="2400" dirty="0"/>
              <a:t> 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Big «</a:t>
            </a:r>
            <a:r>
              <a:rPr lang="it-IT" sz="2400" dirty="0" err="1"/>
              <a:t>if</a:t>
            </a:r>
            <a:r>
              <a:rPr lang="it-IT" sz="2400" dirty="0"/>
              <a:t>» on </a:t>
            </a:r>
            <a:r>
              <a:rPr lang="it-IT" sz="2400" dirty="0" err="1"/>
              <a:t>timescale</a:t>
            </a:r>
            <a:r>
              <a:rPr lang="it-IT" sz="2400" dirty="0"/>
              <a:t>, </a:t>
            </a:r>
            <a:r>
              <a:rPr lang="it-IT" sz="2400" dirty="0" err="1"/>
              <a:t>accelerator</a:t>
            </a:r>
            <a:r>
              <a:rPr lang="it-IT" sz="2400" dirty="0"/>
              <a:t> and detector performances</a:t>
            </a:r>
          </a:p>
          <a:p>
            <a:pPr marL="342900" indent="-342900">
              <a:spcAft>
                <a:spcPts val="2400"/>
              </a:spcAft>
              <a:buClr>
                <a:srgbClr val="FF0000"/>
              </a:buClr>
              <a:buSzPct val="150000"/>
              <a:buFont typeface="Wingdings" panose="05000000000000000000" pitchFamily="2" charset="2"/>
              <a:buChar char=""/>
            </a:pPr>
            <a:r>
              <a:rPr lang="it-IT" sz="2400" dirty="0"/>
              <a:t>Low </a:t>
            </a:r>
            <a:r>
              <a:rPr lang="it-IT" sz="2400" dirty="0" err="1"/>
              <a:t>intensity</a:t>
            </a:r>
            <a:endParaRPr lang="it-IT" sz="2400" dirty="0"/>
          </a:p>
          <a:p>
            <a:pPr marL="342900" indent="-342900">
              <a:spcAft>
                <a:spcPts val="2400"/>
              </a:spcAft>
              <a:buClr>
                <a:srgbClr val="33CC33"/>
              </a:buClr>
              <a:buSzPct val="150000"/>
              <a:buFont typeface="Wingdings" panose="05000000000000000000" pitchFamily="2" charset="2"/>
              <a:buChar char="ü"/>
            </a:pPr>
            <a:r>
              <a:rPr lang="it-IT" sz="2400" dirty="0"/>
              <a:t>High </a:t>
            </a:r>
            <a:r>
              <a:rPr lang="it-IT" sz="2400" dirty="0" err="1"/>
              <a:t>acceptance</a:t>
            </a:r>
            <a:endParaRPr lang="it-IT" sz="2400" dirty="0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66CD7557-5E52-E72B-2545-9912FD56B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32" r="2743" b="32685"/>
          <a:stretch/>
        </p:blipFill>
        <p:spPr>
          <a:xfrm>
            <a:off x="1033300" y="1361919"/>
            <a:ext cx="1595475" cy="791252"/>
          </a:xfrm>
          <a:prstGeom prst="rect">
            <a:avLst/>
          </a:prstGeom>
        </p:spPr>
      </p:pic>
      <p:pic>
        <p:nvPicPr>
          <p:cNvPr id="4" name="Picture 47">
            <a:extLst>
              <a:ext uri="{FF2B5EF4-FFF2-40B4-BE49-F238E27FC236}">
                <a16:creationId xmlns:a16="http://schemas.microsoft.com/office/drawing/2014/main" id="{D94A5A90-97D3-FF6B-04F2-20BE6981F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7" r="20362" b="21250"/>
          <a:stretch/>
        </p:blipFill>
        <p:spPr>
          <a:xfrm>
            <a:off x="6269489" y="1418421"/>
            <a:ext cx="1716829" cy="6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Exclusive (quasi-real) </a:t>
            </a:r>
            <a:r>
              <a:rPr lang="en-US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203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203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203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2039"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470" y="3849092"/>
                <a:ext cx="6284798" cy="65870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782130" y="2959610"/>
            <a:ext cx="312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991450" y="366252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 rot="18372854">
            <a:off x="407954" y="2781802"/>
            <a:ext cx="775419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3674378" y="5076018"/>
            <a:ext cx="430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VMD is used to couple the incoming photon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670958" y="3720626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78" y="5076018"/>
                <a:ext cx="4657365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8" t="-10000" r="-262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796586" y="3067367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7938205" y="3702393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62355" y="4926996"/>
            <a:ext cx="5346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796586" y="4734239"/>
            <a:ext cx="979225" cy="10318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741633E3-7161-81C9-C0A0-418E78E318DC}"/>
              </a:ext>
            </a:extLst>
          </p:cNvPr>
          <p:cNvSpPr txBox="1"/>
          <p:nvPr/>
        </p:nvSpPr>
        <p:spPr>
          <a:xfrm>
            <a:off x="73763" y="1033996"/>
            <a:ext cx="8994037" cy="1615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2000" dirty="0"/>
              <a:t>We study near-threshold (LE) and high energies (HE)</a:t>
            </a:r>
            <a:endParaRPr lang="it-IT" sz="2000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/>
              <a:t>At </a:t>
            </a:r>
            <a:r>
              <a:rPr lang="it-IT" sz="2000" dirty="0" err="1"/>
              <a:t>this</a:t>
            </a:r>
            <a:r>
              <a:rPr lang="it-IT" sz="2000" dirty="0"/>
              <a:t> stage, </a:t>
            </a: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need</a:t>
            </a:r>
            <a:r>
              <a:rPr lang="it-IT" sz="2000" dirty="0"/>
              <a:t> yields to </a:t>
            </a:r>
            <a:r>
              <a:rPr lang="it-IT" sz="2000" dirty="0" err="1"/>
              <a:t>assess</a:t>
            </a:r>
            <a:r>
              <a:rPr lang="it-IT" sz="2000" dirty="0"/>
              <a:t> the </a:t>
            </a:r>
            <a:r>
              <a:rPr lang="it-IT" sz="2000" dirty="0" err="1"/>
              <a:t>feasibility</a:t>
            </a:r>
            <a:r>
              <a:rPr lang="it-IT" sz="2000" dirty="0"/>
              <a:t> of an </a:t>
            </a:r>
            <a:r>
              <a:rPr lang="it-IT" sz="2000" dirty="0" err="1"/>
              <a:t>observation</a:t>
            </a:r>
            <a:endParaRPr lang="it-IT" sz="2000" dirty="0"/>
          </a:p>
          <a:p>
            <a:pPr marL="285750" indent="-285750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2000" dirty="0" err="1"/>
              <a:t>Couplings</a:t>
            </a:r>
            <a:r>
              <a:rPr lang="it-IT" sz="2000" dirty="0"/>
              <a:t> extracted from data as much as possible, not relying on the nature of XYZ</a:t>
            </a:r>
            <a:endParaRPr sz="2000" dirty="0"/>
          </a:p>
        </p:txBody>
      </p:sp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9E489570-43F7-9CB9-20E5-0156267E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49A701-7C76-4CB5-970B-597A584D067A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B45B015-8ED9-D2D3-D332-57FEB3A69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58" y="1003800"/>
            <a:ext cx="804748" cy="6035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3205B3-B556-72DE-D8A7-3DDFEAF020C3}"/>
              </a:ext>
            </a:extLst>
          </p:cNvPr>
          <p:cNvSpPr txBox="1"/>
          <p:nvPr/>
        </p:nvSpPr>
        <p:spPr>
          <a:xfrm>
            <a:off x="3359122" y="579203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Further</a:t>
            </a:r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err="1">
                <a:solidFill>
                  <a:srgbClr val="0000FF"/>
                </a:solidFill>
              </a:rPr>
              <a:t>comments</a:t>
            </a:r>
            <a:r>
              <a:rPr lang="it-IT" dirty="0">
                <a:solidFill>
                  <a:srgbClr val="0000FF"/>
                </a:solidFill>
              </a:rPr>
              <a:t> on </a:t>
            </a:r>
            <a:r>
              <a:rPr lang="it-IT" dirty="0" err="1">
                <a:solidFill>
                  <a:srgbClr val="0000FF"/>
                </a:solidFill>
              </a:rPr>
              <a:t>this</a:t>
            </a:r>
            <a:r>
              <a:rPr lang="it-IT" dirty="0">
                <a:solidFill>
                  <a:srgbClr val="0000FF"/>
                </a:solidFill>
              </a:rPr>
              <a:t>, </a:t>
            </a:r>
            <a:r>
              <a:rPr lang="it-IT" dirty="0" err="1">
                <a:solidFill>
                  <a:srgbClr val="0000FF"/>
                </a:solidFill>
              </a:rPr>
              <a:t>see</a:t>
            </a:r>
            <a:r>
              <a:rPr lang="it-IT" dirty="0">
                <a:solidFill>
                  <a:srgbClr val="0000FF"/>
                </a:solidFill>
              </a:rPr>
              <a:t> A. </a:t>
            </a:r>
            <a:r>
              <a:rPr lang="it-IT" dirty="0" err="1">
                <a:solidFill>
                  <a:srgbClr val="0000FF"/>
                </a:solidFill>
              </a:rPr>
              <a:t>Szczepaniak</a:t>
            </a:r>
            <a:r>
              <a:rPr lang="it-IT" dirty="0">
                <a:solidFill>
                  <a:srgbClr val="0000FF"/>
                </a:solidFill>
              </a:rPr>
              <a:t> on Tue 9am</a:t>
            </a:r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499E1DCB-D453-5441-FDB8-B55C32EC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11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DB91EB43-4094-4E4F-85F8-9A473B9CDD84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2000" dirty="0"/>
                  <a:t> are charged </a:t>
                </a:r>
                <a:r>
                  <a:rPr lang="en-US" sz="2000" dirty="0" err="1"/>
                  <a:t>charmoniumlike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2000" dirty="0"/>
                  <a:t> states close to open flavor thresholds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106</m:t>
                            </m:r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-channel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 rotWithShape="0">
                <a:blip r:embed="rId4"/>
                <a:stretch>
                  <a:fillRect l="-2083" r="-1078" b="-13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8" y="2690184"/>
            <a:ext cx="3691478" cy="3541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821" y="2688293"/>
            <a:ext cx="3691478" cy="3541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7313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it-IT" sz="3600" dirty="0"/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905EA099-9893-4335-8482-9BC0C1A2664C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000" b="0" i="0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2000" b="0" i="1" dirty="0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2000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𝛚 and 𝛒 exchanges give main contributions: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462329"/>
              </a:xfrm>
              <a:prstGeom prst="rect">
                <a:avLst/>
              </a:prstGeom>
              <a:blipFill>
                <a:blip r:embed="rId4"/>
                <a:stretch>
                  <a:fillRect l="-208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4" y="2700423"/>
            <a:ext cx="3031052" cy="2908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54" y="2668392"/>
            <a:ext cx="3031052" cy="290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F9B632-30DD-6DB9-58FD-121771FBDEDC}"/>
              </a:ext>
            </a:extLst>
          </p:cNvPr>
          <p:cNvSpPr txBox="1"/>
          <p:nvPr/>
        </p:nvSpPr>
        <p:spPr>
          <a:xfrm>
            <a:off x="3234932" y="3611083"/>
            <a:ext cx="264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Large theory </a:t>
            </a:r>
            <a:r>
              <a:rPr lang="it-IT" dirty="0" err="1">
                <a:solidFill>
                  <a:srgbClr val="FF0000"/>
                </a:solidFill>
              </a:rPr>
              <a:t>uncertainty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in the intermediate </a:t>
            </a:r>
            <a:r>
              <a:rPr lang="it-IT" dirty="0" err="1">
                <a:solidFill>
                  <a:srgbClr val="FF0000"/>
                </a:solidFill>
              </a:rPr>
              <a:t>region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2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86" y="1055366"/>
            <a:ext cx="3558072" cy="2635013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121451" y="1361288"/>
            <a:ext cx="1276217" cy="823928"/>
            <a:chOff x="216081" y="1417717"/>
            <a:chExt cx="1587319" cy="1035182"/>
          </a:xfrm>
        </p:grpSpPr>
        <p:sp>
          <p:nvSpPr>
            <p:cNvPr id="9" name="Ovale 13"/>
            <p:cNvSpPr/>
            <p:nvPr/>
          </p:nvSpPr>
          <p:spPr>
            <a:xfrm rot="1702495">
              <a:off x="216081" y="1417717"/>
              <a:ext cx="1587319" cy="103518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e 10"/>
            <p:cNvSpPr/>
            <p:nvPr/>
          </p:nvSpPr>
          <p:spPr>
            <a:xfrm>
              <a:off x="1083935" y="1998647"/>
              <a:ext cx="181680" cy="189119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4"/>
            <p:cNvSpPr/>
            <p:nvPr/>
          </p:nvSpPr>
          <p:spPr>
            <a:xfrm>
              <a:off x="687107" y="1676814"/>
              <a:ext cx="181680" cy="18911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4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it-IT" sz="2400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106" y="1517569"/>
                  <a:ext cx="28636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6757" r="-54054" b="-5918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400" b="0" i="1" smtClean="0">
                                <a:solidFill>
                                  <a:srgbClr val="FF7C8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oMath>
                    </m:oMathPara>
                  </a14:m>
                  <a:endParaRPr lang="it-IT" sz="2400" dirty="0">
                    <a:solidFill>
                      <a:srgbClr val="FF7C8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1143" y="1998647"/>
                  <a:ext cx="286360" cy="370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55263" t="-4167" r="-50000" b="-6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e>
                      </m:d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 dirty="0"/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(perturbative regime)</a:t>
                </a:r>
              </a:p>
              <a:p>
                <a:pPr algn="ctr"/>
                <a:r>
                  <a:rPr lang="it-IT" sz="2400" dirty="0">
                    <a:solidFill>
                      <a:srgbClr val="3333FF"/>
                    </a:solidFill>
                  </a:rPr>
                  <a:t>OZI-rule, QCD multipole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98" y="3911887"/>
                <a:ext cx="2980689" cy="1160511"/>
              </a:xfrm>
              <a:prstGeom prst="rect">
                <a:avLst/>
              </a:prstGeom>
              <a:blipFill rotWithShape="0">
                <a:blip r:embed="rId6"/>
                <a:stretch>
                  <a:fillRect l="-5521" r="-5521" b="-147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3325091" y="3117671"/>
            <a:ext cx="1974605" cy="149298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dirty="0">
                    <a:solidFill>
                      <a:srgbClr val="FF0000"/>
                    </a:solidFill>
                  </a:rPr>
                  <a:t>Potential models</a:t>
                </a:r>
              </a:p>
              <a:p>
                <a:pPr algn="ctr"/>
                <a:r>
                  <a:rPr lang="it-IT" dirty="0"/>
                  <a:t>(meaningful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681" y="2516491"/>
                <a:ext cx="3387104" cy="758221"/>
              </a:xfrm>
              <a:prstGeom prst="rect">
                <a:avLst/>
              </a:prstGeom>
              <a:blipFill rotWithShape="0">
                <a:blip r:embed="rId7"/>
                <a:stretch>
                  <a:fillRect t="-6452" b="-10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3333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b="0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332" y="3296046"/>
                <a:ext cx="2025619" cy="51860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119990" y="3658764"/>
            <a:ext cx="189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3333FF"/>
                </a:solidFill>
              </a:rPr>
              <a:t>(Cornell potential)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0576" y="3955610"/>
            <a:ext cx="41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Solve NR Schrödinger eq. </a:t>
            </a:r>
            <a:r>
              <a:rPr lang="it-IT" sz="2000" b="1" dirty="0"/>
              <a:t>→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FF0000"/>
                </a:solidFill>
              </a:rPr>
              <a:t>spectrum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99696" y="4425843"/>
            <a:ext cx="3387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Effective theories</a:t>
            </a:r>
          </a:p>
          <a:p>
            <a:pPr algn="ctr"/>
            <a:r>
              <a:rPr lang="it-IT" dirty="0"/>
              <a:t>(HQET, NRQCD, pNRQCD...)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28676" y="5189478"/>
            <a:ext cx="4129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Integrate out heavy DOF</a:t>
            </a:r>
          </a:p>
          <a:p>
            <a:pPr algn="ctr"/>
            <a:r>
              <a:rPr lang="it-IT" sz="2000" b="1" dirty="0"/>
              <a:t>↓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(spectrum), decay &amp; production rates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325091" y="4890072"/>
            <a:ext cx="2005590" cy="396031"/>
          </a:xfrm>
          <a:prstGeom prst="straightConnector1">
            <a:avLst/>
          </a:prstGeom>
          <a:ln w="571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Quarkonium orthodoxy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8109" y="5235879"/>
            <a:ext cx="5202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Heavy quark spin flip suppressed by quark mass,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approximate heavy quark spin symmetry (HQSS)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10297" r="49464" b="55248"/>
          <a:stretch/>
        </p:blipFill>
        <p:spPr>
          <a:xfrm>
            <a:off x="5961389" y="134068"/>
            <a:ext cx="2154724" cy="23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FF8310ED-977E-4D63-B1DC-3434AF47D8EF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Existing data allow to put a 95% upper limit</a:t>
                </a:r>
                <a:br>
                  <a:rPr lang="it-IT" dirty="0"/>
                </a:br>
                <a:r>
                  <a:rPr lang="it-IT" dirty="0"/>
                  <a:t>on the ratio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yields</a:t>
                </a:r>
              </a:p>
              <a:p>
                <a:endParaRPr lang="it-IT" dirty="0"/>
              </a:p>
              <a:p>
                <a:r>
                  <a:rPr lang="it-IT" dirty="0"/>
                  <a:t>Assuming previous formula, one gets:</a:t>
                </a:r>
                <a:br>
                  <a:rPr lang="it-IT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930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it-IT" b="0" dirty="0">
                    <a:latin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(cfr. hep-ex/0603024, 2002.05641)</a:t>
                </a:r>
                <a:r>
                  <a:rPr lang="it-IT" sz="1600" b="0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96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84</m:t>
                    </m:r>
                  </m:oMath>
                </a14:m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74" y="1049482"/>
                <a:ext cx="4245649" cy="2308324"/>
              </a:xfrm>
              <a:prstGeom prst="rect">
                <a:avLst/>
              </a:prstGeom>
              <a:blipFill rotWithShape="0">
                <a:blip r:embed="rId4"/>
                <a:stretch>
                  <a:fillRect l="-1148" t="-1319" r="-4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158" y="3556932"/>
            <a:ext cx="3364482" cy="3227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556932"/>
            <a:ext cx="3364481" cy="3227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35" y="2203644"/>
                <a:ext cx="4260714" cy="818366"/>
              </a:xfrm>
              <a:prstGeom prst="rect">
                <a:avLst/>
              </a:prstGeom>
              <a:blipFill rotWithShape="0">
                <a:blip r:embed="rId7"/>
                <a:stretch>
                  <a:fillRect b="-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23835" y="1153517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C00000"/>
              </a:buClr>
              <a:buSzPct val="145000"/>
              <a:defRPr sz="2500" b="0"/>
            </a:pPr>
            <a:r>
              <a:rPr lang="it-IT" dirty="0"/>
              <a:t>Diffractive production, dominated by Pomeron (2-gluon) exchange</a:t>
            </a:r>
          </a:p>
        </p:txBody>
      </p:sp>
    </p:spTree>
    <p:extLst>
      <p:ext uri="{BB962C8B-B14F-4D97-AF65-F5344CB8AC3E}">
        <p14:creationId xmlns:p14="http://schemas.microsoft.com/office/powerpoint/2010/main" val="413375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88" y="2945351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 lnSpcReduction="10000"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Semi-inclusive cross </a:t>
                </a:r>
                <a:r>
                  <a:rPr lang="it-IT" sz="1758" dirty="0" err="1"/>
                  <a:t>sections</a:t>
                </a:r>
                <a:r>
                  <a:rPr lang="it-IT" sz="1758" dirty="0"/>
                  <a:t> are </a:t>
                </a:r>
                <a:r>
                  <a:rPr lang="it-IT" sz="1758" dirty="0" err="1"/>
                  <a:t>typically</a:t>
                </a:r>
                <a:r>
                  <a:rPr lang="it-IT" sz="1758" dirty="0"/>
                  <a:t> </a:t>
                </a:r>
                <a:r>
                  <a:rPr lang="it-IT" sz="1758" dirty="0" err="1"/>
                  <a:t>larger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For small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 and large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758" dirty="0"/>
                  <a:t>, one can assume the process to be dominated by pion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The bottom vertex </a:t>
                </a:r>
                <a:r>
                  <a:rPr lang="it-IT" sz="1758" dirty="0" err="1"/>
                  <a:t>depends</a:t>
                </a:r>
                <a:r>
                  <a:rPr lang="it-IT" sz="1758" dirty="0"/>
                  <a:t> on the (</a:t>
                </a:r>
                <a:r>
                  <a:rPr lang="it-IT" sz="1758" dirty="0" err="1"/>
                  <a:t>known</a:t>
                </a:r>
                <a:r>
                  <a:rPr lang="it-IT" sz="1758" dirty="0"/>
                  <a:t>) </a:t>
                </a:r>
                <a:r>
                  <a:rPr lang="it-IT" sz="1758" dirty="0" err="1"/>
                  <a:t>pion-proton</a:t>
                </a:r>
                <a:r>
                  <a:rPr lang="it-IT" sz="1758" dirty="0"/>
                  <a:t> </a:t>
                </a:r>
                <a:r>
                  <a:rPr lang="it-IT" sz="1758" dirty="0" err="1"/>
                  <a:t>total</a:t>
                </a:r>
                <a:r>
                  <a:rPr lang="it-IT" sz="1758" dirty="0"/>
                  <a:t> cross </a:t>
                </a:r>
                <a:r>
                  <a:rPr lang="it-IT" sz="1758" dirty="0" err="1"/>
                  <a:t>section</a:t>
                </a:r>
                <a:endParaRPr lang="en-US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758" dirty="0"/>
                  <a:t>-channel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Model benchmarked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58" dirty="0"/>
                  <a:t> production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7" y="1138258"/>
                <a:ext cx="8487185" cy="1311327"/>
              </a:xfrm>
              <a:prstGeom prst="rect">
                <a:avLst/>
              </a:prstGeom>
              <a:blipFill>
                <a:blip r:embed="rId4"/>
                <a:stretch>
                  <a:fillRect l="-1796" t="-11628" b="-1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14850A91-2D45-3922-5FD9-40CCCC922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681" y="2715138"/>
            <a:ext cx="3582563" cy="3379977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D3208871-3021-194B-7C58-F7042B4803E6}"/>
              </a:ext>
            </a:extLst>
          </p:cNvPr>
          <p:cNvCxnSpPr>
            <a:cxnSpLocks/>
          </p:cNvCxnSpPr>
          <p:nvPr/>
        </p:nvCxnSpPr>
        <p:spPr>
          <a:xfrm flipH="1" flipV="1">
            <a:off x="6650183" y="4960565"/>
            <a:ext cx="774074" cy="1590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DD0376-2730-A941-6486-4609F596EE50}"/>
              </a:ext>
            </a:extLst>
          </p:cNvPr>
          <p:cNvSpPr txBox="1"/>
          <p:nvPr/>
        </p:nvSpPr>
        <p:spPr>
          <a:xfrm>
            <a:off x="7509678" y="4519413"/>
            <a:ext cx="159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in the </a:t>
            </a:r>
            <a:r>
              <a:rPr lang="it-IT" dirty="0" err="1"/>
              <a:t>highest</a:t>
            </a:r>
            <a:r>
              <a:rPr lang="it-IT" dirty="0"/>
              <a:t> bin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0F4DB63-2CAC-FDF5-18AC-1DA5C8212422}"/>
              </a:ext>
            </a:extLst>
          </p:cNvPr>
          <p:cNvCxnSpPr>
            <a:cxnSpLocks/>
          </p:cNvCxnSpPr>
          <p:nvPr/>
        </p:nvCxnSpPr>
        <p:spPr>
          <a:xfrm flipH="1">
            <a:off x="4572000" y="3429000"/>
            <a:ext cx="2206305" cy="1965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AF3508-5B6B-18EA-C8E8-D6C39BA43C26}"/>
              </a:ext>
            </a:extLst>
          </p:cNvPr>
          <p:cNvSpPr txBox="1"/>
          <p:nvPr/>
        </p:nvSpPr>
        <p:spPr>
          <a:xfrm>
            <a:off x="6785429" y="2908072"/>
            <a:ext cx="2358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Model </a:t>
            </a:r>
            <a:r>
              <a:rPr lang="it-IT" dirty="0" err="1"/>
              <a:t>underestimates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bins</a:t>
            </a:r>
            <a:r>
              <a:rPr lang="it-IT" dirty="0"/>
              <a:t>, conservative </a:t>
            </a:r>
            <a:r>
              <a:rPr lang="it-IT" dirty="0" err="1"/>
              <a:t>estimates</a:t>
            </a:r>
            <a:endParaRPr lang="it-IT" dirty="0"/>
          </a:p>
        </p:txBody>
      </p:sp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8240053-E221-4D10-023E-2BA391B1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10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CFB43-0008-60F7-BD04-94BADBB7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7" y="2526686"/>
            <a:ext cx="2351770" cy="2926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/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For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58" dirty="0"/>
                  <a:t>, the inclusive cross section is sizably larger than the exclusive process</a:t>
                </a:r>
              </a:p>
            </p:txBody>
          </p:sp>
        </mc:Choice>
        <mc:Fallback xmlns="">
          <p:sp>
            <p:nvSpPr>
              <p:cNvPr id="7" name="XYZ have so far not been seen in photoproduction: independent confirmation…">
                <a:extLst>
                  <a:ext uri="{FF2B5EF4-FFF2-40B4-BE49-F238E27FC236}">
                    <a16:creationId xmlns:a16="http://schemas.microsoft.com/office/drawing/2014/main" id="{A0B336D7-31E7-AA5B-4E60-78FC382B7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68" y="1138258"/>
                <a:ext cx="7705608" cy="1311327"/>
              </a:xfrm>
              <a:prstGeom prst="rect">
                <a:avLst/>
              </a:prstGeom>
              <a:blipFill>
                <a:blip r:embed="rId4"/>
                <a:stretch>
                  <a:fillRect l="-1978" r="-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1717E3FA-B6FD-3644-7526-87427A4F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75" y="2538361"/>
            <a:ext cx="6115574" cy="2914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/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it-IT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C952CA0F-A739-4344-67A9-1EC88E1C6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0183" y="3733845"/>
                <a:ext cx="570028" cy="338554"/>
              </a:xfrm>
              <a:prstGeom prst="rect">
                <a:avLst/>
              </a:prstGeom>
              <a:blipFill>
                <a:blip r:embed="rId6"/>
                <a:stretch>
                  <a:fillRect l="-10753" r="-6452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/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sSup>
                        <m:sSupPr>
                          <m:ctrlP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2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it-IT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DEAF477-AB55-5287-2406-5D0F8B86D0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769" y="3733845"/>
                <a:ext cx="871905" cy="338554"/>
              </a:xfrm>
              <a:prstGeom prst="rect">
                <a:avLst/>
              </a:prstGeom>
              <a:blipFill>
                <a:blip r:embed="rId7"/>
                <a:stretch>
                  <a:fillRect l="-6993" r="-279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numero diapositiva 10">
            <a:extLst>
              <a:ext uri="{FF2B5EF4-FFF2-40B4-BE49-F238E27FC236}">
                <a16:creationId xmlns:a16="http://schemas.microsoft.com/office/drawing/2014/main" id="{2FB9F047-997E-45FA-54C4-D362AF2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9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Semi-inclusive </a:t>
            </a:r>
            <a:r>
              <a:rPr lang="it-IT" sz="3600" dirty="0" err="1"/>
              <a:t>photoproduction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XYZ have so far not been seen in photoproduction: independent confirmation…">
            <a:extLst>
              <a:ext uri="{FF2B5EF4-FFF2-40B4-BE49-F238E27FC236}">
                <a16:creationId xmlns:a16="http://schemas.microsoft.com/office/drawing/2014/main" id="{A0B336D7-31E7-AA5B-4E60-78FC382B7D35}"/>
              </a:ext>
            </a:extLst>
          </p:cNvPr>
          <p:cNvSpPr txBox="1"/>
          <p:nvPr/>
        </p:nvSpPr>
        <p:spPr>
          <a:xfrm>
            <a:off x="314268" y="1138258"/>
            <a:ext cx="7705608" cy="131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a14="http://schemas.microsoft.com/office/drawing/2010/main" xmlns="" xmlns:m="http://schemas.openxmlformats.org/officeDocument/2006/math"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marL="285750" indent="-285750">
              <a:buClr>
                <a:srgbClr val="C00000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758" dirty="0"/>
              <a:t>At </a:t>
            </a:r>
            <a:r>
              <a:rPr lang="it-IT" sz="1758" dirty="0" err="1"/>
              <a:t>higher</a:t>
            </a:r>
            <a:r>
              <a:rPr lang="it-IT" sz="1758" dirty="0"/>
              <a:t> energies the triple Regge regime </a:t>
            </a:r>
            <a:r>
              <a:rPr lang="it-IT" sz="1758" dirty="0" err="1"/>
              <a:t>is</a:t>
            </a:r>
            <a:r>
              <a:rPr lang="it-IT" sz="1758" dirty="0"/>
              <a:t> </a:t>
            </a:r>
            <a:r>
              <a:rPr lang="it-IT" sz="1758" dirty="0" err="1"/>
              <a:t>reached</a:t>
            </a:r>
            <a:r>
              <a:rPr lang="it-IT" sz="1758" dirty="0"/>
              <a:t>, cross </a:t>
            </a:r>
            <a:r>
              <a:rPr lang="it-IT" sz="1758" dirty="0" err="1"/>
              <a:t>sections</a:t>
            </a:r>
            <a:r>
              <a:rPr lang="it-IT" sz="1758" dirty="0"/>
              <a:t> saturate</a:t>
            </a:r>
            <a:endParaRPr lang="en-US" sz="1758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32D2C1-99ED-186E-4562-6D25E7BAE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08"/>
          <a:stretch/>
        </p:blipFill>
        <p:spPr>
          <a:xfrm>
            <a:off x="1456104" y="2075239"/>
            <a:ext cx="5611008" cy="18595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96CD68-434F-AD94-FDDE-7E82368FE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2" y="4102633"/>
            <a:ext cx="8852084" cy="1955984"/>
          </a:xfrm>
          <a:prstGeom prst="rect">
            <a:avLst/>
          </a:prstGeom>
        </p:spPr>
      </p:pic>
      <p:sp>
        <p:nvSpPr>
          <p:cNvPr id="2" name="Segnaposto numero diapositiva 10">
            <a:extLst>
              <a:ext uri="{FF2B5EF4-FFF2-40B4-BE49-F238E27FC236}">
                <a16:creationId xmlns:a16="http://schemas.microsoft.com/office/drawing/2014/main" id="{996178B8-FC86-2DCD-7E79-DEF8968C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5228F45-D4FA-4E55-B2AE-EB7AA9CB440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29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In practice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DB91EB43-4094-4E4F-85F8-9A473B9CDD84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EFE543-D7D4-623B-05D1-CE5804B91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58" y="1108780"/>
            <a:ext cx="7640483" cy="196407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4C3384-1C69-AA8F-4E39-28ABE151F130}"/>
              </a:ext>
            </a:extLst>
          </p:cNvPr>
          <p:cNvSpPr txBox="1"/>
          <p:nvPr/>
        </p:nvSpPr>
        <p:spPr>
          <a:xfrm>
            <a:off x="6123919" y="847052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C00000"/>
                </a:solidFill>
              </a:rPr>
              <a:t>Burkert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2211.15746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330678B-3587-DA72-5FED-C0C95EC2029F}"/>
              </a:ext>
            </a:extLst>
          </p:cNvPr>
          <p:cNvGrpSpPr/>
          <p:nvPr/>
        </p:nvGrpSpPr>
        <p:grpSpPr>
          <a:xfrm>
            <a:off x="0" y="3549771"/>
            <a:ext cx="5339751" cy="2273060"/>
            <a:chOff x="0" y="3549770"/>
            <a:chExt cx="5683444" cy="2454215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3803DC2-6A46-607F-D4BC-38551C87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49770"/>
              <a:ext cx="5683444" cy="24542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/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06781CE-385E-3742-3EC9-CA1C64E3A8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7547" y="4002656"/>
                  <a:ext cx="274114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8095" t="-9524" r="-40476" b="-4761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/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10030E0-9400-9473-EE69-DFEE3DB79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9946" y="4155056"/>
                  <a:ext cx="848265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/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FC9A1B84-707A-6437-206D-B36DEBC3C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3874" y="4788196"/>
                  <a:ext cx="198003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2258" r="-29032" b="-139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547402-F511-0A36-39AF-E713727DCC58}"/>
              </a:ext>
            </a:extLst>
          </p:cNvPr>
          <p:cNvSpPr txBox="1"/>
          <p:nvPr/>
        </p:nvSpPr>
        <p:spPr>
          <a:xfrm>
            <a:off x="5400136" y="3265623"/>
            <a:ext cx="366766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Desiderata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beam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solenoidal field strength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far forward and backward acceptance and resolution </a:t>
            </a:r>
          </a:p>
          <a:p>
            <a:endParaRPr lang="en-US" dirty="0"/>
          </a:p>
          <a:p>
            <a:r>
              <a:rPr lang="en-US" dirty="0"/>
              <a:t>We should expect to reconstruct around 10% fully exclusive events (most events lost in far forward/backward regions)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1F3B64-1910-6E5E-DF0C-ED902525D810}"/>
              </a:ext>
            </a:extLst>
          </p:cNvPr>
          <p:cNvSpPr txBox="1"/>
          <p:nvPr/>
        </p:nvSpPr>
        <p:spPr>
          <a:xfrm>
            <a:off x="8054244" y="5826282"/>
            <a:ext cx="108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D. </a:t>
            </a:r>
            <a:r>
              <a:rPr lang="it-IT" dirty="0" err="1">
                <a:solidFill>
                  <a:srgbClr val="C00000"/>
                </a:solidFill>
              </a:rPr>
              <a:t>Glazier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07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creen Shot 2020-08-24 at 10.11.50.png" descr="Screen Shot 2020-08-24 at 10.11.50.png">
            <a:extLst>
              <a:ext uri="{FF2B5EF4-FFF2-40B4-BE49-F238E27FC236}">
                <a16:creationId xmlns:a16="http://schemas.microsoft.com/office/drawing/2014/main" id="{10387FBA-4607-B155-2028-4469E42E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35" y="4189884"/>
            <a:ext cx="3631232" cy="253590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Multiplicity dependence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a fragile molecule?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1175" t="-2538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0" y="1168502"/>
            <a:ext cx="3897453" cy="229023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78754" y="1575749"/>
            <a:ext cx="2239861" cy="419450"/>
          </a:xfrm>
          <a:custGeom>
            <a:avLst/>
            <a:gdLst>
              <a:gd name="connsiteX0" fmla="*/ 0 w 2239861"/>
              <a:gd name="connsiteY0" fmla="*/ 411061 h 419450"/>
              <a:gd name="connsiteX1" fmla="*/ 58723 w 2239861"/>
              <a:gd name="connsiteY1" fmla="*/ 0 h 419450"/>
              <a:gd name="connsiteX2" fmla="*/ 2239861 w 2239861"/>
              <a:gd name="connsiteY2" fmla="*/ 8389 h 419450"/>
              <a:gd name="connsiteX3" fmla="*/ 2239861 w 2239861"/>
              <a:gd name="connsiteY3" fmla="*/ 419450 h 419450"/>
              <a:gd name="connsiteX4" fmla="*/ 0 w 2239861"/>
              <a:gd name="connsiteY4" fmla="*/ 411061 h 41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9861" h="419450">
                <a:moveTo>
                  <a:pt x="0" y="411061"/>
                </a:moveTo>
                <a:lnTo>
                  <a:pt x="58723" y="0"/>
                </a:lnTo>
                <a:lnTo>
                  <a:pt x="2239861" y="8389"/>
                </a:lnTo>
                <a:lnTo>
                  <a:pt x="2239861" y="419450"/>
                </a:lnTo>
                <a:lnTo>
                  <a:pt x="0" y="41106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19070" y="3171070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LHCb 2009.06619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/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is more and more suppressed </a:t>
                </a:r>
                <a:r>
                  <a:rPr lang="en-US" dirty="0" err="1"/>
                  <a:t>wrt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when more </a:t>
                </a:r>
                <a:r>
                  <a:rPr lang="en-US" dirty="0" err="1"/>
                  <a:t>comovers</a:t>
                </a:r>
                <a:r>
                  <a:rPr lang="en-US" dirty="0"/>
                  <a:t> are present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b="1" dirty="0"/>
                  <a:t>Does it make the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𝟑𝟖𝟕𝟐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b="1" dirty="0"/>
                  <a:t>a fragile molecule?</a:t>
                </a:r>
                <a:br>
                  <a:rPr lang="en-US" b="1" dirty="0"/>
                </a:br>
                <a:r>
                  <a:rPr lang="en-US" b="1" dirty="0">
                    <a:solidFill>
                      <a:srgbClr val="FF0000"/>
                    </a:solidFill>
                  </a:rPr>
                  <a:t>No.</a:t>
                </a:r>
              </a:p>
            </p:txBody>
          </p:sp>
        </mc:Choice>
        <mc:Fallback xmlns=""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8F54A94F-DF63-1D1B-B4F5-48626F1527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523" y="1275306"/>
                <a:ext cx="4670277" cy="1477328"/>
              </a:xfrm>
              <a:prstGeom prst="rect">
                <a:avLst/>
              </a:prstGeom>
              <a:blipFill>
                <a:blip r:embed="rId6"/>
                <a:stretch>
                  <a:fillRect l="-1175" t="-2058" r="-783" b="-53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4">
            <a:extLst>
              <a:ext uri="{FF2B5EF4-FFF2-40B4-BE49-F238E27FC236}">
                <a16:creationId xmlns:a16="http://schemas.microsoft.com/office/drawing/2014/main" id="{7F122B7C-4151-6535-6116-64CAB790E3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1" y="3927045"/>
            <a:ext cx="2917266" cy="2798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are not molecules,</a:t>
                </a:r>
                <a:br>
                  <a:rPr lang="it-IT" dirty="0">
                    <a:solidFill>
                      <a:srgbClr val="FF0000"/>
                    </a:solidFill>
                  </a:rPr>
                </a:br>
                <a:r>
                  <a:rPr lang="it-IT" dirty="0">
                    <a:solidFill>
                      <a:srgbClr val="FF0000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5" name="Rectangle 2">
                <a:extLst>
                  <a:ext uri="{FF2B5EF4-FFF2-40B4-BE49-F238E27FC236}">
                    <a16:creationId xmlns:a16="http://schemas.microsoft.com/office/drawing/2014/main" id="{A194BB16-63D6-729D-F903-74B850B45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8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9D80B91-6CE2-2510-EC35-47573814219C}"/>
              </a:ext>
            </a:extLst>
          </p:cNvPr>
          <p:cNvSpPr txBox="1"/>
          <p:nvPr/>
        </p:nvSpPr>
        <p:spPr>
          <a:xfrm>
            <a:off x="69308" y="3602125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CMS JHEP04(2014), 103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/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are not molecules,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:r>
                  <a:rPr lang="it-IT" dirty="0">
                    <a:solidFill>
                      <a:schemeClr val="tx1"/>
                    </a:solidFill>
                  </a:rPr>
                  <a:t>but they decrease</a:t>
                </a:r>
              </a:p>
            </p:txBody>
          </p:sp>
        </mc:Choice>
        <mc:Fallback xmlns=""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19483354-F118-82F1-40A1-DB2CD65CD1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60" y="4864754"/>
                <a:ext cx="1924116" cy="923330"/>
              </a:xfrm>
              <a:prstGeom prst="rect">
                <a:avLst/>
              </a:prstGeom>
              <a:blipFill>
                <a:blip r:embed="rId9"/>
                <a:stretch>
                  <a:fillRect l="-2532" t="-3311" r="-2532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6">
            <a:extLst>
              <a:ext uri="{FF2B5EF4-FFF2-40B4-BE49-F238E27FC236}">
                <a16:creationId xmlns:a16="http://schemas.microsoft.com/office/drawing/2014/main" id="{37CFA87D-2E2C-EEF8-FFC3-DC7A5486FF7C}"/>
              </a:ext>
            </a:extLst>
          </p:cNvPr>
          <p:cNvSpPr/>
          <p:nvPr/>
        </p:nvSpPr>
        <p:spPr>
          <a:xfrm>
            <a:off x="6280179" y="3105834"/>
            <a:ext cx="2406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Deuteron is a molecule,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but it increases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5D8D4C-7692-5B49-C522-2DEB1779C4AA}"/>
              </a:ext>
            </a:extLst>
          </p:cNvPr>
          <p:cNvSpPr txBox="1"/>
          <p:nvPr/>
        </p:nvSpPr>
        <p:spPr>
          <a:xfrm>
            <a:off x="6537657" y="3820552"/>
            <a:ext cx="23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ALICE EPJC80, 9, 889</a:t>
            </a:r>
          </a:p>
        </p:txBody>
      </p:sp>
    </p:spTree>
    <p:extLst>
      <p:ext uri="{BB962C8B-B14F-4D97-AF65-F5344CB8AC3E}">
        <p14:creationId xmlns:p14="http://schemas.microsoft.com/office/powerpoint/2010/main" val="151808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5" grpId="0"/>
      <p:bldP spid="15" grpId="1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The comover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3" y="1302693"/>
            <a:ext cx="869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interaction with final state </a:t>
            </a:r>
            <a:r>
              <a:rPr lang="en-US" dirty="0" err="1"/>
              <a:t>comoving</a:t>
            </a:r>
            <a:r>
              <a:rPr lang="en-US" dirty="0"/>
              <a:t> particles can help create/destroy a hadron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Baym</a:t>
            </a:r>
            <a:r>
              <a:rPr lang="en-US" dirty="0">
                <a:solidFill>
                  <a:srgbClr val="C00000"/>
                </a:solidFill>
              </a:rPr>
              <a:t> PLB138,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"/>
              <p:cNvSpPr txBox="1"/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28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295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f>
                        <m:f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ar-AE" sz="295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num>
                        <m:den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=−⟨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ar-AE" sz="295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ar-AE" sz="295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</m:oMath>
                  </m:oMathPara>
                </a14:m>
                <a:endParaRPr lang="ar-A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6" y="2899055"/>
                <a:ext cx="3632918" cy="9727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"/>
          <p:cNvSpPr txBox="1"/>
          <p:nvPr/>
        </p:nvSpPr>
        <p:spPr>
          <a:xfrm>
            <a:off x="5533731" y="6901690"/>
            <a:ext cx="1026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</a:t>
                </a:r>
                <a:r>
                  <a:rPr lang="en-US" dirty="0" err="1"/>
                  <a:t>Comover</a:t>
                </a:r>
                <a:r>
                  <a:rPr lang="en-US" dirty="0"/>
                  <a:t> Interaction </a:t>
                </a:r>
                <a:r>
                  <a:rPr lang="en-US" dirty="0">
                    <a:solidFill>
                      <a:schemeClr val="tx1"/>
                    </a:solidFill>
                  </a:rPr>
                  <a:t>Model one takes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⟨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sSub>
                      <m:sSub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</m:sSub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ar-A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𝒬</m:t>
                        </m:r>
                      </m:sub>
                      <m:sup>
                        <m: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This has proved to be successful at describing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data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91" y="4532619"/>
                <a:ext cx="8984609" cy="963982"/>
              </a:xfrm>
              <a:prstGeom prst="rect">
                <a:avLst/>
              </a:prstGeom>
              <a:blipFill rotWithShape="0">
                <a:blip r:embed="rId4"/>
                <a:stretch>
                  <a:fillRect l="-543" t="-18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26503" y="2092717"/>
            <a:ext cx="630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compact state in 𝑝𝑝 collisions the number evolves following</a:t>
            </a:r>
          </a:p>
        </p:txBody>
      </p:sp>
      <p:sp>
        <p:nvSpPr>
          <p:cNvPr id="14" name="heavy hadron number"/>
          <p:cNvSpPr txBox="1"/>
          <p:nvPr/>
        </p:nvSpPr>
        <p:spPr>
          <a:xfrm>
            <a:off x="1129788" y="2669526"/>
            <a:ext cx="1679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hadron </a:t>
            </a:r>
            <a:r>
              <a:rPr lang="it-IT" sz="1800" dirty="0">
                <a:solidFill>
                  <a:srgbClr val="0000FF"/>
                </a:solidFill>
              </a:rPr>
              <a:t>yield</a:t>
            </a:r>
            <a:endParaRPr sz="1800" dirty="0">
              <a:solidFill>
                <a:srgbClr val="0000FF"/>
              </a:solidFill>
            </a:endParaRPr>
          </a:p>
        </p:txBody>
      </p:sp>
      <p:sp>
        <p:nvSpPr>
          <p:cNvPr id="15" name="destruction cross section"/>
          <p:cNvSpPr txBox="1"/>
          <p:nvPr/>
        </p:nvSpPr>
        <p:spPr>
          <a:xfrm>
            <a:off x="4244838" y="2538010"/>
            <a:ext cx="306608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389E32"/>
                </a:solidFill>
              </a:defRPr>
            </a:lvl1pPr>
          </a:lstStyle>
          <a:p>
            <a:r>
              <a:rPr sz="1800" dirty="0">
                <a:solidFill>
                  <a:srgbClr val="0000FF"/>
                </a:solidFill>
              </a:rPr>
              <a:t>destruction cross 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mover density at initial time (Glauber model)"/>
              <p:cNvSpPr txBox="1"/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2200">
                    <a:solidFill>
                      <a:srgbClr val="389E32"/>
                    </a:solidFill>
                  </a:defRPr>
                </a:lvl1pPr>
              </a:lstStyle>
              <a:p>
                <a:r>
                  <a:rPr lang="en-US" sz="1800" dirty="0">
                    <a:solidFill>
                      <a:srgbClr val="0000FF"/>
                    </a:solidFill>
                  </a:rPr>
                  <a:t>comover density at initial time (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Glauber</a:t>
                </a:r>
                <a:r>
                  <a:rPr lang="en-US" sz="1800" dirty="0">
                    <a:solidFill>
                      <a:srgbClr val="0000FF"/>
                    </a:solidFill>
                  </a:rPr>
                  <a:t> model)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1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comover density at initial time (Glauber model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538" y="3828029"/>
                <a:ext cx="2884071" cy="656590"/>
              </a:xfrm>
              <a:prstGeom prst="rect">
                <a:avLst/>
              </a:prstGeom>
              <a:blipFill rotWithShape="0">
                <a:blip r:embed="rId5"/>
                <a:stretch>
                  <a:fillRect l="-3171" t="-3704" b="-1296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416029" y="2917601"/>
            <a:ext cx="536896" cy="13151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781725" y="2899055"/>
            <a:ext cx="453005" cy="35643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636388" y="3682767"/>
            <a:ext cx="495964" cy="27683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75234" y="5424640"/>
            <a:ext cx="364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>
                <a:solidFill>
                  <a:srgbClr val="C00000"/>
                </a:solidFill>
              </a:rPr>
              <a:t>Ferreiro PLB749, 98</a:t>
            </a:r>
          </a:p>
          <a:p>
            <a:pPr algn="r"/>
            <a:r>
              <a:rPr lang="pt-BR" dirty="0">
                <a:solidFill>
                  <a:srgbClr val="C00000"/>
                </a:solidFill>
              </a:rPr>
              <a:t>Ferreiro, Lansberg JHEP10(2018), 94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0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Bottomonia &amp;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Further validate the model using CMS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 data</a:t>
                </a:r>
                <a:br>
                  <a:rPr lang="en-US" dirty="0"/>
                </a:br>
                <a:r>
                  <a:rPr lang="en-US" dirty="0"/>
                  <a:t>Using same cross sections as in 𝑝</a:t>
                </a:r>
                <a:r>
                  <a:rPr lang="en-US" dirty="0" err="1"/>
                  <a:t>Pb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1219"/>
                <a:ext cx="4790114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1018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Shot 2020-08-23 at 17.26.29.png" descr="Screen Shot 2020-08-23 at 17.26.2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91059"/>
            <a:ext cx="4359225" cy="306415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1834996" y="5532115"/>
            <a:ext cx="5899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Esposito, Ferreiro, AP, Polosa, Salgado EPJC 81 (2021) 7, 669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it-IT" dirty="0"/>
                  <a:t>Same model for a compact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076" y="1276781"/>
                <a:ext cx="4495800" cy="369332"/>
              </a:xfrm>
              <a:prstGeom prst="rect">
                <a:avLst/>
              </a:prstGeom>
              <a:blipFill>
                <a:blip r:embed="rId6"/>
                <a:stretch>
                  <a:fillRect t="-8197" r="-27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75" y="2291059"/>
            <a:ext cx="4359225" cy="303214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/>
          <p:cNvSpPr/>
          <p:nvPr/>
        </p:nvSpPr>
        <p:spPr>
          <a:xfrm>
            <a:off x="7283741" y="2902591"/>
            <a:ext cx="1616978" cy="4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eform 4"/>
          <p:cNvSpPr/>
          <p:nvPr/>
        </p:nvSpPr>
        <p:spPr>
          <a:xfrm>
            <a:off x="5749770" y="2417685"/>
            <a:ext cx="1565430" cy="1296140"/>
          </a:xfrm>
          <a:custGeom>
            <a:avLst/>
            <a:gdLst>
              <a:gd name="connsiteX0" fmla="*/ 0 w 1544715"/>
              <a:gd name="connsiteY0" fmla="*/ 1272466 h 1272466"/>
              <a:gd name="connsiteX1" fmla="*/ 917360 w 1544715"/>
              <a:gd name="connsiteY1" fmla="*/ 0 h 1272466"/>
              <a:gd name="connsiteX2" fmla="*/ 1544715 w 1544715"/>
              <a:gd name="connsiteY2" fmla="*/ 0 h 1272466"/>
              <a:gd name="connsiteX3" fmla="*/ 816746 w 1544715"/>
              <a:gd name="connsiteY3" fmla="*/ 1023892 h 1272466"/>
              <a:gd name="connsiteX4" fmla="*/ 0 w 1544715"/>
              <a:gd name="connsiteY4" fmla="*/ 1272466 h 1272466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0 w 1565430"/>
              <a:gd name="connsiteY4" fmla="*/ 1296140 h 1296140"/>
              <a:gd name="connsiteX0" fmla="*/ 0 w 1565430"/>
              <a:gd name="connsiteY0" fmla="*/ 1296140 h 1296140"/>
              <a:gd name="connsiteX1" fmla="*/ 938075 w 1565430"/>
              <a:gd name="connsiteY1" fmla="*/ 0 h 1296140"/>
              <a:gd name="connsiteX2" fmla="*/ 1565430 w 1565430"/>
              <a:gd name="connsiteY2" fmla="*/ 0 h 1296140"/>
              <a:gd name="connsiteX3" fmla="*/ 837461 w 1565430"/>
              <a:gd name="connsiteY3" fmla="*/ 1023892 h 1296140"/>
              <a:gd name="connsiteX4" fmla="*/ 411333 w 1565430"/>
              <a:gd name="connsiteY4" fmla="*/ 1195527 h 1296140"/>
              <a:gd name="connsiteX5" fmla="*/ 0 w 1565430"/>
              <a:gd name="connsiteY5" fmla="*/ 1296140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430" h="1296140">
                <a:moveTo>
                  <a:pt x="0" y="1296140"/>
                </a:moveTo>
                <a:lnTo>
                  <a:pt x="938075" y="0"/>
                </a:lnTo>
                <a:lnTo>
                  <a:pt x="1565430" y="0"/>
                </a:lnTo>
                <a:lnTo>
                  <a:pt x="837461" y="1023892"/>
                </a:lnTo>
                <a:cubicBezTo>
                  <a:pt x="685554" y="1073212"/>
                  <a:pt x="563240" y="1146207"/>
                  <a:pt x="411333" y="1195527"/>
                </a:cubicBezTo>
                <a:lnTo>
                  <a:pt x="0" y="129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eform 17"/>
          <p:cNvSpPr/>
          <p:nvPr/>
        </p:nvSpPr>
        <p:spPr>
          <a:xfrm>
            <a:off x="5652117" y="4006788"/>
            <a:ext cx="3355759" cy="798991"/>
          </a:xfrm>
          <a:custGeom>
            <a:avLst/>
            <a:gdLst>
              <a:gd name="connsiteX0" fmla="*/ 32551 w 3355759"/>
              <a:gd name="connsiteY0" fmla="*/ 0 h 798991"/>
              <a:gd name="connsiteX1" fmla="*/ 180512 w 3355759"/>
              <a:gd name="connsiteY1" fmla="*/ 0 h 798991"/>
              <a:gd name="connsiteX2" fmla="*/ 257452 w 3355759"/>
              <a:gd name="connsiteY2" fmla="*/ 757562 h 798991"/>
              <a:gd name="connsiteX3" fmla="*/ 3355759 w 3355759"/>
              <a:gd name="connsiteY3" fmla="*/ 757562 h 798991"/>
              <a:gd name="connsiteX4" fmla="*/ 3355759 w 3355759"/>
              <a:gd name="connsiteY4" fmla="*/ 798991 h 798991"/>
              <a:gd name="connsiteX5" fmla="*/ 0 w 3355759"/>
              <a:gd name="connsiteY5" fmla="*/ 798991 h 798991"/>
              <a:gd name="connsiteX6" fmla="*/ 32551 w 3355759"/>
              <a:gd name="connsiteY6" fmla="*/ 0 h 79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5759" h="798991">
                <a:moveTo>
                  <a:pt x="32551" y="0"/>
                </a:moveTo>
                <a:lnTo>
                  <a:pt x="180512" y="0"/>
                </a:lnTo>
                <a:lnTo>
                  <a:pt x="257452" y="757562"/>
                </a:lnTo>
                <a:lnTo>
                  <a:pt x="3355759" y="757562"/>
                </a:lnTo>
                <a:lnTo>
                  <a:pt x="3355759" y="798991"/>
                </a:lnTo>
                <a:lnTo>
                  <a:pt x="0" y="798991"/>
                </a:lnTo>
                <a:lnTo>
                  <a:pt x="3255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5723951" y="3686455"/>
            <a:ext cx="45719" cy="4571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5754872" y="3818632"/>
            <a:ext cx="87964" cy="172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err="1">
                <a:solidFill>
                  <a:schemeClr val="tx2"/>
                </a:solidFill>
              </a:rPr>
              <a:t>Deuteron</a:t>
            </a:r>
            <a:r>
              <a:rPr lang="it-IT" sz="3600" dirty="0">
                <a:solidFill>
                  <a:schemeClr val="tx2"/>
                </a:solidFill>
              </a:rPr>
              <a:t> in </a:t>
            </a:r>
            <a:r>
              <a:rPr lang="it-IT" sz="3600" dirty="0" err="1">
                <a:solidFill>
                  <a:schemeClr val="tx2"/>
                </a:solidFill>
              </a:rPr>
              <a:t>coalescence</a:t>
            </a:r>
            <a:r>
              <a:rPr lang="it-IT" sz="3600" dirty="0">
                <a:solidFill>
                  <a:schemeClr val="tx2"/>
                </a:solidFill>
              </a:rPr>
              <a:t> model</a:t>
            </a: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d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hh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func>
                            <m:func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m:rPr>
                                      <m:lit/>
                                    </m:r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Sup>
                                    <m:sSubSupPr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func>
                        </m:sup>
                      </m:sSup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93" y="1501058"/>
                <a:ext cx="8388707" cy="6991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coalescence momentum </a:t>
                </a:r>
                <a:br>
                  <a:rPr lang="en-US" dirty="0"/>
                </a:br>
                <a:r>
                  <a:rPr lang="en-US" dirty="0"/>
                  <a:t>for deuteron is known to be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Cross sections calculated from scattering of constituents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52344"/>
                <a:ext cx="3764606" cy="1754326"/>
              </a:xfrm>
              <a:prstGeom prst="rect">
                <a:avLst/>
              </a:prstGeom>
              <a:blipFill>
                <a:blip r:embed="rId4"/>
                <a:stretch>
                  <a:fillRect l="-1294" t="-2083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239867" y="986859"/>
            <a:ext cx="700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Solution of the </a:t>
            </a:r>
            <a:r>
              <a:rPr lang="it-IT" sz="2400" dirty="0" err="1"/>
              <a:t>evolution</a:t>
            </a:r>
            <a:r>
              <a:rPr lang="it-IT" sz="2400" dirty="0"/>
              <a:t> </a:t>
            </a:r>
            <a:r>
              <a:rPr lang="it-IT" sz="2400" dirty="0" err="1"/>
              <a:t>equation</a:t>
            </a:r>
            <a:r>
              <a:rPr lang="it-IT" sz="2400" dirty="0"/>
              <a:t> with </a:t>
            </a:r>
            <a:r>
              <a:rPr lang="it-IT" sz="2400" dirty="0" err="1"/>
              <a:t>recombination</a:t>
            </a:r>
            <a:endParaRPr lang="it-IT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612305"/>
            <a:ext cx="4962953" cy="3272423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2393004" y="2472950"/>
            <a:ext cx="671209" cy="42589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Numbers of molecule at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,</a:t>
                </a:r>
              </a:p>
              <a:p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/>
                  <a:t> in Pythia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37" y="2961405"/>
                <a:ext cx="3079241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782" t="-5660" r="-594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6466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again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6200" y="2193606"/>
                <a:ext cx="4980562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The coalescence momentum </a:t>
                </a:r>
                <a:br>
                  <a:rPr lang="en-US" sz="2000" dirty="0"/>
                </a:br>
                <a:r>
                  <a:rPr lang="en-US" sz="2000" dirty="0"/>
                  <a:t>for the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>
                        <a:latin typeface="Cambria Math" panose="02040503050406030204" pitchFamily="18" charset="0"/>
                      </a:rPr>
                      <m:t>Λ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 ÷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00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r>
                  <a:rPr lang="it-IT" sz="2000" dirty="0" err="1"/>
                  <a:t>Controversies</a:t>
                </a:r>
                <a:r>
                  <a:rPr lang="it-IT" sz="20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dirty="0"/>
                  <a:t>: </a:t>
                </a:r>
                <a:br>
                  <a:rPr lang="it-IT" sz="2000" dirty="0"/>
                </a:br>
                <a:r>
                  <a:rPr lang="it-IT" sz="2000" dirty="0"/>
                  <a:t>How is the 𝑋 produced?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Through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it-IT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000" dirty="0"/>
                  <a:t>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m:rPr>
                        <m:lit/>
                      </m:rPr>
                      <a:rPr lang="it-IT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2000" dirty="0"/>
              </a:p>
              <a:p>
                <a:r>
                  <a:rPr lang="it-IT" sz="2000" dirty="0"/>
                  <a:t>The difference shown with a green band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193606"/>
                <a:ext cx="4980562" cy="3477875"/>
              </a:xfrm>
              <a:prstGeom prst="rect">
                <a:avLst/>
              </a:prstGeom>
              <a:blipFill>
                <a:blip r:embed="rId4"/>
                <a:stretch>
                  <a:fillRect l="-1346" t="-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creen Shot 2020-08-23 at 17.56.10.png" descr="Screen Shot 2020-08-23 at 17.56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8575" y="2300787"/>
            <a:ext cx="4359225" cy="3032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740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Exotic </a:t>
                </a:r>
                <a:r>
                  <a:rPr lang="it-IT" sz="3600" dirty="0" err="1"/>
                  <a:t>landscape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4765" y="486908"/>
            <a:ext cx="565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Esposito, AP, Polosa, Phys.Rept. 668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JPAC, arXiv:2112.13436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8AEE6A-F86A-4F1B-AE10-F56E8DB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" y="1199128"/>
            <a:ext cx="7657925" cy="5011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/>
                  <a:t>A host of </a:t>
                </a:r>
                <a:r>
                  <a:rPr lang="it-IT" dirty="0">
                    <a:solidFill>
                      <a:srgbClr val="FF0000"/>
                    </a:solidFill>
                  </a:rPr>
                  <a:t>unexpected resonances </a:t>
                </a:r>
                <a:r>
                  <a:rPr lang="it-IT" dirty="0"/>
                  <a:t>have appeared</a:t>
                </a:r>
              </a:p>
              <a:p>
                <a:pPr algn="r"/>
                <a:r>
                  <a:rPr lang="it-IT" dirty="0" err="1"/>
                  <a:t>decaying</a:t>
                </a:r>
                <a:r>
                  <a:rPr lang="it-IT" dirty="0"/>
                  <a:t> </a:t>
                </a:r>
                <a:r>
                  <a:rPr lang="it-IT" dirty="0" err="1"/>
                  <a:t>mostly</a:t>
                </a:r>
                <a:r>
                  <a:rPr lang="it-IT" dirty="0"/>
                  <a:t> </a:t>
                </a:r>
                <a:r>
                  <a:rPr lang="it-IT" dirty="0" err="1"/>
                  <a:t>into</a:t>
                </a:r>
                <a:r>
                  <a:rPr lang="it-IT" dirty="0"/>
                  <a:t> </a:t>
                </a:r>
                <a:r>
                  <a:rPr lang="it-IT" dirty="0" err="1"/>
                  <a:t>charmonium</a:t>
                </a:r>
                <a:r>
                  <a:rPr lang="it-IT" dirty="0"/>
                  <a:t> + light</a:t>
                </a:r>
                <a:br>
                  <a:rPr lang="it-IT" dirty="0"/>
                </a:br>
                <a:r>
                  <a:rPr lang="it-IT" dirty="0" err="1">
                    <a:solidFill>
                      <a:srgbClr val="0000FF"/>
                    </a:solidFill>
                  </a:rPr>
                  <a:t>Hardly</a:t>
                </a:r>
                <a:r>
                  <a:rPr lang="it-IT" dirty="0">
                    <a:solidFill>
                      <a:srgbClr val="0000FF"/>
                    </a:solidFill>
                  </a:rPr>
                  <a:t> reconciled </a:t>
                </a:r>
                <a:r>
                  <a:rPr lang="it-IT" dirty="0"/>
                  <a:t>with </a:t>
                </a:r>
                <a:r>
                  <a:rPr lang="it-IT" dirty="0" err="1"/>
                  <a:t>usual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it-IT" dirty="0"/>
                  <a:t> pheno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55" y="4615417"/>
                <a:ext cx="4915997" cy="947760"/>
              </a:xfrm>
              <a:prstGeom prst="rect">
                <a:avLst/>
              </a:prstGeom>
              <a:blipFill>
                <a:blip r:embed="rId5"/>
                <a:stretch>
                  <a:fillRect t="-3205" r="-991" b="-6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396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tx2"/>
                    </a:solidFill>
                  </a:rPr>
                  <a:t>at</a:t>
                </a:r>
                <a:r>
                  <a:rPr lang="it-IT" sz="3600" dirty="0">
                    <a:solidFill>
                      <a:schemeClr val="tx2"/>
                    </a:solidFill>
                  </a:rPr>
                  <a:t> the EIC</a:t>
                </a: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CFA708-E7D2-F341-7FCB-BF8099643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41" y="1309186"/>
            <a:ext cx="4495800" cy="24625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48D7744-2997-880F-9144-9E663F454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59" y="1454899"/>
            <a:ext cx="3620800" cy="411708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063E4D-E715-135E-F35A-58010266D385}"/>
              </a:ext>
            </a:extLst>
          </p:cNvPr>
          <p:cNvSpPr/>
          <p:nvPr/>
        </p:nvSpPr>
        <p:spPr>
          <a:xfrm>
            <a:off x="7689520" y="878311"/>
            <a:ext cx="1572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M. Durham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08E441-F4CD-5251-B7AE-0FCC8E81F5FF}"/>
              </a:ext>
            </a:extLst>
          </p:cNvPr>
          <p:cNvSpPr txBox="1"/>
          <p:nvPr/>
        </p:nvSpPr>
        <p:spPr>
          <a:xfrm>
            <a:off x="3866717" y="4123426"/>
            <a:ext cx="5395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Switching from high </a:t>
            </a:r>
            <a:r>
              <a:rPr lang="it-IT" sz="2000" dirty="0" err="1"/>
              <a:t>multiplicity</a:t>
            </a:r>
            <a:r>
              <a:rPr lang="it-IT" sz="2000" dirty="0"/>
              <a:t> to high </a:t>
            </a:r>
            <a:r>
              <a:rPr lang="it-IT" sz="2000" dirty="0" err="1"/>
              <a:t>density</a:t>
            </a:r>
            <a:r>
              <a:rPr lang="it-IT" sz="2000" dirty="0"/>
              <a:t> </a:t>
            </a:r>
            <a:r>
              <a:rPr lang="it-IT" sz="2000" dirty="0" err="1"/>
              <a:t>environments</a:t>
            </a:r>
            <a:r>
              <a:rPr lang="it-IT" sz="2000" dirty="0"/>
              <a:t>, the picture </a:t>
            </a:r>
            <a:r>
              <a:rPr lang="it-IT" sz="2000" dirty="0" err="1"/>
              <a:t>does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change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Study of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modification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informative </a:t>
            </a:r>
            <a:r>
              <a:rPr lang="it-IT" sz="2000" dirty="0" err="1"/>
              <a:t>about</a:t>
            </a:r>
            <a:r>
              <a:rPr lang="it-IT" sz="2000" dirty="0"/>
              <a:t> the size, </a:t>
            </a:r>
            <a:r>
              <a:rPr lang="it-IT" sz="2000" dirty="0" err="1"/>
              <a:t>thus</a:t>
            </a:r>
            <a:r>
              <a:rPr lang="it-IT" sz="2000" dirty="0"/>
              <a:t> the </a:t>
            </a:r>
            <a:r>
              <a:rPr lang="it-IT" sz="2000" dirty="0" err="1"/>
              <a:t>structure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4663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10" y="1314895"/>
            <a:ext cx="884307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Photoproduction is a valuable tool to study </a:t>
            </a:r>
            <a:r>
              <a:rPr lang="it-IT" sz="2400" dirty="0" err="1"/>
              <a:t>exotic</a:t>
            </a:r>
            <a:r>
              <a:rPr lang="it-IT" sz="2400" dirty="0"/>
              <a:t> </a:t>
            </a:r>
            <a:r>
              <a:rPr lang="it-IT" sz="2400" dirty="0" err="1"/>
              <a:t>states</a:t>
            </a:r>
            <a:r>
              <a:rPr lang="it-IT" sz="2400" dirty="0"/>
              <a:t>,</a:t>
            </a:r>
            <a:br>
              <a:rPr lang="it-IT" sz="2400" dirty="0"/>
            </a:br>
            <a:r>
              <a:rPr lang="it-IT" sz="2400" dirty="0"/>
              <a:t>cross </a:t>
            </a:r>
            <a:r>
              <a:rPr lang="it-IT" sz="2400" dirty="0" err="1"/>
              <a:t>sections</a:t>
            </a:r>
            <a:r>
              <a:rPr lang="it-IT" sz="2400" dirty="0"/>
              <a:t> </a:t>
            </a:r>
            <a:r>
              <a:rPr lang="it-IT" sz="2400" dirty="0" err="1"/>
              <a:t>expected</a:t>
            </a:r>
            <a:r>
              <a:rPr lang="it-IT" sz="2400" dirty="0"/>
              <a:t> to be </a:t>
            </a:r>
            <a:r>
              <a:rPr lang="it-IT" sz="2400" dirty="0" err="1"/>
              <a:t>sizeable</a:t>
            </a:r>
            <a:endParaRPr lang="it-IT" sz="2400" dirty="0"/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Production of </a:t>
            </a:r>
            <a:r>
              <a:rPr lang="it-IT" sz="2400" dirty="0" err="1"/>
              <a:t>exotics</a:t>
            </a:r>
            <a:r>
              <a:rPr lang="it-IT" sz="2400" dirty="0"/>
              <a:t> in </a:t>
            </a:r>
            <a:r>
              <a:rPr lang="it-IT" sz="2400" dirty="0" err="1"/>
              <a:t>cold</a:t>
            </a:r>
            <a:r>
              <a:rPr lang="it-IT" sz="2400" dirty="0"/>
              <a:t> </a:t>
            </a:r>
            <a:r>
              <a:rPr lang="it-IT" sz="2400" dirty="0" err="1"/>
              <a:t>nuclear</a:t>
            </a:r>
            <a:r>
              <a:rPr lang="it-IT" sz="2400" dirty="0"/>
              <a:t> </a:t>
            </a:r>
            <a:r>
              <a:rPr lang="it-IT" sz="2400" dirty="0" err="1"/>
              <a:t>matter</a:t>
            </a:r>
            <a:r>
              <a:rPr lang="it-IT" sz="2400" dirty="0"/>
              <a:t> can </a:t>
            </a:r>
            <a:r>
              <a:rPr lang="it-IT" sz="2400" dirty="0" err="1"/>
              <a:t>offer</a:t>
            </a:r>
            <a:r>
              <a:rPr lang="it-IT" sz="2400" dirty="0"/>
              <a:t> </a:t>
            </a:r>
            <a:r>
              <a:rPr lang="it-IT" sz="2400" dirty="0" err="1"/>
              <a:t>complimentary</a:t>
            </a:r>
            <a:r>
              <a:rPr lang="it-IT" sz="2400" dirty="0"/>
              <a:t> information on the nature of </a:t>
            </a:r>
            <a:r>
              <a:rPr lang="it-IT" sz="2400" dirty="0" err="1"/>
              <a:t>exotics</a:t>
            </a:r>
            <a:endParaRPr lang="it-IT" sz="2400" dirty="0"/>
          </a:p>
          <a:p>
            <a:pPr marL="285750" indent="-285750">
              <a:spcAft>
                <a:spcPts val="24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/>
              <a:t>The EIC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an </a:t>
            </a:r>
            <a:r>
              <a:rPr lang="it-IT" sz="2400" dirty="0" err="1"/>
              <a:t>upgraded</a:t>
            </a:r>
            <a:r>
              <a:rPr lang="it-IT" sz="2400" dirty="0"/>
              <a:t> </a:t>
            </a:r>
            <a:r>
              <a:rPr lang="it-IT" sz="2400" dirty="0" err="1"/>
              <a:t>JLab</a:t>
            </a:r>
            <a:r>
              <a:rPr lang="it-IT" sz="2400" dirty="0"/>
              <a:t> to study photoproduction at low energies are very welcome to pursue this program</a:t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25048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Joint Physics Analysis Center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AFF390A-1F7A-4AF6-A94A-C5FF05481CD2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598"/>
            <a:ext cx="6056852" cy="4282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0" y="1049482"/>
            <a:ext cx="2422707" cy="18168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2281" y="2866370"/>
            <a:ext cx="205742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/>
              <a:t>Exclusive reactions:</a:t>
            </a:r>
            <a:br>
              <a:rPr lang="it-IT" dirty="0"/>
            </a:br>
            <a:r>
              <a:rPr lang="it-IT" dirty="0"/>
              <a:t>2008.01001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Inclusive reactions:</a:t>
            </a:r>
            <a:br>
              <a:rPr lang="it-IT" dirty="0"/>
            </a:br>
            <a:r>
              <a:rPr lang="it-IT" dirty="0"/>
              <a:t>2209.05882</a:t>
            </a:r>
          </a:p>
          <a:p>
            <a:pPr algn="r"/>
            <a:endParaRPr lang="it-IT" dirty="0"/>
          </a:p>
          <a:p>
            <a:pPr algn="r"/>
            <a:r>
              <a:rPr lang="it-IT" dirty="0"/>
              <a:t>Code available on</a:t>
            </a:r>
            <a:br>
              <a:rPr lang="it-IT" dirty="0"/>
            </a:br>
            <a:r>
              <a:rPr lang="it-IT" dirty="0"/>
              <a:t>https://github.com/</a:t>
            </a:r>
            <a:br>
              <a:rPr lang="it-IT" dirty="0"/>
            </a:br>
            <a:r>
              <a:rPr lang="it-IT" dirty="0"/>
              <a:t>dwinney/</a:t>
            </a:r>
            <a:r>
              <a:rPr lang="it-IT" dirty="0" err="1"/>
              <a:t>jpacPhoto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977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Backup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Primakoff X photoproduction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/>
                  <a:t>Using 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it-IT" sz="2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it-IT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it-IT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from Belle, one can get predictions for Primakoff</a:t>
                </a:r>
              </a:p>
              <a:p>
                <a:endParaRPr lang="it-IT" sz="2200" dirty="0"/>
              </a:p>
              <a:p>
                <a:r>
                  <a:rPr lang="it-IT" sz="2200" dirty="0"/>
                  <a:t>Makes use of </a:t>
                </a:r>
                <a:r>
                  <a:rPr lang="it-IT" sz="2200" dirty="0" err="1"/>
                  <a:t>ion</a:t>
                </a:r>
                <a:r>
                  <a:rPr lang="it-IT" sz="2200" dirty="0"/>
                  <a:t> </a:t>
                </a:r>
                <a:r>
                  <a:rPr lang="it-IT" sz="2200" dirty="0" err="1"/>
                  <a:t>beams</a:t>
                </a:r>
                <a:r>
                  <a:rPr lang="it-IT" sz="2200" dirty="0"/>
                  <a:t>, </a:t>
                </a:r>
                <a:br>
                  <a:rPr lang="it-IT" sz="2200" dirty="0"/>
                </a:br>
                <a:r>
                  <a:rPr lang="it-IT" sz="2200" dirty="0"/>
                  <a:t>enhancement of cross sections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1049482"/>
                <a:ext cx="5601678" cy="1785104"/>
              </a:xfrm>
              <a:prstGeom prst="rect">
                <a:avLst/>
              </a:prstGeom>
              <a:blipFill>
                <a:blip r:embed="rId2"/>
                <a:stretch>
                  <a:fillRect l="-1415" t="-2389" r="-435" b="-6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" y="1126831"/>
            <a:ext cx="2256540" cy="2871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00504"/>
            <a:ext cx="2905823" cy="27877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8D9EC1B-D160-5FEF-A1AC-8A0B1D6C8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108" y="3532517"/>
            <a:ext cx="5589854" cy="140710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1D6515-97F7-CB3D-E8F1-2FA98A224E16}"/>
              </a:ext>
            </a:extLst>
          </p:cNvPr>
          <p:cNvSpPr txBox="1"/>
          <p:nvPr/>
        </p:nvSpPr>
        <p:spPr>
          <a:xfrm>
            <a:off x="7773558" y="3151077"/>
            <a:ext cx="117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W. Schafer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03FBF2-E8A8-0A5F-D7A0-980CE3DA1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162" y="4917442"/>
            <a:ext cx="5801535" cy="1086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67D0104-7506-ABA5-C0B0-802A6F6D74D4}"/>
                  </a:ext>
                </a:extLst>
              </p:cNvPr>
              <p:cNvSpPr txBox="1"/>
              <p:nvPr/>
            </p:nvSpPr>
            <p:spPr>
              <a:xfrm>
                <a:off x="7848194" y="4582394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3872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F67D0104-7506-ABA5-C0B0-802A6F6D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194" y="4582394"/>
                <a:ext cx="109760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70DB4C-D318-CE6E-3E13-4792DC09826B}"/>
                  </a:ext>
                </a:extLst>
              </p:cNvPr>
              <p:cNvSpPr txBox="1"/>
              <p:nvPr/>
            </p:nvSpPr>
            <p:spPr>
              <a:xfrm>
                <a:off x="8046392" y="5637549"/>
                <a:ext cx="10976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6900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BE70DB4C-D318-CE6E-3E13-4792DC098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92" y="5637549"/>
                <a:ext cx="1097608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052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/>
                  <a:t>Large prompt production </a:t>
                </a:r>
                <a:br>
                  <a:rPr lang="it-IT" dirty="0"/>
                </a:br>
                <a:r>
                  <a:rPr lang="it-IT" dirty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06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>
                    <a:solidFill>
                      <a:srgbClr val="C00000"/>
                    </a:solidFill>
                  </a:rPr>
                  <a:t>CMS, JHEP 1304, 154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/>
          <p:cNvCxnSpPr/>
          <p:nvPr/>
        </p:nvCxnSpPr>
        <p:spPr>
          <a:xfrm flipH="1">
            <a:off x="5875699" y="488887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81049" y="2352392"/>
            <a:ext cx="688063" cy="3530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18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Fully charm: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6900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5FDA8FA-9A51-BCC9-20DB-F05614538D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1756134"/>
            <a:ext cx="5335797" cy="3345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/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Two </a:t>
                </a:r>
                <a:r>
                  <a:rPr lang="it-IT" sz="2400" dirty="0" err="1"/>
                  <a:t>structures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in 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400" dirty="0"/>
                  <a:t> spectrum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The </a:t>
                </a:r>
                <a:r>
                  <a:rPr lang="it-IT" sz="2400" dirty="0" err="1"/>
                  <a:t>heavier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narrower</a:t>
                </a:r>
                <a:r>
                  <a:rPr lang="it-IT" sz="2400" dirty="0"/>
                  <a:t> and </a:t>
                </a:r>
                <a:r>
                  <a:rPr lang="it-IT" sz="2400" dirty="0" err="1"/>
                  <a:t>well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assessed</a:t>
                </a:r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The nature of the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one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unclear</a:t>
                </a:r>
                <a:r>
                  <a:rPr lang="it-IT" sz="2400" dirty="0"/>
                  <a:t> 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960F0892-8DBE-E2EB-805A-36E0F962F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323" y="2106527"/>
                <a:ext cx="3631477" cy="3046988"/>
              </a:xfrm>
              <a:prstGeom prst="rect">
                <a:avLst/>
              </a:prstGeom>
              <a:blipFill>
                <a:blip r:embed="rId5"/>
                <a:stretch>
                  <a:fillRect l="-2685" t="-1603" r="-1678" b="-38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9582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Very open charm: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/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</a:t>
                </a:r>
                <a:r>
                  <a:rPr lang="it-IT" sz="2400" dirty="0" err="1"/>
                  <a:t>supernarrow</a:t>
                </a:r>
                <a:r>
                  <a:rPr lang="it-IT" sz="2400" dirty="0"/>
                  <a:t> state </a:t>
                </a:r>
                <a:r>
                  <a:rPr lang="it-IT" sz="2400" dirty="0" err="1"/>
                  <a:t>is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400" dirty="0"/>
                  <a:t> threshold</a:t>
                </a:r>
              </a:p>
              <a:p>
                <a:endParaRPr lang="it-IT" sz="2400" dirty="0"/>
              </a:p>
              <a:p>
                <a:r>
                  <a:rPr lang="it-IT" sz="2400" dirty="0"/>
                  <a:t>BW </a:t>
                </a:r>
                <a:r>
                  <a:rPr lang="it-IT" sz="2400" dirty="0" err="1"/>
                  <a:t>parameters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endParaRPr lang="it-IT" sz="2400" dirty="0"/>
              </a:p>
              <a:p>
                <a:endParaRPr lang="it-IT" sz="240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273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61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𝐵𝑊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410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smtClean="0"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it-IT" sz="2400" dirty="0"/>
                  <a:t> 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mix with </a:t>
                </a:r>
                <a:r>
                  <a:rPr lang="it-IT" sz="2400" dirty="0" err="1"/>
                  <a:t>ordinary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charmonia</a:t>
                </a:r>
                <a:br>
                  <a:rPr lang="it-IT" sz="2400" dirty="0"/>
                </a:br>
                <a:r>
                  <a:rPr lang="it-IT" sz="2400" dirty="0" err="1"/>
                  <a:t>It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does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not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lighter</a:t>
                </a:r>
                <a:r>
                  <a:rPr lang="it-IT" sz="2400" dirty="0"/>
                  <a:t> open </a:t>
                </a:r>
                <a:r>
                  <a:rPr lang="it-IT" sz="2400" dirty="0" err="1"/>
                  <a:t>channels</a:t>
                </a:r>
                <a:endParaRPr lang="it-IT" sz="240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91076F36-65F4-BEE2-C730-821E9B263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840" y="1234072"/>
                <a:ext cx="3822856" cy="4524315"/>
              </a:xfrm>
              <a:prstGeom prst="rect">
                <a:avLst/>
              </a:prstGeom>
              <a:blipFill>
                <a:blip r:embed="rId4"/>
                <a:stretch>
                  <a:fillRect l="-2552" t="-1077" r="-2233" b="-2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49D65498-2BB1-A83E-EE1D-D5B579A4F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0" y="1151730"/>
            <a:ext cx="4831551" cy="394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55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Prompt production of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8600" y="1322732"/>
            <a:ext cx="4210515" cy="4590531"/>
          </a:xfrm>
          <a:prstGeom prst="roundRect">
            <a:avLst>
              <a:gd name="adj" fmla="val 8496"/>
            </a:avLst>
          </a:prstGeom>
          <a:solidFill>
            <a:schemeClr val="bg1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Rectangle 47"/>
          <p:cNvSpPr/>
          <p:nvPr/>
        </p:nvSpPr>
        <p:spPr>
          <a:xfrm>
            <a:off x="190166" y="5054495"/>
            <a:ext cx="406565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it-IT" sz="1600" dirty="0">
                <a:solidFill>
                  <a:srgbClr val="C00000"/>
                </a:solidFill>
              </a:rPr>
              <a:t>Bignamini </a:t>
            </a:r>
            <a:r>
              <a:rPr lang="it-IT" sz="1600" i="1" dirty="0">
                <a:solidFill>
                  <a:srgbClr val="C00000"/>
                </a:solidFill>
              </a:rPr>
              <a:t>et al. </a:t>
            </a:r>
            <a:r>
              <a:rPr lang="it-IT" sz="1600" dirty="0">
                <a:solidFill>
                  <a:srgbClr val="C00000"/>
                </a:solidFill>
              </a:rPr>
              <a:t>PRL103 (2009) 162001</a:t>
            </a:r>
          </a:p>
        </p:txBody>
      </p:sp>
      <p:pic>
        <p:nvPicPr>
          <p:cNvPr id="25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3" y="1498888"/>
            <a:ext cx="3811509" cy="263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3"/>
              <p:cNvSpPr txBox="1"/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/>
                            </a:rPr>
                            <m:t>𝑝</m:t>
                          </m:r>
                          <m:acc>
                            <m:accPr>
                              <m:chr m:val="̅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b="0" i="1" smtClean="0">
                              <a:latin typeface="Cambria Math"/>
                            </a:rPr>
                            <m:t>→</m:t>
                          </m:r>
                          <m:r>
                            <a:rPr lang="it-IT" b="0" i="1" smtClean="0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/>
                        </a:rPr>
                        <m:t>≈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0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b="0" i="1" smtClean="0">
                            <a:latin typeface="Cambria Math"/>
                          </a:rPr>
                          <m:t>𝑋</m:t>
                        </m:r>
                        <m:r>
                          <a:rPr lang="it-IT" b="0" i="1" smtClean="0">
                            <a:latin typeface="Cambria Math"/>
                          </a:rPr>
                          <m:t>(</m:t>
                        </m:r>
                        <m:r>
                          <a:rPr lang="it-IT" b="0" i="1" smtClean="0">
                            <a:latin typeface="Cambria Math"/>
                          </a:rPr>
                          <m:t>3872</m:t>
                        </m:r>
                        <m:r>
                          <a:rPr lang="it-IT" b="0" i="1" smtClean="0"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30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solidFill>
                          <a:srgbClr val="FF0000"/>
                        </a:solidFill>
                        <a:latin typeface="Cambria Math"/>
                      </a:rPr>
                      <m:t>nb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27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89" y="4209783"/>
                <a:ext cx="3883936" cy="729302"/>
              </a:xfrm>
              <a:prstGeom prst="rect">
                <a:avLst/>
              </a:prstGeom>
              <a:blipFill>
                <a:blip r:embed="rId5"/>
                <a:stretch>
                  <a:fillRect t="-1681" r="-2041" b="-168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855732" y="1974570"/>
            <a:ext cx="1627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(CDF acceptance)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solidFill>
                <a:schemeClr val="bg1"/>
              </a:solidFill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it-IT" dirty="0"/>
                  <a:t>However, the applicability of Watson theorem is challenged by the presence of pions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ctr"/>
                <a:r>
                  <a:rPr lang="it-IT" dirty="0"/>
                  <a:t> </a:t>
                </a: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454" y="1322732"/>
                <a:ext cx="4210515" cy="4590531"/>
              </a:xfrm>
              <a:prstGeom prst="roundRect">
                <a:avLst>
                  <a:gd name="adj" fmla="val 8496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3492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4815787" y="1368254"/>
            <a:ext cx="3973615" cy="1237623"/>
            <a:chOff x="78526" y="1115616"/>
            <a:chExt cx="3973615" cy="1237623"/>
          </a:xfrm>
        </p:grpSpPr>
        <p:grpSp>
          <p:nvGrpSpPr>
            <p:cNvPr id="39" name="Gruppo 9"/>
            <p:cNvGrpSpPr/>
            <p:nvPr/>
          </p:nvGrpSpPr>
          <p:grpSpPr>
            <a:xfrm>
              <a:off x="112508" y="1115616"/>
              <a:ext cx="542282" cy="588523"/>
              <a:chOff x="921603" y="2808824"/>
              <a:chExt cx="819150" cy="889000"/>
            </a:xfrm>
          </p:grpSpPr>
          <p:sp>
            <p:nvSpPr>
              <p:cNvPr id="64" name="Ovale 13"/>
              <p:cNvSpPr/>
              <p:nvPr/>
            </p:nvSpPr>
            <p:spPr>
              <a:xfrm>
                <a:off x="1220053" y="3005674"/>
                <a:ext cx="520700" cy="520700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5" name="Connettore 2 14"/>
              <p:cNvCxnSpPr/>
              <p:nvPr/>
            </p:nvCxnSpPr>
            <p:spPr>
              <a:xfrm flipV="1">
                <a:off x="1391503" y="2808824"/>
                <a:ext cx="177800" cy="889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ttangolo 15"/>
                  <p:cNvSpPr/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it-IT" b="1" i="1" smtClean="0">
                                  <a:solidFill>
                                    <a:srgbClr val="CC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it-IT" b="1" dirty="0">
                      <a:solidFill>
                        <a:srgbClr val="CC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Rettangolo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1603" y="2821008"/>
                    <a:ext cx="501996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222" b="-4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Ovale 11"/>
            <p:cNvSpPr/>
            <p:nvPr/>
          </p:nvSpPr>
          <p:spPr>
            <a:xfrm>
              <a:off x="352121" y="2008532"/>
              <a:ext cx="344707" cy="344707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ttangolo 12"/>
                <p:cNvSpPr/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1" i="1" smtClean="0">
                                <a:solidFill>
                                  <a:srgbClr val="CC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e>
                              <m:sup>
                                <m:r>
                                  <a:rPr lang="it-IT" b="1" i="1" smtClean="0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  <m:t>𝟎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it-IT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ettango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26" y="2049425"/>
                  <a:ext cx="345059" cy="2629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2807" b="-4186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igura a mano libera 1"/>
            <p:cNvSpPr/>
            <p:nvPr/>
          </p:nvSpPr>
          <p:spPr>
            <a:xfrm>
              <a:off x="768838" y="1452447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Figura a mano libera 16"/>
            <p:cNvSpPr/>
            <p:nvPr/>
          </p:nvSpPr>
          <p:spPr>
            <a:xfrm flipV="1">
              <a:off x="768838" y="1368181"/>
              <a:ext cx="3283303" cy="842282"/>
            </a:xfrm>
            <a:custGeom>
              <a:avLst/>
              <a:gdLst>
                <a:gd name="connsiteX0" fmla="*/ 0 w 6698974"/>
                <a:gd name="connsiteY0" fmla="*/ 1399604 h 1399604"/>
                <a:gd name="connsiteX1" fmla="*/ 1361661 w 6698974"/>
                <a:gd name="connsiteY1" fmla="*/ 127395 h 1399604"/>
                <a:gd name="connsiteX2" fmla="*/ 2574235 w 6698974"/>
                <a:gd name="connsiteY2" fmla="*/ 1320091 h 1399604"/>
                <a:gd name="connsiteX3" fmla="*/ 3697357 w 6698974"/>
                <a:gd name="connsiteY3" fmla="*/ 147274 h 1399604"/>
                <a:gd name="connsiteX4" fmla="*/ 4959626 w 6698974"/>
                <a:gd name="connsiteY4" fmla="*/ 1330030 h 1399604"/>
                <a:gd name="connsiteX5" fmla="*/ 6132444 w 6698974"/>
                <a:gd name="connsiteY5" fmla="*/ 196969 h 1399604"/>
                <a:gd name="connsiteX6" fmla="*/ 6698974 w 6698974"/>
                <a:gd name="connsiteY6" fmla="*/ 8126 h 1399604"/>
                <a:gd name="connsiteX0" fmla="*/ 0 w 6698974"/>
                <a:gd name="connsiteY0" fmla="*/ 1391479 h 1391479"/>
                <a:gd name="connsiteX1" fmla="*/ 1361661 w 6698974"/>
                <a:gd name="connsiteY1" fmla="*/ 119270 h 1391479"/>
                <a:gd name="connsiteX2" fmla="*/ 2574235 w 6698974"/>
                <a:gd name="connsiteY2" fmla="*/ 1311966 h 1391479"/>
                <a:gd name="connsiteX3" fmla="*/ 3697357 w 6698974"/>
                <a:gd name="connsiteY3" fmla="*/ 139149 h 1391479"/>
                <a:gd name="connsiteX4" fmla="*/ 4959626 w 6698974"/>
                <a:gd name="connsiteY4" fmla="*/ 1321905 h 1391479"/>
                <a:gd name="connsiteX5" fmla="*/ 6698974 w 6698974"/>
                <a:gd name="connsiteY5" fmla="*/ 1 h 1391479"/>
                <a:gd name="connsiteX0" fmla="*/ 0 w 4959626"/>
                <a:gd name="connsiteY0" fmla="*/ 1272318 h 1272318"/>
                <a:gd name="connsiteX1" fmla="*/ 1361661 w 4959626"/>
                <a:gd name="connsiteY1" fmla="*/ 109 h 1272318"/>
                <a:gd name="connsiteX2" fmla="*/ 2574235 w 4959626"/>
                <a:gd name="connsiteY2" fmla="*/ 1192805 h 1272318"/>
                <a:gd name="connsiteX3" fmla="*/ 3697357 w 4959626"/>
                <a:gd name="connsiteY3" fmla="*/ 19988 h 1272318"/>
                <a:gd name="connsiteX4" fmla="*/ 4959626 w 4959626"/>
                <a:gd name="connsiteY4" fmla="*/ 1202744 h 127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626" h="1272318">
                  <a:moveTo>
                    <a:pt x="0" y="1272318"/>
                  </a:moveTo>
                  <a:cubicBezTo>
                    <a:pt x="466311" y="642839"/>
                    <a:pt x="932622" y="13361"/>
                    <a:pt x="1361661" y="109"/>
                  </a:cubicBezTo>
                  <a:cubicBezTo>
                    <a:pt x="1790700" y="-13143"/>
                    <a:pt x="2184952" y="1189492"/>
                    <a:pt x="2574235" y="1192805"/>
                  </a:cubicBezTo>
                  <a:cubicBezTo>
                    <a:pt x="2963518" y="1196118"/>
                    <a:pt x="3299792" y="18332"/>
                    <a:pt x="3697357" y="19988"/>
                  </a:cubicBezTo>
                  <a:cubicBezTo>
                    <a:pt x="4094922" y="21644"/>
                    <a:pt x="4459357" y="1225935"/>
                    <a:pt x="4959626" y="1202744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4" name="Connettore 2 7"/>
            <p:cNvCxnSpPr/>
            <p:nvPr/>
          </p:nvCxnSpPr>
          <p:spPr>
            <a:xfrm flipV="1">
              <a:off x="900435" y="1368182"/>
              <a:ext cx="565860" cy="5330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10"/>
            <p:cNvCxnSpPr/>
            <p:nvPr/>
          </p:nvCxnSpPr>
          <p:spPr>
            <a:xfrm>
              <a:off x="1183365" y="1480090"/>
              <a:ext cx="756673" cy="75009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18"/>
            <p:cNvCxnSpPr/>
            <p:nvPr/>
          </p:nvCxnSpPr>
          <p:spPr>
            <a:xfrm flipH="1" flipV="1">
              <a:off x="2288765" y="1409878"/>
              <a:ext cx="500062" cy="771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20"/>
            <p:cNvCxnSpPr/>
            <p:nvPr/>
          </p:nvCxnSpPr>
          <p:spPr>
            <a:xfrm flipV="1">
              <a:off x="3104656" y="1418285"/>
              <a:ext cx="467163" cy="4829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22"/>
            <p:cNvCxnSpPr/>
            <p:nvPr/>
          </p:nvCxnSpPr>
          <p:spPr>
            <a:xfrm flipH="1" flipV="1">
              <a:off x="2874364" y="1590638"/>
              <a:ext cx="835630" cy="6395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asellaDiTesto 27"/>
                <p:cNvSpPr txBox="1"/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9" name="CasellaDiTesto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233" y="1493250"/>
                  <a:ext cx="250740" cy="244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7073" b="-292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28"/>
                <p:cNvSpPr txBox="1"/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0" name="CasellaDiTesto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295" y="1619853"/>
                  <a:ext cx="250740" cy="244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29"/>
                <p:cNvSpPr txBox="1"/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1" name="CasellaDiTesto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8056" y="1665911"/>
                  <a:ext cx="250740" cy="24450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4286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asellaDiTesto 30"/>
                <p:cNvSpPr txBox="1"/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2" name="CasellaDiTesto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6810" y="1886282"/>
                  <a:ext cx="250740" cy="24450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17073" b="-3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31"/>
                <p:cNvSpPr txBox="1"/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63" name="CasellaDiTesto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18" y="1468388"/>
                  <a:ext cx="250740" cy="24450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r="-17073" b="-32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tangolo 4"/>
              <p:cNvSpPr/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A solution can be FSI (rescattering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),</a:t>
                </a:r>
                <a:br>
                  <a:rPr lang="it-IT" dirty="0"/>
                </a:br>
                <a:r>
                  <a:rPr lang="it-IT" dirty="0"/>
                  <a:t>which allow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dirty="0"/>
                  <a:t> to be as large as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5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it-IT" dirty="0"/>
                  <a:t>, 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𝜎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it-IT" i="1">
                            <a:latin typeface="Cambria Math"/>
                          </a:rPr>
                          <m:t>→</m:t>
                        </m:r>
                        <m:r>
                          <a:rPr lang="it-IT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it-IT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it-IT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/>
                      </a:rPr>
                      <m:t>≈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230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nb</m:t>
                    </m:r>
                  </m:oMath>
                </a14:m>
                <a:endParaRPr lang="it-IT" dirty="0"/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Artoisenet and Braaten, PRD81, 114018</a:t>
                </a:r>
              </a:p>
              <a:p>
                <a:r>
                  <a:rPr lang="it-IT" dirty="0"/>
                  <a:t>However, this is controversial because of the presence of </a:t>
                </a:r>
                <a:r>
                  <a:rPr lang="it-IT" dirty="0" err="1"/>
                  <a:t>comovers</a:t>
                </a:r>
                <a:r>
                  <a:rPr lang="it-IT" dirty="0"/>
                  <a:t> that interfere 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/>
                  <a:t> propagation</a:t>
                </a:r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Bignamini </a:t>
                </a:r>
                <a:r>
                  <a:rPr lang="it-IT" sz="1600" i="1" dirty="0">
                    <a:solidFill>
                      <a:srgbClr val="C00000"/>
                    </a:solidFill>
                  </a:rPr>
                  <a:t>et al.</a:t>
                </a:r>
                <a:r>
                  <a:rPr lang="it-IT" sz="1600" dirty="0">
                    <a:solidFill>
                      <a:srgbClr val="C00000"/>
                    </a:solidFill>
                  </a:rPr>
                  <a:t> PLB684, 228-230</a:t>
                </a:r>
                <a:endParaRPr lang="it-IT" sz="1600" dirty="0"/>
              </a:p>
              <a:p>
                <a:pPr algn="r"/>
                <a:r>
                  <a:rPr lang="it-IT" sz="1600" dirty="0">
                    <a:solidFill>
                      <a:srgbClr val="C00000"/>
                    </a:solidFill>
                  </a:rPr>
                  <a:t>Esposito, Piccinini, AP, Polosa, JMP 4, 1569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it-IT" sz="1600" dirty="0">
                    <a:solidFill>
                      <a:srgbClr val="C00000"/>
                    </a:solidFill>
                  </a:rPr>
                  <a:t>Guerrieri, Piccinini, AP, Polosa, PRD90, 034003</a:t>
                </a:r>
              </a:p>
            </p:txBody>
          </p:sp>
        </mc:Choice>
        <mc:Fallback xmlns="">
          <p:sp>
            <p:nvSpPr>
              <p:cNvPr id="67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185" y="2694794"/>
                <a:ext cx="4275051" cy="2816156"/>
              </a:xfrm>
              <a:prstGeom prst="rect">
                <a:avLst/>
              </a:prstGeom>
              <a:blipFill>
                <a:blip r:embed="rId14"/>
                <a:stretch>
                  <a:fillRect l="-1140" t="-1082" r="-712" b="-1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5FA513-732D-7D4E-9ED1-296DA4153D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319" y="1376320"/>
            <a:ext cx="3559337" cy="346016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EDC6CCFB-19E4-C5CC-CE4F-1A5EA78F80FD}"/>
              </a:ext>
            </a:extLst>
          </p:cNvPr>
          <p:cNvSpPr txBox="1"/>
          <p:nvPr/>
        </p:nvSpPr>
        <p:spPr>
          <a:xfrm>
            <a:off x="190166" y="4773554"/>
            <a:ext cx="40794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</a:t>
            </a:r>
            <a:r>
              <a:rPr lang="it-IT" sz="1600" dirty="0" err="1"/>
              <a:t>comparison</a:t>
            </a:r>
            <a:r>
              <a:rPr lang="it-IT" sz="1600" dirty="0"/>
              <a:t> of production of </a:t>
            </a:r>
            <a:r>
              <a:rPr lang="it-IT" sz="1600" dirty="0" err="1"/>
              <a:t>other</a:t>
            </a:r>
            <a:r>
              <a:rPr lang="it-IT" sz="1600" dirty="0"/>
              <a:t> light nuclei </a:t>
            </a:r>
            <a:r>
              <a:rPr lang="it-IT" sz="1600" dirty="0" err="1"/>
              <a:t>suggests</a:t>
            </a:r>
            <a:r>
              <a:rPr lang="it-IT" sz="1600" dirty="0"/>
              <a:t> a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behavior</a:t>
            </a:r>
            <a:endParaRPr lang="it-IT" sz="1600" dirty="0"/>
          </a:p>
          <a:p>
            <a:pPr algn="r"/>
            <a:r>
              <a:rPr lang="it-IT" sz="1600" dirty="0">
                <a:solidFill>
                  <a:srgbClr val="C00000"/>
                </a:solidFill>
              </a:rPr>
              <a:t>Esposito, Guerrieri, Maiani, Piccinini, AP, Polosa, </a:t>
            </a:r>
            <a:r>
              <a:rPr lang="it-IT" sz="1600" dirty="0" err="1">
                <a:solidFill>
                  <a:srgbClr val="C00000"/>
                </a:solidFill>
              </a:rPr>
              <a:t>Riquer</a:t>
            </a:r>
            <a:r>
              <a:rPr lang="it-IT" sz="1600" dirty="0">
                <a:solidFill>
                  <a:srgbClr val="C00000"/>
                </a:solidFill>
              </a:rPr>
              <a:t>, PRD92 (2015) 3, 034028</a:t>
            </a:r>
          </a:p>
        </p:txBody>
      </p:sp>
    </p:spTree>
    <p:extLst>
      <p:ext uri="{BB962C8B-B14F-4D97-AF65-F5344CB8AC3E}">
        <p14:creationId xmlns:p14="http://schemas.microsoft.com/office/powerpoint/2010/main" val="41621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" grpId="0"/>
      <p:bldP spid="33" grpId="0" animBg="1"/>
      <p:bldP spid="67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Multiscale system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3000" b="0" i="1" smtClean="0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sSup>
                        <m:sSupPr>
                          <m:ctrlPr>
                            <a:rPr lang="it-IT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940" y="1415224"/>
                <a:ext cx="3640484" cy="5959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it-IT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95" y="1713190"/>
                <a:ext cx="2834494" cy="657296"/>
              </a:xfrm>
              <a:prstGeom prst="rect">
                <a:avLst/>
              </a:prstGeom>
              <a:blipFill rotWithShape="0">
                <a:blip r:embed="rId4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Systematically integrate</a:t>
                </a:r>
                <a:br>
                  <a:rPr lang="it-IT" dirty="0"/>
                </a:br>
                <a:r>
                  <a:rPr lang="it-IT" dirty="0"/>
                  <a:t>out the heavy scale,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0" y="1524084"/>
                <a:ext cx="2404056" cy="942887"/>
              </a:xfrm>
              <a:prstGeom prst="rect">
                <a:avLst/>
              </a:prstGeom>
              <a:blipFill rotWithShape="0">
                <a:blip r:embed="rId5"/>
                <a:stretch>
                  <a:fillRect l="-2030" t="-3226" r="-2284" b="-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560782" y="211066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Full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919" y="2110662"/>
            <a:ext cx="87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NRQCD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6603" y="2110662"/>
            <a:ext cx="9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pNRQCD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553361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37745" y="2292881"/>
            <a:ext cx="422558" cy="48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61" y="4872731"/>
            <a:ext cx="3110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Factorization (to be proved)</a:t>
            </a:r>
            <a:br>
              <a:rPr lang="it-IT" dirty="0"/>
            </a:br>
            <a:r>
              <a:rPr lang="it-IT" dirty="0"/>
              <a:t>of universal LDMEs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80850"/>
          <a:stretch/>
        </p:blipFill>
        <p:spPr>
          <a:xfrm>
            <a:off x="2469" y="2592790"/>
            <a:ext cx="9141531" cy="21275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58418" y="4908377"/>
            <a:ext cx="478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Good description of many production channels,</a:t>
            </a:r>
            <a:br>
              <a:rPr lang="it-IT" dirty="0"/>
            </a:br>
            <a:r>
              <a:rPr lang="it-IT" dirty="0"/>
              <a:t>some known puzzles (polarizations)</a:t>
            </a:r>
          </a:p>
        </p:txBody>
      </p:sp>
    </p:spTree>
    <p:extLst>
      <p:ext uri="{BB962C8B-B14F-4D97-AF65-F5344CB8AC3E}">
        <p14:creationId xmlns:p14="http://schemas.microsoft.com/office/powerpoint/2010/main" val="246584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Exotic landscape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1B087BCD-91BC-491E-9DD1-40207FD54AD5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Broad mesons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4140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4000</m:t>
                    </m:r>
                    <m:r>
                      <a:rPr lang="it-IT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...</a:t>
                </a: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1445971"/>
                <a:ext cx="4503906" cy="1274323"/>
              </a:xfrm>
              <a:prstGeom prst="roundRect">
                <a:avLst/>
              </a:prstGeom>
              <a:blipFill rotWithShape="0">
                <a:blip r:embed="rId3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it-IT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25" y="4621272"/>
                <a:ext cx="4503906" cy="1274323"/>
              </a:xfrm>
              <a:prstGeom prst="roundRect">
                <a:avLst/>
              </a:prstGeom>
              <a:blipFill rotWithShape="0">
                <a:blip r:embed="rId4"/>
                <a:stretch>
                  <a:fillRect l="-268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it-IT" sz="2400" dirty="0">
                    <a:solidFill>
                      <a:schemeClr val="tx1"/>
                    </a:solidFill>
                  </a:rPr>
                  <a:t>Narrow structures seen in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 decay: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r>
                      <a:rPr lang="it-IT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09" y="3033621"/>
                <a:ext cx="4659548" cy="1274323"/>
              </a:xfrm>
              <a:prstGeom prst="roundRect">
                <a:avLst/>
              </a:prstGeom>
              <a:blipFill rotWithShape="0">
                <a:blip r:embed="rId5"/>
                <a:stretch>
                  <a:fillRect r="-26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6187" y="3375498"/>
            <a:ext cx="3909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00FF"/>
                </a:solidFill>
              </a:rPr>
              <a:t>Scarce consistency between various</a:t>
            </a:r>
            <a:br>
              <a:rPr lang="it-IT" sz="2000" dirty="0">
                <a:solidFill>
                  <a:srgbClr val="0000FF"/>
                </a:solidFill>
              </a:rPr>
            </a:br>
            <a:r>
              <a:rPr lang="it-IT" sz="2000" dirty="0">
                <a:solidFill>
                  <a:srgbClr val="0000FF"/>
                </a:solidFill>
              </a:rPr>
              <a:t>production mechanisms</a:t>
            </a:r>
          </a:p>
        </p:txBody>
      </p:sp>
    </p:spTree>
    <p:extLst>
      <p:ext uri="{BB962C8B-B14F-4D97-AF65-F5344CB8AC3E}">
        <p14:creationId xmlns:p14="http://schemas.microsoft.com/office/powerpoint/2010/main" val="7993961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 in BESIII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New BESIII data show a peculiar lineshape</a:t>
                </a:r>
                <a:br>
                  <a:rPr lang="it-IT" dirty="0"/>
                </a:br>
                <a:r>
                  <a:rPr lang="it-IT" dirty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/>
              </a:p>
              <a:p>
                <a:r>
                  <a:rPr lang="it-IT" dirty="0"/>
                  <a:t>The state appear lighter and narrower,</a:t>
                </a:r>
                <a:br>
                  <a:rPr lang="it-IT" dirty="0"/>
                </a:br>
                <a:r>
                  <a:rPr lang="it-IT" dirty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/>
              </a:p>
              <a:p>
                <a:r>
                  <a:rPr lang="it-IT" dirty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/>
                  <a:t>dominance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9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9241" r="36668" b="75841"/>
          <a:stretch/>
        </p:blipFill>
        <p:spPr>
          <a:xfrm>
            <a:off x="4482160" y="1691573"/>
            <a:ext cx="4394904" cy="14782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452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39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85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it-IT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sSup>
                        <m:sSupPr>
                          <m:ctrlP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br>
                  <a:rPr lang="it-IT" b="0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982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bSup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13" y="3310016"/>
                <a:ext cx="5456378" cy="700961"/>
              </a:xfrm>
              <a:prstGeom prst="rect">
                <a:avLst/>
              </a:prstGeom>
              <a:blipFill>
                <a:blip r:embed="rId3"/>
                <a:stretch>
                  <a:fillRect r="-667" b="-5833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A Strange partner </a:t>
                </a:r>
                <a:r>
                  <a:rPr lang="it-IT" sz="36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𝑐𝑠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3985</m:t>
                        </m:r>
                      </m:e>
                    </m:d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A strange partner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it-IT" sz="2400" dirty="0" err="1"/>
                  <a:t>seems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appear</a:t>
                </a:r>
                <a:r>
                  <a:rPr lang="it-IT" sz="2400" dirty="0"/>
                  <a:t> in open charm </a:t>
                </a:r>
                <a:r>
                  <a:rPr lang="it-IT" sz="2400" dirty="0" err="1"/>
                  <a:t>decays</a:t>
                </a:r>
                <a:endParaRPr lang="it-IT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416" y="1487717"/>
                <a:ext cx="6650183" cy="830997"/>
              </a:xfrm>
              <a:prstGeom prst="rect">
                <a:avLst/>
              </a:prstGeom>
              <a:blipFill>
                <a:blip r:embed="rId5"/>
                <a:stretch>
                  <a:fillRect l="-1375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BCACF6-FFDF-1676-1D14-5376DC467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9" y="2613701"/>
            <a:ext cx="3124682" cy="23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98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10650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10607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10652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/>
                  <a:t>,</a:t>
                </a:r>
              </a:p>
              <a:p>
                <a:r>
                  <a:rPr lang="it-IT" dirty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br>
                  <a:rPr lang="it-IT" dirty="0"/>
                </a:br>
                <a:r>
                  <a:rPr lang="it-IT" dirty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00FF"/>
                </a:solidFill>
              </a:rPr>
              <a:t>2 twin resonances!</a:t>
            </a: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79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Tetraquarks: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3600" dirty="0"/>
                  <a:t> decay</a:t>
                </a:r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34" y="4230506"/>
            <a:ext cx="2421801" cy="18042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CE43C45-A8CC-3D55-686E-A8819D217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" y="1163163"/>
            <a:ext cx="8947897" cy="2741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/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begChr m:val="{"/>
                          <m:endChr m:val="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−+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×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++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D258DA6B-A7DA-BF5C-0BB6-00DDAFBBB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19" y="4641567"/>
                <a:ext cx="2494148" cy="1253613"/>
              </a:xfrm>
              <a:prstGeom prst="rect">
                <a:avLst/>
              </a:prstGeom>
              <a:blipFill>
                <a:blip r:embed="rId6"/>
                <a:stretch>
                  <a:fillRect b="-33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D2706A-92AD-1ECA-CC04-65A01DCC02F6}"/>
              </a:ext>
            </a:extLst>
          </p:cNvPr>
          <p:cNvSpPr txBox="1"/>
          <p:nvPr/>
        </p:nvSpPr>
        <p:spPr>
          <a:xfrm>
            <a:off x="3182185" y="5083707"/>
            <a:ext cx="279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Widths</a:t>
            </a:r>
            <a:r>
              <a:rPr lang="it-IT" dirty="0"/>
              <a:t> from 50 to 230 MeV</a:t>
            </a:r>
          </a:p>
        </p:txBody>
      </p:sp>
    </p:spTree>
    <p:extLst>
      <p:ext uri="{BB962C8B-B14F-4D97-AF65-F5344CB8AC3E}">
        <p14:creationId xmlns:p14="http://schemas.microsoft.com/office/powerpoint/2010/main" val="3097823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Broad </a:t>
                </a:r>
                <a:r>
                  <a:rPr lang="it-IT" sz="3600" b="0" dirty="0" err="1"/>
                  <a:t>exotic</a:t>
                </a:r>
                <a:r>
                  <a:rPr lang="it-IT" sz="3600" dirty="0" err="1"/>
                  <a:t>s</a:t>
                </a:r>
                <a:r>
                  <a:rPr lang="it-IT" sz="3600" dirty="0"/>
                  <a:t>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sz="3600" dirty="0"/>
                  <a:t> decays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/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Lots of new </a:t>
                </a:r>
                <a:r>
                  <a:rPr lang="it-IT" sz="2400" dirty="0" err="1"/>
                  <a:t>exotics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have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been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 by </a:t>
                </a:r>
                <a:r>
                  <a:rPr lang="it-IT" sz="2400" dirty="0" err="1"/>
                  <a:t>LHCb</a:t>
                </a:r>
                <a:r>
                  <a:rPr lang="it-IT" sz="2400" dirty="0"/>
                  <a:t> with </a:t>
                </a:r>
                <a:r>
                  <a:rPr lang="it-IT" sz="2400" dirty="0" err="1"/>
                  <a:t>multidimensional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analyses</a:t>
                </a:r>
                <a:r>
                  <a:rPr lang="it-IT" sz="2400" dirty="0"/>
                  <a:t> of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400" dirty="0"/>
                  <a:t> 3+ body</a:t>
                </a:r>
              </a:p>
              <a:p>
                <a:endParaRPr lang="it-IT" sz="2400" dirty="0"/>
              </a:p>
              <a:p>
                <a:r>
                  <a:rPr lang="it-IT" sz="2400" dirty="0" err="1"/>
                  <a:t>Most</a:t>
                </a:r>
                <a:r>
                  <a:rPr lang="it-IT" sz="2400" dirty="0"/>
                  <a:t>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broad</a:t>
                </a:r>
                <a:r>
                  <a:rPr lang="it-IT" sz="2400" dirty="0"/>
                  <a:t>, and the precise </a:t>
                </a:r>
                <a:r>
                  <a:rPr lang="it-IT" sz="2400" dirty="0" err="1"/>
                  <a:t>determination</a:t>
                </a:r>
                <a:r>
                  <a:rPr lang="it-IT" sz="2400" dirty="0"/>
                  <a:t> can </a:t>
                </a:r>
                <a:r>
                  <a:rPr lang="it-IT" sz="2400" dirty="0" err="1"/>
                  <a:t>crucially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depend</a:t>
                </a:r>
                <a:r>
                  <a:rPr lang="it-IT" sz="2400" dirty="0"/>
                  <a:t> on the </a:t>
                </a:r>
                <a:r>
                  <a:rPr lang="it-IT" sz="2400" dirty="0" err="1"/>
                  <a:t>amplitude</a:t>
                </a:r>
                <a:r>
                  <a:rPr lang="it-IT" sz="2400" dirty="0"/>
                  <a:t> model, so </a:t>
                </a:r>
                <a:r>
                  <a:rPr lang="it-IT" sz="2400" dirty="0" err="1"/>
                  <a:t>that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resonant</a:t>
                </a:r>
                <a:r>
                  <a:rPr lang="it-IT" sz="2400" dirty="0"/>
                  <a:t> nature </a:t>
                </a:r>
                <a:r>
                  <a:rPr lang="it-IT" sz="2400" dirty="0" err="1"/>
                  <a:t>cannot</a:t>
                </a:r>
                <a:r>
                  <a:rPr lang="it-IT" sz="2400" dirty="0"/>
                  <a:t> be </a:t>
                </a:r>
                <a:r>
                  <a:rPr lang="it-IT" sz="2400" dirty="0" err="1"/>
                  <a:t>assessed</a:t>
                </a:r>
                <a:r>
                  <a:rPr lang="it-IT" sz="2400" dirty="0"/>
                  <a:t> with the </a:t>
                </a:r>
                <a:r>
                  <a:rPr lang="it-IT" sz="2400" dirty="0" err="1"/>
                  <a:t>same</a:t>
                </a:r>
                <a:r>
                  <a:rPr lang="it-IT" sz="2400" dirty="0"/>
                  <a:t> strong </a:t>
                </a:r>
                <a:r>
                  <a:rPr lang="it-IT" sz="2400" dirty="0" err="1"/>
                  <a:t>statements</a:t>
                </a:r>
                <a:r>
                  <a:rPr lang="it-IT" sz="2400" dirty="0"/>
                  <a:t> </a:t>
                </a:r>
                <a:br>
                  <a:rPr lang="it-IT" sz="2400" dirty="0"/>
                </a:br>
                <a:r>
                  <a:rPr lang="it-IT" sz="2400" dirty="0" err="1"/>
                  <a:t>as</a:t>
                </a:r>
                <a:r>
                  <a:rPr lang="it-IT" sz="2400" dirty="0"/>
                  <a:t> for the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guys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68B4DE3-9AF0-3E44-23CD-854894358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2" y="1978908"/>
                <a:ext cx="8451908" cy="2677656"/>
              </a:xfrm>
              <a:prstGeom prst="rect">
                <a:avLst/>
              </a:prstGeom>
              <a:blipFill>
                <a:blip r:embed="rId4"/>
                <a:stretch>
                  <a:fillRect l="-1154" t="-1822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80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072001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LHCb, PRL 117, 082003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25091" y="3761968"/>
            <a:ext cx="423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2019 1D-analysis </a:t>
            </a:r>
            <a:r>
              <a:rPr lang="it-IT" dirty="0" err="1"/>
              <a:t>resolved</a:t>
            </a:r>
            <a:r>
              <a:rPr lang="it-IT" dirty="0"/>
              <a:t> the composite </a:t>
            </a:r>
            <a:r>
              <a:rPr lang="it-IT" dirty="0" err="1"/>
              <a:t>structure</a:t>
            </a:r>
            <a:r>
              <a:rPr lang="it-IT" dirty="0"/>
              <a:t> of the </a:t>
            </a:r>
            <a:r>
              <a:rPr lang="it-IT" dirty="0" err="1"/>
              <a:t>narrow</a:t>
            </a:r>
            <a:r>
              <a:rPr lang="it-IT" dirty="0"/>
              <a:t> </a:t>
            </a:r>
            <a:r>
              <a:rPr lang="it-IT" dirty="0" err="1"/>
              <a:t>peak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a </a:t>
            </a:r>
            <a:r>
              <a:rPr lang="it-IT" dirty="0" err="1"/>
              <a:t>lighter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909949" y="1695813"/>
                <a:ext cx="2972793" cy="1938992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it-IT" dirty="0"/>
                  <a:t>The 2015 4D-analysis </a:t>
                </a:r>
                <a:r>
                  <a:rPr lang="it-IT" dirty="0" err="1"/>
                  <a:t>observed</a:t>
                </a:r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/>
                  <a:t>a </a:t>
                </a:r>
                <a:r>
                  <a:rPr lang="it-IT" dirty="0" err="1"/>
                  <a:t>narrow</a:t>
                </a:r>
                <a:r>
                  <a:rPr lang="it-IT" dirty="0"/>
                  <a:t> and a </a:t>
                </a:r>
                <a:r>
                  <a:rPr lang="it-IT" dirty="0" err="1"/>
                  <a:t>broad</a:t>
                </a:r>
                <a:r>
                  <a:rPr lang="it-IT" dirty="0"/>
                  <a:t> state </a:t>
                </a:r>
                <a:br>
                  <a:rPr lang="it-IT" dirty="0"/>
                </a:br>
                <a:r>
                  <a:rPr lang="it-IT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/>
                  <a:t>,</a:t>
                </a:r>
              </a:p>
              <a:p>
                <a:r>
                  <a:rPr lang="it-IT" dirty="0" err="1"/>
                  <a:t>Likely</a:t>
                </a:r>
                <a:r>
                  <a:rPr lang="it-IT" dirty="0"/>
                  <a:t> opposite </a:t>
                </a:r>
                <a:r>
                  <a:rPr lang="it-IT" dirty="0" err="1"/>
                  <a:t>parity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 err="1"/>
                  <a:t>Possible</a:t>
                </a:r>
                <a:r>
                  <a:rPr lang="it-IT" dirty="0"/>
                  <a:t> </a:t>
                </a:r>
                <a:r>
                  <a:rPr lang="it-IT" dirty="0" err="1"/>
                  <a:t>contamination</a:t>
                </a:r>
                <a:r>
                  <a:rPr lang="it-IT" dirty="0"/>
                  <a:t> by models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949" y="1695813"/>
                <a:ext cx="2972793" cy="1938992"/>
              </a:xfrm>
              <a:prstGeom prst="rect">
                <a:avLst/>
              </a:prstGeom>
              <a:blipFill>
                <a:blip r:embed="rId4"/>
                <a:stretch>
                  <a:fillRect l="-4713" t="-4088" r="-2049" b="-66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D5FF80-2A7C-682B-00B0-585F396E4F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" y="3220989"/>
            <a:ext cx="3147099" cy="30365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D46E40-6262-A243-0530-BE1DA19D127D}"/>
              </a:ext>
            </a:extLst>
          </p:cNvPr>
          <p:cNvSpPr txBox="1"/>
          <p:nvPr/>
        </p:nvSpPr>
        <p:spPr>
          <a:xfrm>
            <a:off x="4502990" y="4555938"/>
            <a:ext cx="4641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 err="1">
                <a:solidFill>
                  <a:srgbClr val="C00000"/>
                </a:solidFill>
              </a:rPr>
              <a:t>LHCb</a:t>
            </a:r>
            <a:r>
              <a:rPr lang="it-IT" dirty="0">
                <a:solidFill>
                  <a:srgbClr val="C00000"/>
                </a:solidFill>
              </a:rPr>
              <a:t>, PRL 122, 222001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1633237-C0F1-70D8-BC73-36E7309953FD}"/>
                  </a:ext>
                </a:extLst>
              </p:cNvPr>
              <p:cNvSpPr txBox="1"/>
              <p:nvPr/>
            </p:nvSpPr>
            <p:spPr>
              <a:xfrm>
                <a:off x="3325091" y="5008949"/>
                <a:ext cx="358436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/>
                  <a:t>Pentaquark</a:t>
                </a:r>
                <a:r>
                  <a:rPr lang="it-IT" sz="2000" dirty="0"/>
                  <a:t> </a:t>
                </a:r>
                <a:r>
                  <a:rPr lang="it-IT" sz="2000" dirty="0" err="1"/>
                  <a:t>candidates</a:t>
                </a:r>
                <a:r>
                  <a:rPr lang="it-IT" sz="2000" dirty="0"/>
                  <a:t> with </a:t>
                </a:r>
                <a:r>
                  <a:rPr lang="it-IT" sz="2000" dirty="0" err="1"/>
                  <a:t>strangeness</a:t>
                </a:r>
                <a:r>
                  <a:rPr lang="it-IT" sz="2000" dirty="0"/>
                  <a:t> </a:t>
                </a:r>
                <a:r>
                  <a:rPr lang="it-IT" sz="2000" dirty="0" err="1"/>
                  <a:t>have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been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observed</a:t>
                </a:r>
                <a:br>
                  <a:rPr lang="it-IT" sz="2000" dirty="0"/>
                </a:br>
                <a:r>
                  <a:rPr lang="it-IT" sz="2000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it-IT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it-IT" sz="2000" dirty="0"/>
                  <a:t> decay</a:t>
                </a:r>
              </a:p>
            </p:txBody>
          </p:sp>
        </mc:Choice>
        <mc:Fallback xmlns="">
          <p:sp>
            <p:nvSpPr>
              <p:cNvPr id="8" name="TextBox 2">
                <a:extLst>
                  <a:ext uri="{FF2B5EF4-FFF2-40B4-BE49-F238E27FC236}">
                    <a16:creationId xmlns:a16="http://schemas.microsoft.com/office/drawing/2014/main" id="{B1633237-C0F1-70D8-BC73-36E730995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091" y="5008949"/>
                <a:ext cx="3584362" cy="1015663"/>
              </a:xfrm>
              <a:prstGeom prst="rect">
                <a:avLst/>
              </a:prstGeom>
              <a:blipFill>
                <a:blip r:embed="rId6"/>
                <a:stretch>
                  <a:fillRect l="-1701" t="-3614" r="-1020" b="-10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3">
            <a:extLst>
              <a:ext uri="{FF2B5EF4-FFF2-40B4-BE49-F238E27FC236}">
                <a16:creationId xmlns:a16="http://schemas.microsoft.com/office/drawing/2014/main" id="{38730371-4A3B-4EAB-673A-0B3059287735}"/>
              </a:ext>
            </a:extLst>
          </p:cNvPr>
          <p:cNvSpPr/>
          <p:nvPr/>
        </p:nvSpPr>
        <p:spPr>
          <a:xfrm>
            <a:off x="5638460" y="5601208"/>
            <a:ext cx="35157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Sci.Bull</a:t>
            </a:r>
            <a:r>
              <a:rPr lang="en-US" dirty="0">
                <a:solidFill>
                  <a:srgbClr val="C00000"/>
                </a:solidFill>
              </a:rPr>
              <a:t>. 66 (2021) 1278-1287</a:t>
            </a:r>
          </a:p>
          <a:p>
            <a:pPr algn="r"/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, 2210.10346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7655B33-0555-3166-369F-6E7D15999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78" y="3342064"/>
            <a:ext cx="3114303" cy="29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4430</m:t>
                    </m:r>
                    <m:r>
                      <a:rPr lang="it-IT" sz="3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9" y="1167845"/>
            <a:ext cx="3517751" cy="238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11"/>
              <p:cNvSpPr/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𝑍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4430</m:t>
                              </m:r>
                            </m:e>
                          </m:d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i="1">
                              <a:latin typeface="Cambria Math"/>
                            </a:rPr>
                            <m:t>𝐶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/>
                            </a:rPr>
                            <m:t>1</m:t>
                          </m:r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  <a:p>
                <a:pPr algn="ctr"/>
                <a:endParaRPr lang="it-IT" dirty="0"/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4475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bSup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172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37</m:t>
                        </m:r>
                      </m:sup>
                    </m:sSubSup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MeV</a:t>
                </a:r>
              </a:p>
              <a:p>
                <a:pPr algn="ctr"/>
                <a:endParaRPr lang="it-IT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dirty="0"/>
                  <a:t>Far from open charm thresholds</a:t>
                </a:r>
              </a:p>
            </p:txBody>
          </p:sp>
        </mc:Choice>
        <mc:Fallback xmlns="">
          <p:sp>
            <p:nvSpPr>
              <p:cNvPr id="7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36" y="3802453"/>
                <a:ext cx="3320625" cy="2053767"/>
              </a:xfrm>
              <a:prstGeom prst="rect">
                <a:avLst/>
              </a:prstGeom>
              <a:blipFill rotWithShape="0">
                <a:blip r:embed="rId5"/>
                <a:stretch>
                  <a:fillRect b="-2924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6" t="3048" r="2330" b="6118"/>
          <a:stretch/>
        </p:blipFill>
        <p:spPr>
          <a:xfrm>
            <a:off x="3490433" y="3667352"/>
            <a:ext cx="2711774" cy="2576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11"/>
              <p:cNvSpPr/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dirty="0"/>
                  <a:t>If the amplitude is a free complex number, in each bin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it-IT" dirty="0"/>
                  <a:t>,</a:t>
                </a:r>
                <a:br>
                  <a:rPr lang="it-IT" dirty="0"/>
                </a:br>
                <a:r>
                  <a:rPr lang="it-IT" dirty="0"/>
                  <a:t>the resonant behaviour appears as well </a:t>
                </a:r>
              </a:p>
            </p:txBody>
          </p:sp>
        </mc:Choice>
        <mc:Fallback xmlns="">
          <p:sp>
            <p:nvSpPr>
              <p:cNvPr id="9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80" y="4051943"/>
                <a:ext cx="2580861" cy="1554785"/>
              </a:xfrm>
              <a:prstGeom prst="rect">
                <a:avLst/>
              </a:prstGeom>
              <a:blipFill rotWithShape="0">
                <a:blip r:embed="rId7"/>
                <a:stretch>
                  <a:fillRect l="-233" t="-1538" r="-1632" b="-4231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5" t="3202" r="2315" b="32537"/>
          <a:stretch/>
        </p:blipFill>
        <p:spPr>
          <a:xfrm>
            <a:off x="4975287" y="1188306"/>
            <a:ext cx="3520871" cy="23624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6" y="1450053"/>
            <a:ext cx="517125" cy="353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47" y="1442782"/>
            <a:ext cx="517125" cy="3533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75" y="3806018"/>
            <a:ext cx="517125" cy="3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1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/>
              <a:t>How to </a:t>
            </a:r>
            <a:r>
              <a:rPr lang="it-IT" sz="3600" b="0" dirty="0" err="1"/>
              <a:t>proceed</a:t>
            </a:r>
            <a:r>
              <a:rPr lang="it-IT" sz="3600" b="0" dirty="0"/>
              <a:t>?</a:t>
            </a:r>
            <a:endParaRPr lang="it-IT" sz="3600" dirty="0"/>
          </a:p>
        </p:txBody>
      </p:sp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0CA7C5-0289-B01F-8B23-58C9A248A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906" y="1426128"/>
            <a:ext cx="1328637" cy="797182"/>
          </a:xfrm>
          <a:prstGeom prst="rect">
            <a:avLst/>
          </a:prstGeom>
        </p:spPr>
      </p:pic>
      <p:sp>
        <p:nvSpPr>
          <p:cNvPr id="9" name="Down Arrow 6">
            <a:extLst>
              <a:ext uri="{FF2B5EF4-FFF2-40B4-BE49-F238E27FC236}">
                <a16:creationId xmlns:a16="http://schemas.microsoft.com/office/drawing/2014/main" id="{C1786681-4F7A-E94C-C24C-7C8C3B1B5888}"/>
              </a:ext>
            </a:extLst>
          </p:cNvPr>
          <p:cNvSpPr/>
          <p:nvPr/>
        </p:nvSpPr>
        <p:spPr>
          <a:xfrm>
            <a:off x="810107" y="2352550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07A443E-391E-E24F-6D1F-B5080201C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" y="2820344"/>
            <a:ext cx="1343978" cy="999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/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BB2C32-6DAE-100B-E273-C68D7917B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87" y="2996799"/>
                <a:ext cx="116307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97">
            <a:extLst>
              <a:ext uri="{FF2B5EF4-FFF2-40B4-BE49-F238E27FC236}">
                <a16:creationId xmlns:a16="http://schemas.microsoft.com/office/drawing/2014/main" id="{6F4AFEB2-E0D9-DD4D-2069-4DFF8996FD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8236" y="4416618"/>
            <a:ext cx="1343977" cy="972159"/>
          </a:xfrm>
          <a:prstGeom prst="rect">
            <a:avLst/>
          </a:prstGeom>
        </p:spPr>
      </p:pic>
      <p:sp>
        <p:nvSpPr>
          <p:cNvPr id="19" name="Down Arrow 6">
            <a:extLst>
              <a:ext uri="{FF2B5EF4-FFF2-40B4-BE49-F238E27FC236}">
                <a16:creationId xmlns:a16="http://schemas.microsoft.com/office/drawing/2014/main" id="{AE5781D8-F48C-9414-B0CD-30F78D234B6D}"/>
              </a:ext>
            </a:extLst>
          </p:cNvPr>
          <p:cNvSpPr/>
          <p:nvPr/>
        </p:nvSpPr>
        <p:spPr>
          <a:xfrm>
            <a:off x="810107" y="3948824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97">
            <a:extLst>
              <a:ext uri="{FF2B5EF4-FFF2-40B4-BE49-F238E27FC236}">
                <a16:creationId xmlns:a16="http://schemas.microsoft.com/office/drawing/2014/main" id="{700BCB04-74A1-FBB1-E922-FC692BD957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7383392" y="4400299"/>
            <a:ext cx="1328400" cy="960892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9B142D0-61C2-96BB-24DB-C302A480F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7383392" y="1328800"/>
            <a:ext cx="1328400" cy="1023750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:a16="http://schemas.microsoft.com/office/drawing/2014/main" id="{E7165FAE-FE7B-1E77-1D2F-F15A02E55E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7383392" y="2959860"/>
            <a:ext cx="1328400" cy="833130"/>
          </a:xfrm>
          <a:prstGeom prst="rect">
            <a:avLst/>
          </a:prstGeom>
        </p:spPr>
      </p:pic>
      <p:sp>
        <p:nvSpPr>
          <p:cNvPr id="23" name="Down Arrow 6">
            <a:extLst>
              <a:ext uri="{FF2B5EF4-FFF2-40B4-BE49-F238E27FC236}">
                <a16:creationId xmlns:a16="http://schemas.microsoft.com/office/drawing/2014/main" id="{25C884A9-B5A1-6574-7F6B-3E16562D83EA}"/>
              </a:ext>
            </a:extLst>
          </p:cNvPr>
          <p:cNvSpPr/>
          <p:nvPr/>
        </p:nvSpPr>
        <p:spPr>
          <a:xfrm flipV="1">
            <a:off x="7747475" y="248692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Down Arrow 6">
            <a:extLst>
              <a:ext uri="{FF2B5EF4-FFF2-40B4-BE49-F238E27FC236}">
                <a16:creationId xmlns:a16="http://schemas.microsoft.com/office/drawing/2014/main" id="{C1673032-59D0-4A62-666F-C070398C9409}"/>
              </a:ext>
            </a:extLst>
          </p:cNvPr>
          <p:cNvSpPr/>
          <p:nvPr/>
        </p:nvSpPr>
        <p:spPr>
          <a:xfrm flipV="1">
            <a:off x="7747475" y="3927368"/>
            <a:ext cx="600235" cy="338554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2091AD-91D2-9498-1E06-9F1B05FEC44C}"/>
              </a:ext>
            </a:extLst>
          </p:cNvPr>
          <p:cNvSpPr txBox="1"/>
          <p:nvPr/>
        </p:nvSpPr>
        <p:spPr>
          <a:xfrm>
            <a:off x="2761351" y="1774385"/>
            <a:ext cx="40147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Top-down:</a:t>
            </a:r>
            <a:br>
              <a:rPr lang="it-IT" sz="2400" dirty="0"/>
            </a:br>
            <a:r>
              <a:rPr lang="it-IT" sz="2400" dirty="0" err="1"/>
              <a:t>you</a:t>
            </a:r>
            <a:r>
              <a:rPr lang="it-IT" sz="2400" dirty="0"/>
              <a:t> study models,</a:t>
            </a:r>
            <a:br>
              <a:rPr lang="it-IT" sz="2400" dirty="0"/>
            </a:br>
            <a:r>
              <a:rPr lang="it-IT" sz="2400" dirty="0"/>
              <a:t>and </a:t>
            </a:r>
            <a:r>
              <a:rPr lang="it-IT" sz="2400" dirty="0" err="1"/>
              <a:t>verify</a:t>
            </a:r>
            <a:r>
              <a:rPr lang="it-IT" sz="2400" dirty="0"/>
              <a:t> </a:t>
            </a:r>
            <a:r>
              <a:rPr lang="it-IT" sz="2400" dirty="0" err="1"/>
              <a:t>predictions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Bottom-up: </a:t>
            </a:r>
            <a:r>
              <a:rPr lang="it-IT" sz="2400" dirty="0" err="1"/>
              <a:t>you</a:t>
            </a:r>
            <a:r>
              <a:rPr lang="it-IT" sz="2400" dirty="0"/>
              <a:t> study data</a:t>
            </a:r>
            <a:br>
              <a:rPr lang="it-IT" sz="2400" dirty="0"/>
            </a:br>
            <a:r>
              <a:rPr lang="it-IT" sz="2400" dirty="0"/>
              <a:t>(</a:t>
            </a:r>
            <a:r>
              <a:rPr lang="it-IT" sz="2400" dirty="0" err="1"/>
              <a:t>lineshapes</a:t>
            </a:r>
            <a:r>
              <a:rPr lang="it-IT" sz="2400" dirty="0"/>
              <a:t>), and </a:t>
            </a:r>
            <a:r>
              <a:rPr lang="it-IT" sz="2400" dirty="0" err="1"/>
              <a:t>try</a:t>
            </a:r>
            <a:r>
              <a:rPr lang="it-IT" sz="2400" dirty="0"/>
              <a:t> and </a:t>
            </a:r>
            <a:r>
              <a:rPr lang="it-IT" sz="2400" dirty="0" err="1"/>
              <a:t>infer</a:t>
            </a:r>
            <a:r>
              <a:rPr lang="it-IT" sz="2400" dirty="0"/>
              <a:t> the </a:t>
            </a:r>
            <a:r>
              <a:rPr lang="it-IT" sz="2400" dirty="0" err="1"/>
              <a:t>physics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9041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45" y="4005330"/>
            <a:ext cx="3409555" cy="231007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6487" y="1025092"/>
            <a:ext cx="5197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Karliner &amp; Rosner, PLB752, 329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Hiller Blin,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PRD94, 034002</a:t>
            </a:r>
          </a:p>
          <a:p>
            <a:pPr algn="r"/>
            <a:r>
              <a:rPr lang="it-IT" dirty="0">
                <a:solidFill>
                  <a:srgbClr val="C00000"/>
                </a:solidFill>
              </a:rPr>
              <a:t>D. Winney, C. Fanelli,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 PRD100, 034019</a:t>
            </a:r>
          </a:p>
          <a:p>
            <a:pPr algn="r"/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9" b="14648"/>
          <a:stretch/>
        </p:blipFill>
        <p:spPr>
          <a:xfrm>
            <a:off x="62545" y="1260806"/>
            <a:ext cx="2435732" cy="1720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tx2"/>
                    </a:solidFill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5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44" y="3108336"/>
            <a:ext cx="635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</a:rPr>
              <a:t>Vector meson dominance relates radiative width to hadronic one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9075" y="2159812"/>
            <a:ext cx="3610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background is described</a:t>
            </a:r>
            <a:br>
              <a:rPr lang="it-IT" dirty="0"/>
            </a:br>
            <a:r>
              <a:rPr lang="it-IT" dirty="0"/>
              <a:t>via an </a:t>
            </a:r>
            <a:r>
              <a:rPr lang="it-IT" dirty="0">
                <a:solidFill>
                  <a:srgbClr val="0000FF"/>
                </a:solidFill>
              </a:rPr>
              <a:t>Effective Vector Pomeron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" y="3903256"/>
            <a:ext cx="3682493" cy="2494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Fit the model to GlueX and SLAC data, upper limit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4" y="3578482"/>
                <a:ext cx="7821772" cy="486608"/>
              </a:xfrm>
              <a:prstGeom prst="rect">
                <a:avLst/>
              </a:prstGeom>
              <a:blipFill rotWithShape="0">
                <a:blip r:embed="rId7"/>
                <a:stretch>
                  <a:fillRect l="-624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25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Polarization observables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Heavy quark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13" y="1813293"/>
            <a:ext cx="6288477" cy="647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One can take advantage of the polarized beam at Jlab</a:t>
                </a:r>
                <a:br>
                  <a:rPr lang="it-IT" dirty="0"/>
                </a:br>
                <a:r>
                  <a:rPr lang="it-IT" dirty="0"/>
                  <a:t>Need polarized target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 or polarization of recoiling proton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01264"/>
                <a:ext cx="8025788" cy="646331"/>
              </a:xfrm>
              <a:prstGeom prst="rect">
                <a:avLst/>
              </a:prstGeom>
              <a:blipFill rotWithShape="0">
                <a:blip r:embed="rId4"/>
                <a:stretch>
                  <a:fillRect l="-684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971"/>
            <a:ext cx="3963393" cy="1995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064" y="2578458"/>
                <a:ext cx="57778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03" y="3153064"/>
            <a:ext cx="4284353" cy="299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1" y="4461124"/>
            <a:ext cx="3459220" cy="233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8922" y="4468380"/>
            <a:ext cx="200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(in SBS acceptance)</a:t>
            </a:r>
          </a:p>
        </p:txBody>
      </p:sp>
    </p:spTree>
    <p:extLst>
      <p:ext uri="{BB962C8B-B14F-4D97-AF65-F5344CB8AC3E}">
        <p14:creationId xmlns:p14="http://schemas.microsoft.com/office/powerpoint/2010/main" val="2693138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threshold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Too 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1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4</m:t>
                    </m:r>
                  </m:oMath>
                </a14:m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>
                    <a:solidFill>
                      <a:srgbClr val="0000FF"/>
                    </a:solidFill>
                  </a:rPr>
                  <a:t>Mass</a:t>
                </a:r>
                <a:r>
                  <a:rPr lang="it-IT" dirty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3871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06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b="0" i="0" dirty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192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19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it-IT" sz="2000" dirty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>
                <a:blip r:embed="rId6"/>
                <a:stretch>
                  <a:fillRect t="-3614" b="-24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3600" dirty="0"/>
                  <a:t> </a:t>
                </a:r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51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Threshold vs. high energy</a:t>
            </a:r>
            <a:endParaRPr lang="it-IT" sz="3600" dirty="0"/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26E54BA8-0A20-4472-9379-BF73CD13E66C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" y="2820457"/>
            <a:ext cx="2424872" cy="310119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2000" dirty="0"/>
                  <a:t>Fixed-spin exchanges expected to hold in the low energy region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/>
                  <a:t> channel grows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baseline="31999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, exceeding unitarity bound, </a:t>
                </a:r>
                <a:r>
                  <a:rPr lang="en-US" sz="2000" dirty="0" err="1"/>
                  <a:t>Regge</a:t>
                </a:r>
                <a:r>
                  <a:rPr lang="en-US" sz="2000" dirty="0"/>
                  <a:t> physics kicks in:</a:t>
                </a:r>
                <a:br>
                  <a:rPr lang="en-US" sz="2000" dirty="0"/>
                </a:br>
                <a:r>
                  <a:rPr lang="en-US" sz="2000" dirty="0" err="1"/>
                  <a:t>Reggeized</a:t>
                </a:r>
                <a:r>
                  <a:rPr lang="en-US" sz="2000" dirty="0"/>
                  <a:t> tower of particles with arbitrary spin at HE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34" y="1167857"/>
                <a:ext cx="8487185" cy="1322298"/>
              </a:xfrm>
              <a:prstGeom prst="rect">
                <a:avLst/>
              </a:prstGeom>
              <a:blipFill rotWithShape="0">
                <a:blip r:embed="rId4"/>
                <a:stretch>
                  <a:fillRect l="-201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/>
              <p:cNvSpPr txBox="1"/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p>
                      <m:r>
                        <a:rPr lang="ar-AE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⟶</m:t>
                      </m:r>
                      <m:sSup>
                        <m:sSupPr>
                          <m:ctrlPr>
                            <a:rPr lang="ar-AE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sSub>
                            <m:sSub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it-IT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it-IT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ar-AE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sz="3000" dirty="0"/>
              </a:p>
            </p:txBody>
          </p:sp>
        </mc:Choice>
        <mc:Fallback xmlns="">
          <p:sp>
            <p:nvSpPr>
              <p:cNvPr id="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539" y="2745259"/>
                <a:ext cx="2357568" cy="52475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13082" y="3994308"/>
            <a:ext cx="2082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Holds at low energy,</a:t>
            </a:r>
            <a:br>
              <a:rPr lang="it-IT" dirty="0"/>
            </a:br>
            <a:r>
              <a:rPr lang="it-IT" dirty="0"/>
              <a:t>fixed spin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Holds at high energy, </a:t>
                </a:r>
                <a:br>
                  <a:rPr lang="it-IT" dirty="0"/>
                </a:br>
                <a:r>
                  <a:rPr lang="it-IT" dirty="0"/>
                  <a:t>resummation</a:t>
                </a:r>
                <a:br>
                  <a:rPr lang="it-IT" dirty="0"/>
                </a:br>
                <a:r>
                  <a:rPr lang="it-IT" dirty="0"/>
                  <a:t>of leading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it-IT" dirty="0"/>
                  <a:t> power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51" y="3996665"/>
                <a:ext cx="220194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493" t="-3974" r="-1385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4454297" y="3270018"/>
            <a:ext cx="744472" cy="724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3" idx="0"/>
          </p:cNvCxnSpPr>
          <p:nvPr/>
        </p:nvCxnSpPr>
        <p:spPr>
          <a:xfrm>
            <a:off x="6640502" y="3231284"/>
            <a:ext cx="945324" cy="765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XYZ have so far not been seen in photoproduction: independent confirmation…"/>
              <p:cNvSpPr txBox="1"/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If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en-US" sz="1758" spc="-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</a:t>
                </a:r>
                <a:r>
                  <a:rPr lang="en-US" sz="175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758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it-IT" sz="1758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758" dirty="0"/>
                  <a:t>,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m:rPr>
                        <m:lit/>
                      </m:rPr>
                      <a:rPr lang="it-IT" sz="1758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1758" dirty="0"/>
                  <a:t> decreases with energy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Exchange of heavy particles further suppressed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endParaRPr lang="en-US" sz="1758" dirty="0"/>
              </a:p>
            </p:txBody>
          </p:sp>
        </mc:Choice>
        <mc:Fallback xmlns="">
          <p:sp>
            <p:nvSpPr>
              <p:cNvPr id="17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545" y="5104207"/>
                <a:ext cx="4979255" cy="1322298"/>
              </a:xfrm>
              <a:prstGeom prst="rect">
                <a:avLst/>
              </a:prstGeom>
              <a:blipFill rotWithShape="0">
                <a:blip r:embed="rId7"/>
                <a:stretch>
                  <a:fillRect l="-294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815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23CE757-A6BF-4F0E-BFBE-D69B8FEF6E9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quation"/>
              <p:cNvSpPr txBox="1"/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39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ar-AE" sz="239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39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ar-AE" sz="239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lang="ar-AE" sz="239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r>
                        <a:rPr lang="ar-AE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391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55</m:t>
                      </m:r>
                    </m:oMath>
                  </m:oMathPara>
                </a14:m>
                <a:endParaRPr sz="2391" dirty="0"/>
              </a:p>
            </p:txBody>
          </p:sp>
        </mc:Choice>
        <mc:Fallback xmlns="">
          <p:sp>
            <p:nvSpPr>
              <p:cNvPr id="1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69" y="3646879"/>
                <a:ext cx="4018088" cy="10870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quation"/>
              <p:cNvSpPr txBox="1"/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𝑔𝑔</m:t>
                      </m:r>
                      <m:r>
                        <a:rPr sz="168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168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PS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𝑔𝑔</m:t>
                          </m:r>
                          <m:r>
                            <a:rPr sz="168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87" dirty="0"/>
              </a:p>
            </p:txBody>
          </p:sp>
        </mc:Choice>
        <mc:Fallback xmlns="">
          <p:sp>
            <p:nvSpPr>
              <p:cNvPr id="1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746" y="3946220"/>
                <a:ext cx="3428054" cy="5498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836" y="2750567"/>
                <a:ext cx="3854325" cy="430887"/>
              </a:xfrm>
              <a:prstGeom prst="rect">
                <a:avLst/>
              </a:prstGeom>
              <a:blipFill rotWithShape="0">
                <a:blip r:embed="rId6"/>
                <a:stretch>
                  <a:fillRect l="-2057" t="-9859" r="-1108" b="-28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4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7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3222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(vector)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E0EFA077-FE18-4680-A901-D1BB53CBC493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normAutofit/>
              </a:bodyPr>
              <a:lstStyle/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Focus on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758" b="0" i="0" dirty="0" smtClean="0"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𝑌</m:t>
                    </m:r>
                    <m:d>
                      <m:dPr>
                        <m:ctrlPr>
                          <a:rPr lang="en-US" sz="1758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4260</m:t>
                        </m:r>
                      </m:e>
                    </m:d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758" dirty="0"/>
                  <a:t>, check with </a:t>
                </a:r>
                <a14:m>
                  <m:oMath xmlns:m="http://schemas.openxmlformats.org/officeDocument/2006/math"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it-IT" sz="1758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758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758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sz="175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758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758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Diffractive production, dominated by Pomeron (2-gluon) exchange</a:t>
                </a:r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758" dirty="0"/>
                  <a:t>Good candidates for EIC: diffractive production increases with energy!</a:t>
                </a:r>
                <a:endParaRPr lang="it-IT" sz="1758" dirty="0"/>
              </a:p>
              <a:p>
                <a:pPr marL="285750" indent="-285750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it-IT" sz="1758" dirty="0"/>
                  <a:t>We have </a:t>
                </a:r>
                <a14:m>
                  <m:oMath xmlns:m="http://schemas.openxmlformats.org/officeDocument/2006/math">
                    <m:r>
                      <a:rPr lang="it-IT" sz="1758" b="0" i="1" smtClean="0">
                        <a:latin typeface="Cambria Math" panose="02040503050406030204" pitchFamily="18" charset="0"/>
                      </a:rPr>
                      <m:t>𝛾𝜓</m:t>
                    </m:r>
                  </m:oMath>
                </a14:m>
                <a:r>
                  <a:rPr lang="en-US" sz="1758" dirty="0"/>
                  <a:t>-</a:t>
                </a:r>
                <a:r>
                  <a:rPr lang="en-US" sz="1758" dirty="0" err="1"/>
                  <a:t>pomeron</a:t>
                </a:r>
                <a:r>
                  <a:rPr lang="en-US" sz="1758" dirty="0"/>
                  <a:t> coupling from our analyses 1606.08912, 1907.09393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07" y="1049482"/>
                <a:ext cx="8487185" cy="1462329"/>
              </a:xfrm>
              <a:prstGeom prst="rect">
                <a:avLst/>
              </a:prstGeom>
              <a:blipFill rotWithShape="0">
                <a:blip r:embed="rId4"/>
                <a:stretch>
                  <a:fillRect l="-172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200" dirty="0"/>
                  <a:t>How to rescale from </a:t>
                </a:r>
                <a14:m>
                  <m:oMath xmlns:m="http://schemas.openxmlformats.org/officeDocument/2006/math">
                    <m:r>
                      <a:rPr lang="it-IT" sz="2200" i="1" dirty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2200" i="1" dirty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i="1" dirty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it-IT" sz="2200" dirty="0"/>
                  <a:t> to </a:t>
                </a:r>
                <a14:m>
                  <m:oMath xmlns:m="http://schemas.openxmlformats.org/officeDocument/2006/math">
                    <m:r>
                      <a:rPr lang="it-IT" sz="220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4260</m:t>
                    </m:r>
                    <m:r>
                      <a:rPr lang="it-IT" sz="2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200" dirty="0"/>
                  <a:t> ?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899" y="2758467"/>
                <a:ext cx="4616200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715" t="-10000" r="-66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quation"/>
              <p:cNvSpPr txBox="1"/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sz="246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sz="246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f>
                            <m:fPr>
                              <m:ctrlP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𝑔𝑔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sz="246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𝜓𝜋𝜋</m:t>
                              </m:r>
                              <m:r>
                                <a:rPr sz="2461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sz="2461" dirty="0"/>
              </a:p>
            </p:txBody>
          </p:sp>
        </mc:Choice>
        <mc:Fallback xmlns="">
          <p:sp>
            <p:nvSpPr>
              <p:cNvPr id="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035" y="3986670"/>
                <a:ext cx="5513241" cy="111896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assume VMD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𝜓𝜋𝜋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𝑔𝑔</m:t>
                        </m:r>
                      </m:e>
                    </m:d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𝑔𝑔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(Novikov &amp; Shifman)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82" y="3481264"/>
                <a:ext cx="8757718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26" t="-8197" r="-48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Caveat 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 only known times the leptonic width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516" y="5514760"/>
                <a:ext cx="622228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882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124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>
                <a:solidFill>
                  <a:schemeClr val="tx2"/>
                </a:solidFill>
              </a:rPr>
              <a:t>Nuclear modification factors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83" r="2420" b="31900"/>
          <a:stretch/>
        </p:blipFill>
        <p:spPr>
          <a:xfrm>
            <a:off x="4780230" y="3299806"/>
            <a:ext cx="4047356" cy="2755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3134" r="2347" b="31987"/>
          <a:stretch/>
        </p:blipFill>
        <p:spPr>
          <a:xfrm>
            <a:off x="340849" y="3311188"/>
            <a:ext cx="4029691" cy="2743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Pb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𝑝𝑝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293" y="1861275"/>
                <a:ext cx="2252155" cy="123110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nor/>
                                </m:rPr>
                                <a:rPr lang="it-IT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𝑐𝑜𝑙𝑙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𝑑𝑁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it-IT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150" y="1893270"/>
                <a:ext cx="2169248" cy="11991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We can use deuteron data to extract the values of the nuclear modification factors </a:t>
                </a:r>
                <a:br>
                  <a:rPr lang="it-IT" dirty="0"/>
                </a:br>
                <a:r>
                  <a:rPr lang="it-IT" dirty="0"/>
                  <a:t>(caveat: for RAA data have different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0" y="1036500"/>
                <a:ext cx="7954678" cy="649345"/>
              </a:xfrm>
              <a:prstGeom prst="rect">
                <a:avLst/>
              </a:prstGeom>
              <a:blipFill rotWithShape="0">
                <a:blip r:embed="rId7"/>
                <a:stretch>
                  <a:fillRect l="-613" t="-4673" b="-140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121774" y="3092381"/>
            <a:ext cx="2450226" cy="16920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6463762" y="3262077"/>
            <a:ext cx="2450226" cy="12704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Larger than 1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.5 </m:t>
                    </m:r>
                    <m:r>
                      <m:rPr>
                        <m:nor/>
                      </m:rPr>
                      <a:rPr lang="it-IT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051" y="2968008"/>
                <a:ext cx="30158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18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0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0277" y="1427656"/>
            <a:ext cx="8863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dirty="0">
                <a:solidFill>
                  <a:schemeClr val="tx1"/>
                </a:solidFill>
              </a:rPr>
              <a:t>We assume a pure Glauber model (RAA = 1) and a value RAA = 5 to rescale Pb-Pb data to pp</a:t>
            </a:r>
          </a:p>
        </p:txBody>
      </p:sp>
      <p:sp>
        <p:nvSpPr>
          <p:cNvPr id="9" name="Rectangle 8"/>
          <p:cNvSpPr/>
          <p:nvPr/>
        </p:nvSpPr>
        <p:spPr>
          <a:xfrm>
            <a:off x="5669864" y="2362781"/>
            <a:ext cx="3261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0000FF"/>
                </a:solidFill>
              </a:rPr>
              <a:t>Are they similar objects?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57002" y="1001412"/>
            <a:ext cx="686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dirty="0">
                <a:solidFill>
                  <a:srgbClr val="C00000"/>
                </a:solidFill>
              </a:rPr>
              <a:t>Esposito, Guerrieri, Maiani, Piccinini, AP, Polosa, Riquer, PRD92, 034028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Light nuclei at ALICE vs.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3872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" y="2281473"/>
            <a:ext cx="4260118" cy="4100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70" y="2281473"/>
            <a:ext cx="4237514" cy="4079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0527" y="2399540"/>
            <a:ext cx="1746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Exponential extr.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40040" y="2371263"/>
            <a:ext cx="165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Blast-wave extr.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is way larger than the extrapolated cross section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297" y="1907228"/>
                <a:ext cx="601754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10" t="-10000" r="-101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4127822" y="4488913"/>
            <a:ext cx="0" cy="1027458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83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469927" y="747868"/>
            <a:ext cx="121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         data)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690" y="805798"/>
            <a:ext cx="355679" cy="243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82331" y="1092926"/>
            <a:ext cx="516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Fernandez-Ramirez, AP </a:t>
            </a:r>
            <a:r>
              <a:rPr lang="it-IT" i="1" dirty="0">
                <a:solidFill>
                  <a:srgbClr val="C00000"/>
                </a:solidFill>
              </a:rPr>
              <a:t>et al.</a:t>
            </a:r>
            <a:r>
              <a:rPr lang="it-IT" dirty="0">
                <a:solidFill>
                  <a:srgbClr val="C00000"/>
                </a:solidFill>
              </a:rPr>
              <a:t> (JPAC), PRL 123, 092001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Titolo 1">
                <a:extLst>
                  <a:ext uri="{FF2B5EF4-FFF2-40B4-BE49-F238E27FC236}">
                    <a16:creationId xmlns:a16="http://schemas.microsoft.com/office/drawing/2014/main" id="{1B6089D8-68AF-6CAB-EEC5-DACB24972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0248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3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9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695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>
                <a:extLst>
                  <a:ext uri="{FF2B5EF4-FFF2-40B4-BE49-F238E27FC236}">
                    <a16:creationId xmlns:a16="http://schemas.microsoft.com/office/drawing/2014/main" id="{ACB34164-F0AF-3590-6CE3-58EC42AD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627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6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Titolo 1">
                <a:extLst>
                  <a:ext uri="{FF2B5EF4-FFF2-40B4-BE49-F238E27FC236}">
                    <a16:creationId xmlns:a16="http://schemas.microsoft.com/office/drawing/2014/main" id="{FA7608F5-9575-21FE-593A-9F17AAB6C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9106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/>
                  <a:t>Effective range expansion</a:t>
                </a:r>
                <a:br>
                  <a:rPr lang="it-IT" sz="2400" dirty="0"/>
                </a:br>
                <a:br>
                  <a:rPr lang="it-IT" sz="2400" dirty="0"/>
                </a:br>
                <a:r>
                  <a:rPr lang="it-IT" sz="2400" dirty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to reduce</a:t>
                </a:r>
                <a:br>
                  <a:rPr lang="it-IT" sz="2400" dirty="0"/>
                </a:br>
                <a:r>
                  <a:rPr lang="it-IT" sz="2400" dirty="0"/>
                  <a:t>to the scattering length approximation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Doesn’t point to a resonance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Points to a virtual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>
                    <a:solidFill>
                      <a:schemeClr val="tx2"/>
                    </a:solidFill>
                  </a:rPr>
                  <a:t>Minimal(istic)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4312</m:t>
                    </m:r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itolo 1">
                <a:extLst>
                  <a:ext uri="{FF2B5EF4-FFF2-40B4-BE49-F238E27FC236}">
                    <a16:creationId xmlns:a16="http://schemas.microsoft.com/office/drawing/2014/main" id="{529D6743-D2FE-8252-565F-ABBE62A6C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>
                <a:blip r:embed="rId9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666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states</a:t>
                </a:r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17552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else!)</a:t>
                </a:r>
              </a:p>
              <a:p>
                <a:r>
                  <a:rPr lang="it-IT" dirty="0">
                    <a:latin typeface="Cambria Math" panose="02040503050406030204" pitchFamily="18" charset="0"/>
                  </a:rPr>
                  <a:t>Seen in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>
                    <a:latin typeface="Cambria Math" panose="02040503050406030204" pitchFamily="18" charset="0"/>
                  </a:rPr>
                  <a:t>, 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latin typeface="Cambria Math" panose="02040503050406030204" pitchFamily="18" charset="0"/>
                  </a:rPr>
                  <a:t>Large HQSS violation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1755224"/>
              </a:xfrm>
              <a:prstGeom prst="rect">
                <a:avLst/>
              </a:prstGeom>
              <a:blipFill>
                <a:blip r:embed="rId4"/>
                <a:stretch>
                  <a:fillRect l="-980" t="-1736" r="-245" b="-45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57C35F2-425B-EB16-2234-BC9BA528B5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61563" y="3720945"/>
            <a:ext cx="4005563" cy="255038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2983672-7F72-3AD9-73C7-43AC66BE39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1" y="3875082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6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it-IT" b="0" i="1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3888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4023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MeV</a:t>
                </a: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4020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>
                    <a:latin typeface="Cambria Math" panose="02040503050406030204" pitchFamily="18" charset="0"/>
                  </a:rPr>
                  <a:t>appear</a:t>
                </a:r>
                <a:br>
                  <a:rPr lang="it-IT" dirty="0">
                    <a:latin typeface="Cambria Math" panose="02040503050406030204" pitchFamily="18" charset="0"/>
                  </a:rPr>
                </a:br>
                <a:r>
                  <a:rPr lang="it-IT" dirty="0"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448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Charged quarkonium-like resonances have been found, </a:t>
            </a:r>
            <a:r>
              <a:rPr lang="it-IT" b="1" dirty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6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Models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73903" y="4877796"/>
            <a:ext cx="2926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Molecule</a:t>
            </a:r>
          </a:p>
          <a:p>
            <a:r>
              <a:rPr lang="it-IT" dirty="0"/>
              <a:t>Bound or virtual state generated by long-range exchange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76292" y="4799167"/>
            <a:ext cx="1764070" cy="1055012"/>
            <a:chOff x="158579" y="3963074"/>
            <a:chExt cx="1764070" cy="1055012"/>
          </a:xfrm>
        </p:grpSpPr>
        <p:sp>
          <p:nvSpPr>
            <p:cNvPr id="34" name="Ovale 33"/>
            <p:cNvSpPr/>
            <p:nvPr/>
          </p:nvSpPr>
          <p:spPr>
            <a:xfrm rot="683251">
              <a:off x="158579" y="3963074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66769" y="4221332"/>
              <a:ext cx="792643" cy="496596"/>
              <a:chOff x="397037" y="2317619"/>
              <a:chExt cx="892884" cy="559397"/>
            </a:xfrm>
          </p:grpSpPr>
          <p:sp>
            <p:nvSpPr>
              <p:cNvPr id="1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9" name="Gruppo 8"/>
            <p:cNvGrpSpPr/>
            <p:nvPr/>
          </p:nvGrpSpPr>
          <p:grpSpPr>
            <a:xfrm>
              <a:off x="1046521" y="4273919"/>
              <a:ext cx="792643" cy="496596"/>
              <a:chOff x="2165075" y="2492259"/>
              <a:chExt cx="892884" cy="559397"/>
            </a:xfrm>
          </p:grpSpPr>
          <p:sp>
            <p:nvSpPr>
              <p:cNvPr id="17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7127148" y="1589632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363776" y="1500229"/>
            <a:ext cx="1757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Multiquark</a:t>
            </a:r>
          </a:p>
          <a:p>
            <a:pPr algn="r"/>
            <a:r>
              <a:rPr lang="it-IT" dirty="0"/>
              <a:t>Several (cluster) of valence quarks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28808" y="1589632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3179796" y="1592856"/>
            <a:ext cx="2045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Hybrids</a:t>
            </a:r>
          </a:p>
          <a:p>
            <a:r>
              <a:rPr lang="it-IT" dirty="0"/>
              <a:t>Containing gluonic</a:t>
            </a:r>
            <a:br>
              <a:rPr lang="it-IT" dirty="0"/>
            </a:br>
            <a:r>
              <a:rPr lang="it-IT" dirty="0"/>
              <a:t>degrees of freedom</a:t>
            </a:r>
          </a:p>
        </p:txBody>
      </p:sp>
      <p:grpSp>
        <p:nvGrpSpPr>
          <p:cNvPr id="48" name="Gruppo 47"/>
          <p:cNvGrpSpPr/>
          <p:nvPr/>
        </p:nvGrpSpPr>
        <p:grpSpPr>
          <a:xfrm>
            <a:off x="2971285" y="3103194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4911731" y="3028791"/>
            <a:ext cx="351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C00FF"/>
                </a:solidFill>
              </a:rPr>
              <a:t>Hadroquarkonium</a:t>
            </a:r>
          </a:p>
          <a:p>
            <a:r>
              <a:rPr lang="it-IT" dirty="0"/>
              <a:t>Heavy core interacting with a light cloud via Van der Waals forces</a:t>
            </a:r>
          </a:p>
          <a:p>
            <a:endParaRPr lang="it-IT" dirty="0">
              <a:solidFill>
                <a:srgbClr val="CC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/>
        </p:blipFill>
        <p:spPr>
          <a:xfrm>
            <a:off x="7516732" y="5312631"/>
            <a:ext cx="1289276" cy="825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53374" y="4105394"/>
            <a:ext cx="2982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C00FF"/>
                </a:solidFill>
              </a:rPr>
              <a:t>Rescattering effects</a:t>
            </a:r>
          </a:p>
          <a:p>
            <a:pPr algn="r"/>
            <a:r>
              <a:rPr lang="it-IT" dirty="0"/>
              <a:t>Structures generated by cross-channel rescattering, very process-dependent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657" y="1531514"/>
            <a:ext cx="0" cy="4072653"/>
          </a:xfrm>
          <a:prstGeom prst="straightConnector1">
            <a:avLst/>
          </a:prstGeom>
          <a:ln w="304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5497" y="1079610"/>
            <a:ext cx="1194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Compact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4104" y="5605223"/>
            <a:ext cx="1417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/>
              <a:t>Why photoproduction?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Prospects for XYZ studies at future facilities</a:t>
            </a:r>
            <a:endParaRPr lang="it-IT" sz="1600" dirty="0">
              <a:solidFill>
                <a:schemeClr val="bg1">
                  <a:lumMod val="50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9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C50232BE-0792-4640-9862-CF155D7C1E36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310" y="1314895"/>
                <a:ext cx="8843072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It’s new: no XYZ state has been uncontroversially seen so far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It is free from rescattering mechanisms that could mimic resonances in multibody decays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The framework is (relatively) clean from a theory point of view</a:t>
                </a:r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Radiative decays offer another way of discerning </a:t>
                </a:r>
                <a:br>
                  <a:rPr lang="it-IT" sz="2400" dirty="0"/>
                </a:br>
                <a:r>
                  <a:rPr lang="it-IT" sz="2400" dirty="0"/>
                  <a:t>the nature of the </a:t>
                </a:r>
                <a:r>
                  <a:rPr lang="it-IT" sz="2400" dirty="0" err="1"/>
                  <a:t>states</a:t>
                </a:r>
                <a:endParaRPr lang="it-IT" sz="2400" dirty="0"/>
              </a:p>
              <a:p>
                <a:pPr marL="285750" indent="-285750">
                  <a:spcAft>
                    <a:spcPts val="2400"/>
                  </a:spcAft>
                  <a:buClr>
                    <a:srgbClr val="C00000"/>
                  </a:buClr>
                  <a:buSzPct val="150000"/>
                  <a:buFont typeface="Arial" panose="020B0604020202020204" pitchFamily="34" charset="0"/>
                  <a:buChar char="•"/>
                </a:pPr>
                <a:r>
                  <a:rPr lang="it-IT" sz="2400" dirty="0"/>
                  <a:t>Once </a:t>
                </a:r>
                <a:r>
                  <a:rPr lang="it-IT" sz="2400" dirty="0" err="1"/>
                  <a:t>seen</a:t>
                </a:r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sz="2400" dirty="0"/>
                  <a:t> of </a:t>
                </a:r>
                <a:r>
                  <a:rPr lang="it-IT" sz="2400" dirty="0" err="1"/>
                  <a:t>transition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form</a:t>
                </a:r>
                <a:r>
                  <a:rPr lang="it-IT" sz="2400" dirty="0"/>
                  <a:t> </a:t>
                </a:r>
                <a:r>
                  <a:rPr lang="it-IT" sz="2400" dirty="0" err="1"/>
                  <a:t>factors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will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give</a:t>
                </a:r>
                <a:r>
                  <a:rPr lang="it-IT" sz="2400" dirty="0"/>
                  <a:t> new </a:t>
                </a:r>
                <a:r>
                  <a:rPr lang="it-IT" sz="2400" dirty="0" err="1"/>
                  <a:t>observables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crucial</a:t>
                </a:r>
                <a:r>
                  <a:rPr lang="it-IT" sz="2400" dirty="0"/>
                  <a:t> to </a:t>
                </a:r>
                <a:r>
                  <a:rPr lang="it-IT" sz="2400" dirty="0" err="1"/>
                  <a:t>assess</a:t>
                </a:r>
                <a:r>
                  <a:rPr lang="it-IT" sz="2400" dirty="0"/>
                  <a:t> the nature of </a:t>
                </a:r>
                <a:r>
                  <a:rPr lang="it-IT" sz="2400" dirty="0" err="1"/>
                  <a:t>these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exotics</a:t>
                </a:r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10" y="1314895"/>
                <a:ext cx="8843072" cy="4278094"/>
              </a:xfrm>
              <a:prstGeom prst="rect">
                <a:avLst/>
              </a:prstGeom>
              <a:blipFill>
                <a:blip r:embed="rId3"/>
                <a:stretch>
                  <a:fillRect l="-1931" t="-4993" b="-24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3621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7126</Words>
  <Application>Microsoft Office PowerPoint</Application>
  <PresentationFormat>Presentazione su schermo (4:3)</PresentationFormat>
  <Paragraphs>791</Paragraphs>
  <Slides>59</Slides>
  <Notes>50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5" baseType="lpstr">
      <vt:lpstr>Arial</vt:lpstr>
      <vt:lpstr>Calibri</vt:lpstr>
      <vt:lpstr>Cambria</vt:lpstr>
      <vt:lpstr>Cambria Math</vt:lpstr>
      <vt:lpstr>Wingdings</vt:lpstr>
      <vt:lpstr>NewsPrint</vt:lpstr>
      <vt:lpstr>Prospects for XYZ studies at future facilities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XYZ at future facilities</dc:title>
  <dc:creator>Pillaus</dc:creator>
  <cp:lastModifiedBy>pillaus pillaus</cp:lastModifiedBy>
  <cp:revision>857</cp:revision>
  <dcterms:created xsi:type="dcterms:W3CDTF">2012-05-23T17:12:57Z</dcterms:created>
  <dcterms:modified xsi:type="dcterms:W3CDTF">2023-06-23T08:31:50Z</dcterms:modified>
</cp:coreProperties>
</file>