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6" r:id="rId2"/>
    <p:sldId id="514" r:id="rId3"/>
    <p:sldId id="515" r:id="rId4"/>
    <p:sldId id="516" r:id="rId5"/>
    <p:sldId id="517" r:id="rId6"/>
    <p:sldId id="518" r:id="rId7"/>
    <p:sldId id="519" r:id="rId8"/>
    <p:sldId id="520" r:id="rId9"/>
    <p:sldId id="521" r:id="rId10"/>
    <p:sldId id="522" r:id="rId11"/>
    <p:sldId id="523" r:id="rId12"/>
    <p:sldId id="524" r:id="rId13"/>
    <p:sldId id="525" r:id="rId14"/>
    <p:sldId id="526" r:id="rId15"/>
    <p:sldId id="527" r:id="rId16"/>
    <p:sldId id="528" r:id="rId17"/>
    <p:sldId id="529" r:id="rId18"/>
    <p:sldId id="534" r:id="rId19"/>
    <p:sldId id="530" r:id="rId20"/>
    <p:sldId id="531" r:id="rId21"/>
    <p:sldId id="532" r:id="rId22"/>
    <p:sldId id="35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94660"/>
  </p:normalViewPr>
  <p:slideViewPr>
    <p:cSldViewPr>
      <p:cViewPr varScale="1">
        <p:scale>
          <a:sx n="63" d="100"/>
          <a:sy n="63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EF787-2835-4FB3-BB83-31447AB2400B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EAA09-1E46-4932-AE5E-92B21A4D1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3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2A3BB-2A24-4E6B-B9F1-14E125B56B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45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49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37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14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94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08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88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23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64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07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84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36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B5BFD-6AB8-4143-91FB-5D20DEE8E5E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B974C-D97A-4EF0-996E-953BDBD1E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2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2875" y="2418804"/>
            <a:ext cx="8758250" cy="1651000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chemeClr val="tx2"/>
                </a:solidFill>
              </a:rPr>
              <a:t>Rare </a:t>
            </a:r>
            <a:r>
              <a:rPr lang="en-US" dirty="0" err="1">
                <a:solidFill>
                  <a:schemeClr val="tx2"/>
                </a:solidFill>
              </a:rPr>
              <a:t>b→d</a:t>
            </a:r>
            <a:r>
              <a:rPr lang="en-US" dirty="0">
                <a:solidFill>
                  <a:schemeClr val="tx2"/>
                </a:solidFill>
              </a:rPr>
              <a:t> decays in covariant confined quark model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ru-RU" i="1" dirty="0">
                <a:latin typeface="+mj-lt"/>
              </a:rPr>
              <a:t> 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icture 9" descr="http://flerovlab.jinr.ru/flnr/dimg/head2_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25" y="188640"/>
            <a:ext cx="4822775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sus\Desktop\Energertika\Без назван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835696" cy="18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E98FF3-D9DE-4FA5-AFCD-6E4B94989A9E}"/>
              </a:ext>
            </a:extLst>
          </p:cNvPr>
          <p:cNvSpPr txBox="1"/>
          <p:nvPr/>
        </p:nvSpPr>
        <p:spPr>
          <a:xfrm>
            <a:off x="3766548" y="3683415"/>
            <a:ext cx="51845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tx2"/>
                </a:solidFill>
                <a:effectLst/>
                <a:latin typeface="Verdana" panose="020B0604030504040204" pitchFamily="34" charset="0"/>
              </a:rPr>
              <a:t>Aidos Issadykov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Verdana" panose="020B0604030504040204" pitchFamily="34" charset="0"/>
              </a:rPr>
              <a:t>JINR &amp; INP Kazakhstan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Verdana" panose="020B0604030504040204" pitchFamily="34" charset="0"/>
              </a:rPr>
              <a:t>In collaboration with N. </a:t>
            </a:r>
            <a:r>
              <a:rPr lang="en-US" sz="2400" dirty="0" err="1">
                <a:solidFill>
                  <a:schemeClr val="tx2"/>
                </a:solidFill>
                <a:latin typeface="Verdana" panose="020B0604030504040204" pitchFamily="34" charset="0"/>
              </a:rPr>
              <a:t>Soni</a:t>
            </a:r>
            <a:r>
              <a:rPr lang="en-US" sz="2400" dirty="0">
                <a:solidFill>
                  <a:schemeClr val="tx2"/>
                </a:solidFill>
                <a:latin typeface="Verdana" panose="020B0604030504040204" pitchFamily="34" charset="0"/>
              </a:rPr>
              <a:t> &amp; J. Pandya (MSU Baroda, India)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EF680C-5393-41EF-A704-EB301C357D72}"/>
              </a:ext>
            </a:extLst>
          </p:cNvPr>
          <p:cNvSpPr txBox="1"/>
          <p:nvPr/>
        </p:nvSpPr>
        <p:spPr>
          <a:xfrm>
            <a:off x="5076056" y="6093296"/>
            <a:ext cx="4644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latin typeface="CMR10"/>
              </a:rPr>
              <a:t>*Based on </a:t>
            </a:r>
            <a:r>
              <a:rPr lang="en-US" sz="2000" b="0" i="0" u="none" strike="noStrike" baseline="0" dirty="0">
                <a:latin typeface="CMSS10"/>
              </a:rPr>
              <a:t>arXiv:2008.07202 [hep-</a:t>
            </a:r>
            <a:r>
              <a:rPr lang="en-US" sz="2000" b="0" i="0" u="none" strike="noStrike" baseline="0" dirty="0" err="1">
                <a:latin typeface="CMSS10"/>
              </a:rPr>
              <a:t>ph</a:t>
            </a:r>
            <a:r>
              <a:rPr lang="en-US" sz="2000" b="0" i="0" u="none" strike="noStrike" baseline="0" dirty="0">
                <a:latin typeface="CMSS10"/>
              </a:rPr>
              <a:t>]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6742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45A10-6F34-4477-9411-9782DDB8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90D60A-91A8-4FD2-A564-4C96E78B6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hape 44">
            <a:extLst>
              <a:ext uri="{FF2B5EF4-FFF2-40B4-BE49-F238E27FC236}">
                <a16:creationId xmlns:a16="http://schemas.microsoft.com/office/drawing/2014/main" id="{6E0AA230-2FAD-4389-8B30-F02BCD41489D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ff with results from other models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F681A9-71F3-4922-9C0E-AC1440E49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79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11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C008F-B0A5-44FD-B4EC-48A09C83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805C89-2364-4561-85C4-8018885D1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hape 44">
            <a:extLst>
              <a:ext uri="{FF2B5EF4-FFF2-40B4-BE49-F238E27FC236}">
                <a16:creationId xmlns:a16="http://schemas.microsoft.com/office/drawing/2014/main" id="{DF2B914F-D95C-4888-9B8A-7F550934A9B0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ff with results from other models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6BDCFB-C410-4BA0-8087-5152BA74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1196"/>
            <a:ext cx="9144000" cy="527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37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9D94-7F84-4C22-9CEF-AF705138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2C102-4963-4E39-8451-1F7F55BF0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hape 44">
            <a:extLst>
              <a:ext uri="{FF2B5EF4-FFF2-40B4-BE49-F238E27FC236}">
                <a16:creationId xmlns:a16="http://schemas.microsoft.com/office/drawing/2014/main" id="{9C2FB89D-E2B6-40A8-A936-16CA2D45D251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ff with results from other models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61570F-B2ED-461C-91C8-88A129673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2985"/>
            <a:ext cx="9144000" cy="406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41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9D94-7F84-4C22-9CEF-AF705138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2C102-4963-4E39-8451-1F7F55BF0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hape 44">
            <a:extLst>
              <a:ext uri="{FF2B5EF4-FFF2-40B4-BE49-F238E27FC236}">
                <a16:creationId xmlns:a16="http://schemas.microsoft.com/office/drawing/2014/main" id="{9C2FB89D-E2B6-40A8-A936-16CA2D45D251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ff with results from other models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6320A9-8201-4A76-996D-1F218F51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" y="1557362"/>
            <a:ext cx="9144000" cy="5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67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9D94-7F84-4C22-9CEF-AF705138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2C102-4963-4E39-8451-1F7F55BF0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hape 44">
            <a:extLst>
              <a:ext uri="{FF2B5EF4-FFF2-40B4-BE49-F238E27FC236}">
                <a16:creationId xmlns:a16="http://schemas.microsoft.com/office/drawing/2014/main" id="{9C2FB89D-E2B6-40A8-A936-16CA2D45D251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Differential branching fractions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852B03-CF71-40B7-B330-FAED7EB28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47" y="1417638"/>
            <a:ext cx="7493306" cy="52981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E4B401-2577-4578-A607-5C45CF55C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848" y="5394341"/>
            <a:ext cx="3059152" cy="14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98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9D94-7F84-4C22-9CEF-AF705138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2C102-4963-4E39-8451-1F7F55BF0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hape 44">
            <a:extLst>
              <a:ext uri="{FF2B5EF4-FFF2-40B4-BE49-F238E27FC236}">
                <a16:creationId xmlns:a16="http://schemas.microsoft.com/office/drawing/2014/main" id="{9C2FB89D-E2B6-40A8-A936-16CA2D45D251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Branching fractions corresponding to b → </a:t>
            </a:r>
            <a:r>
              <a:rPr lang="en-US" sz="2400" b="1" i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dνν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decays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7247EF-FAE7-42FD-983A-1BAAAF44E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979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1DD34E-9CF8-44E1-B77E-2C90792C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2003537"/>
            <a:ext cx="1224136" cy="8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7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9D94-7F84-4C22-9CEF-AF705138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2C102-4963-4E39-8451-1F7F55BF0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hape 44">
            <a:extLst>
              <a:ext uri="{FF2B5EF4-FFF2-40B4-BE49-F238E27FC236}">
                <a16:creationId xmlns:a16="http://schemas.microsoft.com/office/drawing/2014/main" id="{9C2FB89D-E2B6-40A8-A936-16CA2D45D251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branching fractions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7BCB0E-DF42-4F0E-BBE1-FEA36859A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9823"/>
            <a:ext cx="9144000" cy="398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09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9D94-7F84-4C22-9CEF-AF705138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2C102-4963-4E39-8451-1F7F55BF0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hape 44">
            <a:extLst>
              <a:ext uri="{FF2B5EF4-FFF2-40B4-BE49-F238E27FC236}">
                <a16:creationId xmlns:a16="http://schemas.microsoft.com/office/drawing/2014/main" id="{9C2FB89D-E2B6-40A8-A936-16CA2D45D251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branching fractions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7B4379-DB2E-457C-B0AE-77534B6BC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76872"/>
            <a:ext cx="9144000" cy="42424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44C3B4-E46D-4DA6-8528-DA3D20CE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520"/>
            <a:ext cx="9144000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70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F9101-82CE-40FE-8AC5-980BE8A2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EABFE9-55C5-4806-B36D-02D5B2E6D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CEB672-4EA0-4ECA-9DBE-4D74C6699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520"/>
            <a:ext cx="9144000" cy="6650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870B63-3D74-4CD6-A893-9CA933722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248011"/>
            <a:ext cx="9144000" cy="2189879"/>
          </a:xfrm>
          <a:prstGeom prst="rect">
            <a:avLst/>
          </a:prstGeom>
        </p:spPr>
      </p:pic>
      <p:sp>
        <p:nvSpPr>
          <p:cNvPr id="10" name="Shape 44">
            <a:extLst>
              <a:ext uri="{FF2B5EF4-FFF2-40B4-BE49-F238E27FC236}">
                <a16:creationId xmlns:a16="http://schemas.microsoft.com/office/drawing/2014/main" id="{75AF9168-142C-4A24-B1E0-533EBF858CFF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branching fractions</a:t>
            </a:r>
          </a:p>
        </p:txBody>
      </p:sp>
    </p:spTree>
    <p:extLst>
      <p:ext uri="{BB962C8B-B14F-4D97-AF65-F5344CB8AC3E}">
        <p14:creationId xmlns:p14="http://schemas.microsoft.com/office/powerpoint/2010/main" val="3652983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9D94-7F84-4C22-9CEF-AF705138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2C102-4963-4E39-8451-1F7F55BF0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hape 44">
            <a:extLst>
              <a:ext uri="{FF2B5EF4-FFF2-40B4-BE49-F238E27FC236}">
                <a16:creationId xmlns:a16="http://schemas.microsoft.com/office/drawing/2014/main" id="{9C2FB89D-E2B6-40A8-A936-16CA2D45D251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branching fractions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B799B9-C6D4-4301-BCB5-6A34C8E24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2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9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D7F14-81C8-4021-88C3-BE70B305E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59C935-9B02-485F-9C1C-00774985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7F1B7E-9C2C-4E32-8E95-480E8CDE1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941"/>
            <a:ext cx="9144000" cy="5472479"/>
          </a:xfrm>
          <a:prstGeom prst="rect">
            <a:avLst/>
          </a:prstGeom>
        </p:spPr>
      </p:pic>
      <p:sp>
        <p:nvSpPr>
          <p:cNvPr id="6" name="Shape 44">
            <a:extLst>
              <a:ext uri="{FF2B5EF4-FFF2-40B4-BE49-F238E27FC236}">
                <a16:creationId xmlns:a16="http://schemas.microsoft.com/office/drawing/2014/main" id="{C28EE5AF-CB47-4980-81EA-EF2F40F83D3E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591900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9D94-7F84-4C22-9CEF-AF705138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2C102-4963-4E39-8451-1F7F55BF0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hape 44">
            <a:extLst>
              <a:ext uri="{FF2B5EF4-FFF2-40B4-BE49-F238E27FC236}">
                <a16:creationId xmlns:a16="http://schemas.microsoft.com/office/drawing/2014/main" id="{9C2FB89D-E2B6-40A8-A936-16CA2D45D251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Ratios of the Branching fractions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AFCB89-FF19-4935-84C7-FF0A60F8B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904"/>
            <a:ext cx="9144000" cy="198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42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9D94-7F84-4C22-9CEF-AF705138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2C102-4963-4E39-8451-1F7F55BF0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4116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spcBef>
                <a:spcPts val="3000"/>
              </a:spcBef>
              <a:buNone/>
            </a:pPr>
            <a:r>
              <a:rPr lang="en-US" sz="2000" b="0" i="0" u="none" strike="noStrike" baseline="0" dirty="0">
                <a:latin typeface="CMR12"/>
              </a:rPr>
              <a:t>We have reported comprehensive study of rare decays corresponding to </a:t>
            </a:r>
            <a:r>
              <a:rPr lang="en-US" sz="2000" b="0" i="0" u="none" strike="noStrike" baseline="0" dirty="0">
                <a:latin typeface="CMMI12"/>
              </a:rPr>
              <a:t>b </a:t>
            </a:r>
            <a:r>
              <a:rPr lang="en-US" sz="2000" b="0" i="0" u="none" strike="noStrike" baseline="0" dirty="0">
                <a:latin typeface="CMSY10"/>
              </a:rPr>
              <a:t>→ </a:t>
            </a:r>
            <a:r>
              <a:rPr lang="en-US" sz="2000" b="0" i="0" u="none" strike="noStrike" baseline="0" dirty="0">
                <a:latin typeface="CMMI12"/>
              </a:rPr>
              <a:t>dℓ</a:t>
            </a:r>
            <a:r>
              <a:rPr lang="en-US" sz="2000" b="0" i="0" u="none" strike="noStrike" baseline="30000" dirty="0">
                <a:latin typeface="CMR8"/>
              </a:rPr>
              <a:t>+</a:t>
            </a:r>
            <a:r>
              <a:rPr lang="en-US" sz="2000" b="0" i="0" u="none" strike="noStrike" baseline="0" dirty="0">
                <a:latin typeface="CMMI12"/>
              </a:rPr>
              <a:t>ℓ</a:t>
            </a:r>
            <a:r>
              <a:rPr lang="en-US" sz="2000" b="0" i="0" u="none" strike="noStrike" baseline="30000" dirty="0">
                <a:latin typeface="CMSY8"/>
              </a:rPr>
              <a:t>− </a:t>
            </a:r>
            <a:r>
              <a:rPr lang="en-US" sz="2000" b="0" i="0" u="none" strike="noStrike" baseline="0" dirty="0">
                <a:latin typeface="CMR12"/>
              </a:rPr>
              <a:t>within the standard model framework of covariant confined quark model with built-in infrared confinement. We first compute the transition form factors in the whole physical range of momentum transfer (0 </a:t>
            </a:r>
            <a:r>
              <a:rPr lang="en-US" sz="2000" b="0" i="0" u="none" strike="noStrike" baseline="0" dirty="0">
                <a:latin typeface="CMSY10"/>
              </a:rPr>
              <a:t>≤ </a:t>
            </a:r>
            <a:r>
              <a:rPr lang="en-US" sz="2000" b="0" i="0" u="none" strike="noStrike" baseline="0" dirty="0">
                <a:latin typeface="CMMI12"/>
              </a:rPr>
              <a:t>q</a:t>
            </a:r>
            <a:r>
              <a:rPr lang="en-US" sz="2000" b="0" i="0" u="none" strike="noStrike" baseline="30000" dirty="0">
                <a:latin typeface="CMR8"/>
              </a:rPr>
              <a:t>2</a:t>
            </a:r>
            <a:r>
              <a:rPr lang="en-US" sz="2000" b="0" i="0" u="none" strike="noStrike" baseline="0" dirty="0">
                <a:latin typeface="CMSY10"/>
              </a:rPr>
              <a:t>≤ </a:t>
            </a:r>
            <a:r>
              <a:rPr lang="en-US" sz="2000" b="0" i="0" u="none" strike="noStrike" baseline="0" dirty="0">
                <a:latin typeface="CMMI12"/>
              </a:rPr>
              <a:t>q</a:t>
            </a:r>
            <a:r>
              <a:rPr lang="en-US" sz="2000" b="0" i="0" u="none" strike="noStrike" baseline="30000" dirty="0">
                <a:latin typeface="CMR8"/>
              </a:rPr>
              <a:t>2</a:t>
            </a:r>
            <a:r>
              <a:rPr lang="en-US" sz="2000" b="0" i="0" u="none" strike="noStrike" baseline="-25000" dirty="0">
                <a:latin typeface="CMR8"/>
              </a:rPr>
              <a:t>max</a:t>
            </a:r>
            <a:r>
              <a:rPr lang="en-US" sz="2000" b="0" i="0" u="none" strike="noStrike" baseline="0" dirty="0">
                <a:latin typeface="CMR12"/>
              </a:rPr>
              <a:t>) and utilized for computations of different physical observables such as branching fractions, forward backward asymmetry, transverse and longitudinal polarizations and angular observables. The observables are computed considering both </a:t>
            </a:r>
            <a:r>
              <a:rPr lang="en-US" sz="2000" b="0" i="0" u="none" strike="noStrike" baseline="0" dirty="0" err="1">
                <a:latin typeface="CMR12"/>
              </a:rPr>
              <a:t>nonresonant</a:t>
            </a:r>
            <a:r>
              <a:rPr lang="en-US" sz="2000" b="0" i="0" u="none" strike="noStrike" baseline="0" dirty="0">
                <a:latin typeface="CMR12"/>
              </a:rPr>
              <a:t> (without vector resonances) and resonant (with light vector and charm resonances) contributions. The resonance contributions are computed by excluding the experimentally vetoed </a:t>
            </a:r>
            <a:r>
              <a:rPr lang="en-US" sz="2000" b="0" i="0" u="none" strike="noStrike" baseline="0" dirty="0">
                <a:latin typeface="CMMI12"/>
              </a:rPr>
              <a:t>q</a:t>
            </a:r>
            <a:r>
              <a:rPr lang="en-US" sz="2000" b="0" i="0" u="none" strike="noStrike" baseline="30000" dirty="0">
                <a:latin typeface="CMR8"/>
              </a:rPr>
              <a:t>2</a:t>
            </a:r>
            <a:r>
              <a:rPr lang="en-US" sz="2000" b="0" i="0" u="none" strike="noStrike" baseline="0" dirty="0">
                <a:latin typeface="CMR8"/>
              </a:rPr>
              <a:t> </a:t>
            </a:r>
            <a:r>
              <a:rPr lang="en-US" sz="2000" b="0" i="0" u="none" strike="noStrike" baseline="0" dirty="0">
                <a:latin typeface="CMR12"/>
              </a:rPr>
              <a:t>regions. We have computed the branching fractions considering both the contributions while the other physical observables are from the vector resonance contributions only. The computed </a:t>
            </a:r>
            <a:r>
              <a:rPr lang="en-US" sz="2000" b="0" i="0" u="none" strike="noStrike" baseline="0" dirty="0">
                <a:latin typeface="CMSY10"/>
              </a:rPr>
              <a:t>B</a:t>
            </a:r>
            <a:r>
              <a:rPr lang="en-US" sz="2000" b="0" i="0" u="none" strike="noStrike" baseline="0" dirty="0">
                <a:latin typeface="CMR12"/>
              </a:rPr>
              <a:t>(</a:t>
            </a:r>
            <a:r>
              <a:rPr lang="en-US" sz="2000" b="0" i="0" u="none" strike="noStrike" baseline="0" dirty="0">
                <a:latin typeface="CMMI12"/>
              </a:rPr>
              <a:t>B</a:t>
            </a:r>
            <a:r>
              <a:rPr lang="en-US" sz="2000" b="0" i="0" u="none" strike="noStrike" baseline="30000" dirty="0">
                <a:latin typeface="CMR8"/>
              </a:rPr>
              <a:t>+</a:t>
            </a:r>
            <a:r>
              <a:rPr lang="en-US" sz="2000" b="0" i="0" u="none" strike="noStrike" baseline="0" dirty="0">
                <a:latin typeface="CMSY10"/>
              </a:rPr>
              <a:t>→ </a:t>
            </a:r>
            <a:r>
              <a:rPr lang="en-US" sz="2000" b="0" i="0" u="none" strike="noStrike" baseline="0" dirty="0">
                <a:latin typeface="CMMI12"/>
              </a:rPr>
              <a:t>π</a:t>
            </a:r>
            <a:r>
              <a:rPr lang="en-US" sz="2000" b="0" i="0" u="none" strike="noStrike" baseline="30000" dirty="0">
                <a:latin typeface="CMR8"/>
              </a:rPr>
              <a:t>+</a:t>
            </a:r>
            <a:r>
              <a:rPr lang="en-US" sz="2000" b="0" i="0" u="none" strike="noStrike" baseline="0" dirty="0" err="1">
                <a:latin typeface="CMMI12"/>
              </a:rPr>
              <a:t>μ</a:t>
            </a:r>
            <a:r>
              <a:rPr lang="en-US" sz="2000" b="0" i="0" u="none" strike="noStrike" baseline="30000" dirty="0" err="1">
                <a:latin typeface="CMR8"/>
              </a:rPr>
              <a:t>+</a:t>
            </a:r>
            <a:r>
              <a:rPr lang="en-US" sz="2000" b="0" i="0" u="none" strike="noStrike" baseline="0" dirty="0" err="1">
                <a:latin typeface="CMMI12"/>
              </a:rPr>
              <a:t>μ</a:t>
            </a:r>
            <a:r>
              <a:rPr lang="en-US" sz="2000" b="0" i="0" u="none" strike="noStrike" baseline="30000" dirty="0">
                <a:latin typeface="CMSY8"/>
              </a:rPr>
              <a:t>−</a:t>
            </a:r>
            <a:r>
              <a:rPr lang="en-US" sz="2000" b="0" i="0" u="none" strike="noStrike" baseline="0" dirty="0">
                <a:latin typeface="CMR12"/>
              </a:rPr>
              <a:t>) is a bit lower and </a:t>
            </a:r>
            <a:r>
              <a:rPr lang="en-US" sz="2000" b="0" i="0" u="none" strike="noStrike" baseline="0" dirty="0">
                <a:latin typeface="CMSY10"/>
              </a:rPr>
              <a:t>B</a:t>
            </a:r>
            <a:r>
              <a:rPr lang="en-US" sz="2000" b="0" i="0" u="none" strike="noStrike" baseline="0" dirty="0">
                <a:latin typeface="CMR12"/>
              </a:rPr>
              <a:t>(</a:t>
            </a:r>
            <a:r>
              <a:rPr lang="en-US" sz="2000" b="0" i="0" u="none" strike="noStrike" baseline="0" dirty="0">
                <a:latin typeface="CMMI12"/>
              </a:rPr>
              <a:t>B</a:t>
            </a:r>
            <a:r>
              <a:rPr lang="en-US" sz="2000" b="0" i="0" u="none" strike="noStrike" baseline="30000" dirty="0">
                <a:latin typeface="CMR8"/>
              </a:rPr>
              <a:t>0</a:t>
            </a:r>
            <a:r>
              <a:rPr lang="en-US" sz="2000" b="0" i="0" u="none" strike="noStrike" baseline="-25000" dirty="0">
                <a:latin typeface="CMMI8"/>
              </a:rPr>
              <a:t>s</a:t>
            </a:r>
            <a:r>
              <a:rPr lang="en-US" sz="2000" b="0" i="0" u="none" strike="noStrike" baseline="0" dirty="0">
                <a:latin typeface="CMMI8"/>
              </a:rPr>
              <a:t> </a:t>
            </a:r>
            <a:r>
              <a:rPr lang="en-US" sz="2000" b="0" i="0" u="none" strike="noStrike" baseline="0" dirty="0">
                <a:latin typeface="CMSY10"/>
              </a:rPr>
              <a:t>→ </a:t>
            </a:r>
            <a:r>
              <a:rPr lang="en-US" sz="2000" b="0" i="0" u="none" strike="noStrike" baseline="0" dirty="0">
                <a:latin typeface="CMR12"/>
              </a:rPr>
              <a:t>¯</a:t>
            </a:r>
            <a:r>
              <a:rPr lang="en-US" sz="2000" b="0" i="0" u="none" strike="noStrike" baseline="0" dirty="0">
                <a:latin typeface="CMMI12"/>
              </a:rPr>
              <a:t>K</a:t>
            </a:r>
            <a:r>
              <a:rPr lang="en-US" sz="2000" b="0" i="0" u="none" strike="noStrike" baseline="30000" dirty="0">
                <a:latin typeface="CMSY8"/>
              </a:rPr>
              <a:t>∗</a:t>
            </a:r>
            <a:r>
              <a:rPr lang="en-US" sz="2000" b="0" i="0" u="none" strike="noStrike" baseline="0" dirty="0">
                <a:latin typeface="CMR12"/>
              </a:rPr>
              <a:t>(892)</a:t>
            </a:r>
            <a:r>
              <a:rPr lang="en-US" sz="2000" b="0" i="0" u="none" strike="noStrike" baseline="30000" dirty="0">
                <a:latin typeface="CMR8"/>
              </a:rPr>
              <a:t> </a:t>
            </a:r>
            <a:r>
              <a:rPr lang="en-US" sz="2000" b="0" i="0" u="none" strike="noStrike" baseline="0" dirty="0" err="1">
                <a:latin typeface="CMMI12"/>
              </a:rPr>
              <a:t>μ</a:t>
            </a:r>
            <a:r>
              <a:rPr lang="en-US" sz="2000" b="0" i="0" u="none" strike="noStrike" baseline="30000" dirty="0" err="1">
                <a:latin typeface="CMR8"/>
              </a:rPr>
              <a:t>+</a:t>
            </a:r>
            <a:r>
              <a:rPr lang="en-US" sz="2000" b="0" i="0" u="none" strike="noStrike" baseline="0" dirty="0" err="1">
                <a:latin typeface="CMMI12"/>
              </a:rPr>
              <a:t>μ</a:t>
            </a:r>
            <a:r>
              <a:rPr lang="en-US" sz="2000" b="0" i="0" u="none" strike="noStrike" baseline="30000" dirty="0">
                <a:latin typeface="CMSY8"/>
              </a:rPr>
              <a:t>−</a:t>
            </a:r>
            <a:r>
              <a:rPr lang="en-US" sz="2000" b="0" i="0" u="none" strike="noStrike" baseline="0" dirty="0">
                <a:latin typeface="CMR12"/>
              </a:rPr>
              <a:t>) branching fraction is within the uncertainty predicted by experimental data from </a:t>
            </a:r>
            <a:r>
              <a:rPr lang="en-US" sz="2000" b="0" i="0" u="none" strike="noStrike" baseline="0" dirty="0" err="1">
                <a:latin typeface="CMR12"/>
              </a:rPr>
              <a:t>LHCb</a:t>
            </a:r>
            <a:r>
              <a:rPr lang="en-US" sz="2000" b="0" i="0" u="none" strike="noStrike" baseline="0" dirty="0">
                <a:latin typeface="CMR12"/>
              </a:rPr>
              <a:t> collaboration, while the </a:t>
            </a:r>
            <a:r>
              <a:rPr lang="en-US" sz="2000" b="0" i="0" u="none" strike="noStrike" baseline="0" dirty="0" err="1">
                <a:latin typeface="CMR12"/>
              </a:rPr>
              <a:t>nonresonant</a:t>
            </a:r>
            <a:r>
              <a:rPr lang="en-US" sz="2000" b="0" i="0" u="none" strike="noStrike" baseline="0" dirty="0">
                <a:latin typeface="CMR12"/>
              </a:rPr>
              <a:t> </a:t>
            </a:r>
            <a:r>
              <a:rPr lang="en-US" sz="2000" b="0" i="0" u="none" strike="noStrike" baseline="0" dirty="0">
                <a:latin typeface="CMSY10"/>
              </a:rPr>
              <a:t>B</a:t>
            </a:r>
            <a:r>
              <a:rPr lang="en-US" sz="2000" b="0" i="0" u="none" strike="noStrike" baseline="0" dirty="0">
                <a:latin typeface="CMR12"/>
              </a:rPr>
              <a:t>(</a:t>
            </a:r>
            <a:r>
              <a:rPr lang="en-US" sz="2000" b="0" i="0" u="none" strike="noStrike" baseline="0" dirty="0">
                <a:latin typeface="CMMI12"/>
              </a:rPr>
              <a:t>B</a:t>
            </a:r>
            <a:r>
              <a:rPr lang="en-US" sz="2000" b="0" i="0" u="none" strike="noStrike" baseline="30000" dirty="0">
                <a:latin typeface="CMR8"/>
              </a:rPr>
              <a:t>+</a:t>
            </a:r>
            <a:r>
              <a:rPr lang="en-US" sz="2000" b="0" i="0" u="none" strike="noStrike" baseline="0" dirty="0">
                <a:latin typeface="CMR8"/>
              </a:rPr>
              <a:t> </a:t>
            </a:r>
            <a:r>
              <a:rPr lang="en-US" sz="2000" b="0" i="0" u="none" strike="noStrike" baseline="0" dirty="0">
                <a:latin typeface="CMSY10"/>
              </a:rPr>
              <a:t>→ </a:t>
            </a:r>
            <a:r>
              <a:rPr lang="en-US" sz="2000" b="0" i="0" u="none" strike="noStrike" baseline="0" dirty="0" err="1">
                <a:latin typeface="CMMI12"/>
              </a:rPr>
              <a:t>ρ</a:t>
            </a:r>
            <a:r>
              <a:rPr lang="en-US" sz="2000" b="0" i="0" u="none" strike="noStrike" baseline="30000" dirty="0" err="1">
                <a:latin typeface="CMR8"/>
              </a:rPr>
              <a:t>+</a:t>
            </a:r>
            <a:r>
              <a:rPr lang="en-US" sz="2000" b="0" i="0" u="none" strike="noStrike" baseline="0" dirty="0" err="1">
                <a:latin typeface="CMMI12"/>
              </a:rPr>
              <a:t>μ</a:t>
            </a:r>
            <a:r>
              <a:rPr lang="en-US" sz="2000" b="0" i="0" u="none" strike="noStrike" baseline="30000" dirty="0" err="1">
                <a:latin typeface="CMR8"/>
              </a:rPr>
              <a:t>+</a:t>
            </a:r>
            <a:r>
              <a:rPr lang="en-US" sz="2000" b="0" i="0" u="none" strike="noStrike" baseline="0" dirty="0" err="1">
                <a:latin typeface="CMMI12"/>
              </a:rPr>
              <a:t>μ</a:t>
            </a:r>
            <a:r>
              <a:rPr lang="en-US" sz="2000" b="0" i="0" u="none" strike="noStrike" baseline="30000" dirty="0">
                <a:latin typeface="CMSY8"/>
              </a:rPr>
              <a:t>−</a:t>
            </a:r>
            <a:r>
              <a:rPr lang="en-US" sz="2000" b="0" i="0" u="none" strike="noStrike" baseline="0" dirty="0">
                <a:latin typeface="CMR12"/>
              </a:rPr>
              <a:t>) is in good agreement within the uncertainty predicted in RQM and LCSR approaches.</a:t>
            </a:r>
            <a:endParaRPr lang="ru-RU" sz="3600" dirty="0"/>
          </a:p>
        </p:txBody>
      </p:sp>
      <p:sp>
        <p:nvSpPr>
          <p:cNvPr id="4" name="Shape 44">
            <a:extLst>
              <a:ext uri="{FF2B5EF4-FFF2-40B4-BE49-F238E27FC236}">
                <a16:creationId xmlns:a16="http://schemas.microsoft.com/office/drawing/2014/main" id="{9C2FB89D-E2B6-40A8-A936-16CA2D45D251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763391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68AC6C-A7FF-498C-AD59-3FD80F29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-1395536"/>
            <a:ext cx="6768752" cy="9025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49BD3-88A0-4416-B1BC-20FF1075031A}"/>
              </a:ext>
            </a:extLst>
          </p:cNvPr>
          <p:cNvSpPr txBox="1"/>
          <p:nvPr/>
        </p:nvSpPr>
        <p:spPr>
          <a:xfrm>
            <a:off x="5292080" y="1412776"/>
            <a:ext cx="2736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u="none" strike="noStrike" baseline="0" dirty="0">
                <a:solidFill>
                  <a:schemeClr val="bg1"/>
                </a:solidFill>
                <a:latin typeface="CMR10"/>
              </a:rPr>
              <a:t>*2.05.2021 @vkadre_kz</a:t>
            </a:r>
            <a:br>
              <a:rPr lang="en-US" sz="2000" b="0" i="0" u="none" strike="noStrike" baseline="0" dirty="0">
                <a:solidFill>
                  <a:schemeClr val="bg1"/>
                </a:solidFill>
                <a:latin typeface="CMR10"/>
              </a:rPr>
            </a:br>
            <a:r>
              <a:rPr lang="en-US" sz="2000" b="0" i="0" u="none" strike="noStrike" baseline="0" dirty="0">
                <a:solidFill>
                  <a:schemeClr val="bg1"/>
                </a:solidFill>
                <a:latin typeface="CMR10"/>
              </a:rPr>
              <a:t>Almaty region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Shape 44">
            <a:extLst>
              <a:ext uri="{FF2B5EF4-FFF2-40B4-BE49-F238E27FC236}">
                <a16:creationId xmlns:a16="http://schemas.microsoft.com/office/drawing/2014/main" id="{57196533-A8A4-4BFA-977D-0BCA43DEC32A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3115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02C29-DB78-458A-A637-2792C01C1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5058D4-1043-46B7-BA7A-E18184218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ED1190-FC55-4102-AF7E-9F54A10F3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585"/>
            <a:ext cx="9144000" cy="5138777"/>
          </a:xfrm>
          <a:prstGeom prst="rect">
            <a:avLst/>
          </a:prstGeom>
        </p:spPr>
      </p:pic>
      <p:sp>
        <p:nvSpPr>
          <p:cNvPr id="6" name="Shape 44">
            <a:extLst>
              <a:ext uri="{FF2B5EF4-FFF2-40B4-BE49-F238E27FC236}">
                <a16:creationId xmlns:a16="http://schemas.microsoft.com/office/drawing/2014/main" id="{DEE0B794-F1D4-4BDB-92B6-87C668725EA7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Effective Hamiltonian for </a:t>
            </a:r>
            <a:r>
              <a:rPr lang="en-US" sz="2400" b="1" i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b→d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ℓ</a:t>
            </a:r>
            <a:r>
              <a:rPr lang="en-US" sz="2400" b="1" i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ℓ</a:t>
            </a:r>
            <a:r>
              <a:rPr lang="en-US" sz="2400" b="1" i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−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4905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62499-6874-430B-A2C6-59E839DA2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E2A29D-C808-43F1-95FC-EECABAD55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336FD0-569F-4719-9AF0-A4FA31733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2" y="1844824"/>
            <a:ext cx="8811855" cy="3553321"/>
          </a:xfrm>
          <a:prstGeom prst="rect">
            <a:avLst/>
          </a:prstGeom>
        </p:spPr>
      </p:pic>
      <p:sp>
        <p:nvSpPr>
          <p:cNvPr id="6" name="Shape 44">
            <a:extLst>
              <a:ext uri="{FF2B5EF4-FFF2-40B4-BE49-F238E27FC236}">
                <a16:creationId xmlns:a16="http://schemas.microsoft.com/office/drawing/2014/main" id="{149A1733-6056-4418-89EB-5C76248AAD03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Matrix element for </a:t>
            </a:r>
            <a:r>
              <a:rPr lang="en-US" sz="2400" b="1" i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b→d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ℓ</a:t>
            </a:r>
            <a:r>
              <a:rPr lang="en-US" sz="2400" b="1" i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ℓ</a:t>
            </a:r>
            <a:r>
              <a:rPr lang="en-US" sz="2400" b="1" i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−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031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5616B-350A-4A0A-8B51-A1098A045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B62CB7-716F-4B86-BFA4-D69904BFA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9B6364-47D5-4EBA-82DE-BB3024BAD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014"/>
            <a:ext cx="9144000" cy="5884333"/>
          </a:xfrm>
          <a:prstGeom prst="rect">
            <a:avLst/>
          </a:prstGeom>
        </p:spPr>
      </p:pic>
      <p:sp>
        <p:nvSpPr>
          <p:cNvPr id="6" name="Shape 44">
            <a:extLst>
              <a:ext uri="{FF2B5EF4-FFF2-40B4-BE49-F238E27FC236}">
                <a16:creationId xmlns:a16="http://schemas.microsoft.com/office/drawing/2014/main" id="{76AD7354-194B-424C-AE0C-2E96C63983CB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Wilson coefficients</a:t>
            </a:r>
          </a:p>
        </p:txBody>
      </p:sp>
    </p:spTree>
    <p:extLst>
      <p:ext uri="{BB962C8B-B14F-4D97-AF65-F5344CB8AC3E}">
        <p14:creationId xmlns:p14="http://schemas.microsoft.com/office/powerpoint/2010/main" val="276056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7EF92-0A35-4F85-A1C9-CF5D36DA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82562B-3C54-4480-A4A8-BDD2EE280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E6AA18-21A1-4578-B906-2E55B4879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2" y="1196752"/>
            <a:ext cx="9144000" cy="5501472"/>
          </a:xfrm>
          <a:prstGeom prst="rect">
            <a:avLst/>
          </a:prstGeom>
        </p:spPr>
      </p:pic>
      <p:sp>
        <p:nvSpPr>
          <p:cNvPr id="6" name="Shape 44">
            <a:extLst>
              <a:ext uri="{FF2B5EF4-FFF2-40B4-BE49-F238E27FC236}">
                <a16:creationId xmlns:a16="http://schemas.microsoft.com/office/drawing/2014/main" id="{08A0A7E4-FD63-4DEF-B219-C0CA2127EC89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Wilson coefficient: Charm loop function</a:t>
            </a:r>
          </a:p>
        </p:txBody>
      </p:sp>
    </p:spTree>
    <p:extLst>
      <p:ext uri="{BB962C8B-B14F-4D97-AF65-F5344CB8AC3E}">
        <p14:creationId xmlns:p14="http://schemas.microsoft.com/office/powerpoint/2010/main" val="26873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9FCF7-4162-40D6-B08D-F87830BB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693C8-A86A-4B3F-BD95-ED5807A1A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52D170-66B3-462E-ABCA-B70F3D90B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7" y="1392238"/>
            <a:ext cx="7843819" cy="5376393"/>
          </a:xfrm>
          <a:prstGeom prst="rect">
            <a:avLst/>
          </a:prstGeom>
        </p:spPr>
      </p:pic>
      <p:sp>
        <p:nvSpPr>
          <p:cNvPr id="8" name="Shape 44">
            <a:extLst>
              <a:ext uri="{FF2B5EF4-FFF2-40B4-BE49-F238E27FC236}">
                <a16:creationId xmlns:a16="http://schemas.microsoft.com/office/drawing/2014/main" id="{D4C3F061-418E-4A85-80C5-9E8AAB94A29B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Feynman diagram for </a:t>
            </a:r>
            <a:r>
              <a:rPr lang="en-US" sz="2400" b="1" i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b→d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ℓ</a:t>
            </a:r>
            <a:r>
              <a:rPr lang="en-US" sz="2400" b="1" i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ℓ</a:t>
            </a:r>
            <a:r>
              <a:rPr lang="en-US" sz="2400" b="1" i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−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747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7A288-BF5E-4A43-9423-F0AC8EB8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63C012-80E1-4F23-AC2C-B191B7484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7B711-51BA-4C7D-9557-E9BCF2C1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" y="1831996"/>
            <a:ext cx="9144000" cy="12000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C4F0F3-5ECF-484B-B1D2-5322FC99C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2" y="3032054"/>
            <a:ext cx="9144000" cy="3249887"/>
          </a:xfrm>
          <a:prstGeom prst="rect">
            <a:avLst/>
          </a:prstGeom>
        </p:spPr>
      </p:pic>
      <p:sp>
        <p:nvSpPr>
          <p:cNvPr id="8" name="Shape 44">
            <a:extLst>
              <a:ext uri="{FF2B5EF4-FFF2-40B4-BE49-F238E27FC236}">
                <a16:creationId xmlns:a16="http://schemas.microsoft.com/office/drawing/2014/main" id="{29A0CE75-BDA2-4F3C-A764-D19345C32773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 factors for B(s) → (</a:t>
            </a:r>
            <a:r>
              <a:rPr lang="el-GR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π, 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 ) in CCQM</a:t>
            </a:r>
          </a:p>
        </p:txBody>
      </p:sp>
    </p:spTree>
    <p:extLst>
      <p:ext uri="{BB962C8B-B14F-4D97-AF65-F5344CB8AC3E}">
        <p14:creationId xmlns:p14="http://schemas.microsoft.com/office/powerpoint/2010/main" val="1542252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E3D68-8AC7-48A6-8426-5B9E0FE3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B9A3C-C240-440D-B171-682C9B131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9AC657-58A6-4EBC-81CE-6A5CBDE10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111"/>
            <a:ext cx="9144000" cy="46508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3F4D8E-C06A-42A3-9B17-564658096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686" y="5364506"/>
            <a:ext cx="1676634" cy="1486107"/>
          </a:xfrm>
          <a:prstGeom prst="rect">
            <a:avLst/>
          </a:prstGeom>
        </p:spPr>
      </p:pic>
      <p:sp>
        <p:nvSpPr>
          <p:cNvPr id="10" name="Shape 44">
            <a:extLst>
              <a:ext uri="{FF2B5EF4-FFF2-40B4-BE49-F238E27FC236}">
                <a16:creationId xmlns:a16="http://schemas.microsoft.com/office/drawing/2014/main" id="{AEF18F19-91CB-4218-85AC-4896F10BC3E5}"/>
              </a:ext>
            </a:extLst>
          </p:cNvPr>
          <p:cNvSpPr txBox="1"/>
          <p:nvPr/>
        </p:nvSpPr>
        <p:spPr>
          <a:xfrm>
            <a:off x="0" y="500062"/>
            <a:ext cx="9144000" cy="7143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70C0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 factors for B(s) → (</a:t>
            </a:r>
            <a:r>
              <a:rPr lang="el-GR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ρ, ω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l-GR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en-US" sz="2400" b="1" i="1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∗</a:t>
            </a:r>
            <a:r>
              <a:rPr lang="en-US" sz="2400" b="1" i="1" baseline="30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US" sz="2400" b="1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24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CCQM</a:t>
            </a:r>
          </a:p>
        </p:txBody>
      </p:sp>
    </p:spTree>
    <p:extLst>
      <p:ext uri="{BB962C8B-B14F-4D97-AF65-F5344CB8AC3E}">
        <p14:creationId xmlns:p14="http://schemas.microsoft.com/office/powerpoint/2010/main" val="3069550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3151</TotalTime>
  <Words>405</Words>
  <Application>Microsoft Office PowerPoint</Application>
  <PresentationFormat>Экран (4:3)</PresentationFormat>
  <Paragraphs>30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Arial</vt:lpstr>
      <vt:lpstr>Calibri</vt:lpstr>
      <vt:lpstr>CMMI12</vt:lpstr>
      <vt:lpstr>CMMI8</vt:lpstr>
      <vt:lpstr>CMR10</vt:lpstr>
      <vt:lpstr>CMR12</vt:lpstr>
      <vt:lpstr>CMR8</vt:lpstr>
      <vt:lpstr>CMSS10</vt:lpstr>
      <vt:lpstr>CMSY10</vt:lpstr>
      <vt:lpstr>CMSY8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Aidos</cp:lastModifiedBy>
  <cp:revision>119</cp:revision>
  <dcterms:created xsi:type="dcterms:W3CDTF">2018-08-14T14:55:13Z</dcterms:created>
  <dcterms:modified xsi:type="dcterms:W3CDTF">2021-05-17T15:49:45Z</dcterms:modified>
</cp:coreProperties>
</file>