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2" r:id="rId1"/>
  </p:sldMasterIdLst>
  <p:notesMasterIdLst>
    <p:notesMasterId r:id="rId47"/>
  </p:notesMasterIdLst>
  <p:handoutMasterIdLst>
    <p:handoutMasterId r:id="rId48"/>
  </p:handoutMasterIdLst>
  <p:sldIdLst>
    <p:sldId id="423" r:id="rId2"/>
    <p:sldId id="958" r:id="rId3"/>
    <p:sldId id="988" r:id="rId4"/>
    <p:sldId id="962" r:id="rId5"/>
    <p:sldId id="963" r:id="rId6"/>
    <p:sldId id="955" r:id="rId7"/>
    <p:sldId id="956" r:id="rId8"/>
    <p:sldId id="990" r:id="rId9"/>
    <p:sldId id="991" r:id="rId10"/>
    <p:sldId id="994" r:id="rId11"/>
    <p:sldId id="995" r:id="rId12"/>
    <p:sldId id="993" r:id="rId13"/>
    <p:sldId id="996" r:id="rId14"/>
    <p:sldId id="997" r:id="rId15"/>
    <p:sldId id="965" r:id="rId16"/>
    <p:sldId id="967" r:id="rId17"/>
    <p:sldId id="969" r:id="rId18"/>
    <p:sldId id="970" r:id="rId19"/>
    <p:sldId id="971" r:id="rId20"/>
    <p:sldId id="972" r:id="rId21"/>
    <p:sldId id="998" r:id="rId22"/>
    <p:sldId id="999" r:id="rId23"/>
    <p:sldId id="1000" r:id="rId24"/>
    <p:sldId id="977" r:id="rId25"/>
    <p:sldId id="975" r:id="rId26"/>
    <p:sldId id="978" r:id="rId27"/>
    <p:sldId id="980" r:id="rId28"/>
    <p:sldId id="981" r:id="rId29"/>
    <p:sldId id="982" r:id="rId30"/>
    <p:sldId id="983" r:id="rId31"/>
    <p:sldId id="984" r:id="rId32"/>
    <p:sldId id="987" r:id="rId33"/>
    <p:sldId id="989" r:id="rId34"/>
    <p:sldId id="957" r:id="rId35"/>
    <p:sldId id="961" r:id="rId36"/>
    <p:sldId id="944" r:id="rId37"/>
    <p:sldId id="948" r:id="rId38"/>
    <p:sldId id="939" r:id="rId39"/>
    <p:sldId id="968" r:id="rId40"/>
    <p:sldId id="973" r:id="rId41"/>
    <p:sldId id="974" r:id="rId42"/>
    <p:sldId id="985" r:id="rId43"/>
    <p:sldId id="1001" r:id="rId44"/>
    <p:sldId id="979" r:id="rId45"/>
    <p:sldId id="986" r:id="rId46"/>
  </p:sldIdLst>
  <p:sldSz cx="8640763" cy="6480175"/>
  <p:notesSz cx="6858000" cy="9144000"/>
  <p:defaultTextStyle>
    <a:defPPr>
      <a:defRPr lang="zh-CN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9FF"/>
    <a:srgbClr val="00B1F0"/>
    <a:srgbClr val="2A00FF"/>
    <a:srgbClr val="09B2CD"/>
    <a:srgbClr val="009492"/>
    <a:srgbClr val="CACD01"/>
    <a:srgbClr val="6F0068"/>
    <a:srgbClr val="FF2B3F"/>
    <a:srgbClr val="7F7E9C"/>
    <a:srgbClr val="33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4"/>
    <p:restoredTop sz="96366"/>
  </p:normalViewPr>
  <p:slideViewPr>
    <p:cSldViewPr snapToGrid="0" snapToObjects="1" showGuides="1">
      <p:cViewPr varScale="1">
        <p:scale>
          <a:sx n="114" d="100"/>
          <a:sy n="114" d="100"/>
        </p:scale>
        <p:origin x="296" y="176"/>
      </p:cViewPr>
      <p:guideLst>
        <p:guide orient="horz" pos="2381"/>
        <p:guide pos="2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5" d="100"/>
          <a:sy n="105" d="100"/>
        </p:scale>
        <p:origin x="19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0E17-17AC-7441-9C5A-E12FD708DF5E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464C-9B70-D04B-A469-5CA37B68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8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8A62-0DC6-DB42-9C77-0BBE8A5CC860}" type="datetimeFigureOut">
              <a:rPr kumimoji="1" lang="zh-CN" altLang="en-US" smtClean="0"/>
              <a:t>2021/5/18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8A4C-B55C-D84F-B994-6663BAC932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0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8123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4819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8290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9794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4558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3829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5337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82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9476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319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2291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8132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hadrons</a:t>
            </a:r>
            <a:r>
              <a:rPr lang="zh-CN" altLang="en-US" dirty="0"/>
              <a:t> </a:t>
            </a:r>
            <a:r>
              <a:rPr lang="en-US" altLang="zh-CN" dirty="0"/>
              <a:t>yet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84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062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251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32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understand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properties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fits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spectrum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describe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sps+dps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60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motivates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749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als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903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0" y="6347439"/>
            <a:ext cx="8640763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E06FD7-CFD3-8C4F-82C5-3FF5D27EB83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8640763" cy="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5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8640762" cy="558912"/>
          </a:xfrm>
        </p:spPr>
        <p:txBody>
          <a:bodyPr>
            <a:no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</a:t>
            </a:r>
            <a:r>
              <a:rPr lang="en-US" altLang="zh-CN" dirty="0"/>
              <a:t>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346" y="681172"/>
            <a:ext cx="8499863" cy="5599197"/>
          </a:xfrm>
        </p:spPr>
        <p:txBody>
          <a:bodyPr>
            <a:normAutofit/>
          </a:bodyPr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48012" indent="-216004">
              <a:buFont typeface="Wingdings" pitchFamily="2" charset="2"/>
              <a:buChar char="Ø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0021" indent="-216004">
              <a:buFont typeface="Wingdings" pitchFamily="2" charset="2"/>
              <a:buChar char="§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12029" indent="-216004">
              <a:buFont typeface="Courier New" panose="02070309020205020404" pitchFamily="49" charset="0"/>
              <a:buChar char="o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944037" indent="-216004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A</a:t>
            </a:r>
          </a:p>
          <a:p>
            <a:pPr lvl="1"/>
            <a:r>
              <a:rPr lang="en-US" altLang="zh-CN" dirty="0"/>
              <a:t>B</a:t>
            </a:r>
          </a:p>
          <a:p>
            <a:pPr lvl="2"/>
            <a:r>
              <a:rPr lang="en-US" altLang="zh-CN" dirty="0"/>
              <a:t>C</a:t>
            </a:r>
          </a:p>
          <a:p>
            <a:pPr lvl="3"/>
            <a:r>
              <a:rPr lang="en-US" altLang="zh-CN" dirty="0"/>
              <a:t>D</a:t>
            </a:r>
          </a:p>
          <a:p>
            <a:pPr lvl="4"/>
            <a:r>
              <a:rPr lang="en-US" altLang="zh-CN" dirty="0"/>
              <a:t>E</a:t>
            </a:r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E81ED86-6B79-CF47-8843-E9E81ED21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0" y="6347439"/>
            <a:ext cx="8640763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AD8D13-7A12-FE48-87AC-B26D5B3F86A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8640763" cy="510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6589" y="6187511"/>
            <a:ext cx="1944172" cy="225595"/>
          </a:xfrm>
        </p:spPr>
        <p:txBody>
          <a:bodyPr anchor="b"/>
          <a:lstStyle/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5CF1C28-A4D8-324A-AFFE-F21C5512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4198" r="69538" b="-1"/>
          <a:stretch/>
        </p:blipFill>
        <p:spPr>
          <a:xfrm>
            <a:off x="7501227" y="21270"/>
            <a:ext cx="459578" cy="49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30FB9E7A-C7B7-B745-883C-726A3B08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0805" y="54712"/>
            <a:ext cx="631404" cy="43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492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3" y="345011"/>
            <a:ext cx="7452658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3" y="1725046"/>
            <a:ext cx="7452658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137175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Yanxi ZHANG (Peking U.</a:t>
            </a:r>
            <a:r>
              <a:rPr kumimoji="1" lang="zh-CN" altLang="en-US"/>
              <a:t>）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53" y="6143301"/>
            <a:ext cx="2916258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dirty="0"/>
              <a:t>QWG2021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6591" y="6143301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74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tif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74.png"/><Relationship Id="rId7" Type="http://schemas.openxmlformats.org/officeDocument/2006/relationships/image" Target="../media/image1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10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5.png"/><Relationship Id="rId15" Type="http://schemas.openxmlformats.org/officeDocument/2006/relationships/image" Target="../media/image86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Relationship Id="rId14" Type="http://schemas.openxmlformats.org/officeDocument/2006/relationships/image" Target="../media/image8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7.png"/><Relationship Id="rId7" Type="http://schemas.openxmlformats.org/officeDocument/2006/relationships/image" Target="../media/image97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850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106.png"/><Relationship Id="rId4" Type="http://schemas.openxmlformats.org/officeDocument/2006/relationships/image" Target="../media/image8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11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1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1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png"/><Relationship Id="rId3" Type="http://schemas.openxmlformats.org/officeDocument/2006/relationships/image" Target="../media/image134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image" Target="../media/image133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39.png"/><Relationship Id="rId5" Type="http://schemas.openxmlformats.org/officeDocument/2006/relationships/image" Target="../media/image136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35.png"/><Relationship Id="rId9" Type="http://schemas.openxmlformats.org/officeDocument/2006/relationships/image" Target="../media/image661.png"/><Relationship Id="rId1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tiff"/><Relationship Id="rId3" Type="http://schemas.openxmlformats.org/officeDocument/2006/relationships/image" Target="../media/image1050.png"/><Relationship Id="rId7" Type="http://schemas.openxmlformats.org/officeDocument/2006/relationships/image" Target="../media/image139.tiff"/><Relationship Id="rId12" Type="http://schemas.openxmlformats.org/officeDocument/2006/relationships/image" Target="../media/image1140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11" Type="http://schemas.openxmlformats.org/officeDocument/2006/relationships/image" Target="../media/image113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9" Type="http://schemas.openxmlformats.org/officeDocument/2006/relationships/image" Target="../media/image1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3" Type="http://schemas.openxmlformats.org/officeDocument/2006/relationships/image" Target="../media/image1150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0.png"/><Relationship Id="rId5" Type="http://schemas.openxmlformats.org/officeDocument/2006/relationships/image" Target="../media/image1170.png"/><Relationship Id="rId10" Type="http://schemas.openxmlformats.org/officeDocument/2006/relationships/image" Target="../media/image1220.png"/><Relationship Id="rId4" Type="http://schemas.openxmlformats.org/officeDocument/2006/relationships/image" Target="../media/image1160.png"/><Relationship Id="rId9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50.jpeg"/><Relationship Id="rId3" Type="http://schemas.openxmlformats.org/officeDocument/2006/relationships/image" Target="../media/image1230.png"/><Relationship Id="rId7" Type="http://schemas.openxmlformats.org/officeDocument/2006/relationships/image" Target="../media/image1190.png"/><Relationship Id="rId12" Type="http://schemas.openxmlformats.org/officeDocument/2006/relationships/image" Target="../media/image1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0.png"/><Relationship Id="rId11" Type="http://schemas.openxmlformats.org/officeDocument/2006/relationships/image" Target="../media/image148.png"/><Relationship Id="rId5" Type="http://schemas.openxmlformats.org/officeDocument/2006/relationships/image" Target="../media/image1170.png"/><Relationship Id="rId10" Type="http://schemas.openxmlformats.org/officeDocument/2006/relationships/image" Target="../media/image1260.png"/><Relationship Id="rId4" Type="http://schemas.openxmlformats.org/officeDocument/2006/relationships/image" Target="../media/image1160.png"/><Relationship Id="rId9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13" Type="http://schemas.openxmlformats.org/officeDocument/2006/relationships/image" Target="../media/image1360.png"/><Relationship Id="rId18" Type="http://schemas.openxmlformats.org/officeDocument/2006/relationships/hyperlink" Target="https://www.jkps.or.kr/journal/view.html?volume=55&amp;number=2&amp;spage=424&amp;year=2009" TargetMode="External"/><Relationship Id="rId26" Type="http://schemas.openxmlformats.org/officeDocument/2006/relationships/image" Target="../media/image1440.png"/><Relationship Id="rId3" Type="http://schemas.openxmlformats.org/officeDocument/2006/relationships/image" Target="../media/image1300.png"/><Relationship Id="rId21" Type="http://schemas.openxmlformats.org/officeDocument/2006/relationships/hyperlink" Target="https://linkinghub.elsevier.com/retrieve/pii/S0370269319307440" TargetMode="External"/><Relationship Id="rId7" Type="http://schemas.openxmlformats.org/officeDocument/2006/relationships/image" Target="../media/image1190.png"/><Relationship Id="rId12" Type="http://schemas.openxmlformats.org/officeDocument/2006/relationships/image" Target="../media/image152.png"/><Relationship Id="rId17" Type="http://schemas.openxmlformats.org/officeDocument/2006/relationships/image" Target="../media/image1400.png"/><Relationship Id="rId25" Type="http://schemas.openxmlformats.org/officeDocument/2006/relationships/image" Target="../media/image14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90.png"/><Relationship Id="rId20" Type="http://schemas.openxmlformats.org/officeDocument/2006/relationships/hyperlink" Target="https://journals.aps.org/prd/abstract/10.1103/PhysRevD.88.0960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0.png"/><Relationship Id="rId11" Type="http://schemas.openxmlformats.org/officeDocument/2006/relationships/image" Target="../media/image1340.png"/><Relationship Id="rId24" Type="http://schemas.openxmlformats.org/officeDocument/2006/relationships/image" Target="../media/image156.png"/><Relationship Id="rId5" Type="http://schemas.openxmlformats.org/officeDocument/2006/relationships/image" Target="../media/image1170.png"/><Relationship Id="rId15" Type="http://schemas.openxmlformats.org/officeDocument/2006/relationships/image" Target="../media/image154.jpeg"/><Relationship Id="rId23" Type="http://schemas.openxmlformats.org/officeDocument/2006/relationships/image" Target="../media/image155.png"/><Relationship Id="rId10" Type="http://schemas.openxmlformats.org/officeDocument/2006/relationships/image" Target="../media/image151.png"/><Relationship Id="rId19" Type="http://schemas.openxmlformats.org/officeDocument/2006/relationships/hyperlink" Target="https://journals.aps.org/prl/abstract/10.1103/PhysRevLett.110.232001" TargetMode="External"/><Relationship Id="rId4" Type="http://schemas.openxmlformats.org/officeDocument/2006/relationships/image" Target="../media/image1160.png"/><Relationship Id="rId9" Type="http://schemas.openxmlformats.org/officeDocument/2006/relationships/image" Target="../media/image1320.png"/><Relationship Id="rId14" Type="http://schemas.openxmlformats.org/officeDocument/2006/relationships/image" Target="../media/image153.png"/><Relationship Id="rId22" Type="http://schemas.openxmlformats.org/officeDocument/2006/relationships/hyperlink" Target="https://link.springer.com/article/10.1007/JHEP04(2020)11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13" Type="http://schemas.openxmlformats.org/officeDocument/2006/relationships/image" Target="../media/image1560.png"/><Relationship Id="rId18" Type="http://schemas.openxmlformats.org/officeDocument/2006/relationships/image" Target="../media/image1610.png"/><Relationship Id="rId3" Type="http://schemas.openxmlformats.org/officeDocument/2006/relationships/image" Target="../media/image158.png"/><Relationship Id="rId7" Type="http://schemas.openxmlformats.org/officeDocument/2006/relationships/image" Target="../media/image152.png"/><Relationship Id="rId12" Type="http://schemas.openxmlformats.org/officeDocument/2006/relationships/image" Target="../media/image1550.png"/><Relationship Id="rId17" Type="http://schemas.openxmlformats.org/officeDocument/2006/relationships/image" Target="../media/image1600.png"/><Relationship Id="rId2" Type="http://schemas.openxmlformats.org/officeDocument/2006/relationships/image" Target="../media/image157.png"/><Relationship Id="rId16" Type="http://schemas.openxmlformats.org/officeDocument/2006/relationships/image" Target="../media/image1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540.png"/><Relationship Id="rId5" Type="http://schemas.openxmlformats.org/officeDocument/2006/relationships/image" Target="../media/image161.png"/><Relationship Id="rId15" Type="http://schemas.openxmlformats.org/officeDocument/2006/relationships/image" Target="../media/image1580.png"/><Relationship Id="rId10" Type="http://schemas.openxmlformats.org/officeDocument/2006/relationships/image" Target="../media/image1530.png"/><Relationship Id="rId19" Type="http://schemas.openxmlformats.org/officeDocument/2006/relationships/image" Target="../media/image1620.png"/><Relationship Id="rId4" Type="http://schemas.openxmlformats.org/officeDocument/2006/relationships/image" Target="../media/image159.png"/><Relationship Id="rId9" Type="http://schemas.openxmlformats.org/officeDocument/2006/relationships/image" Target="../media/image1520.png"/><Relationship Id="rId14" Type="http://schemas.openxmlformats.org/officeDocument/2006/relationships/image" Target="../media/image15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5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0.png"/><Relationship Id="rId2" Type="http://schemas.openxmlformats.org/officeDocument/2006/relationships/image" Target="../media/image1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52.png"/><Relationship Id="rId4" Type="http://schemas.openxmlformats.org/officeDocument/2006/relationships/image" Target="../media/image1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7" Type="http://schemas.openxmlformats.org/officeDocument/2006/relationships/image" Target="../media/image19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91.png"/><Relationship Id="rId9" Type="http://schemas.openxmlformats.org/officeDocument/2006/relationships/image" Target="../media/image1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3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0.png"/><Relationship Id="rId4" Type="http://schemas.openxmlformats.org/officeDocument/2006/relationships/image" Target="../media/image1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15.png"/><Relationship Id="rId4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png"/><Relationship Id="rId3" Type="http://schemas.openxmlformats.org/officeDocument/2006/relationships/image" Target="../media/image206.png"/><Relationship Id="rId7" Type="http://schemas.openxmlformats.org/officeDocument/2006/relationships/image" Target="../media/image20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1.png"/><Relationship Id="rId10" Type="http://schemas.openxmlformats.org/officeDocument/2006/relationships/image" Target="../media/image210.png"/><Relationship Id="rId4" Type="http://schemas.openxmlformats.org/officeDocument/2006/relationships/image" Target="../media/image203.png"/><Relationship Id="rId9" Type="http://schemas.openxmlformats.org/officeDocument/2006/relationships/image" Target="../media/image2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tiff"/><Relationship Id="rId5" Type="http://schemas.openxmlformats.org/officeDocument/2006/relationships/image" Target="../media/image152.png"/><Relationship Id="rId4" Type="http://schemas.openxmlformats.org/officeDocument/2006/relationships/image" Target="../media/image14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0.png"/><Relationship Id="rId2" Type="http://schemas.openxmlformats.org/officeDocument/2006/relationships/image" Target="../media/image19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emf"/><Relationship Id="rId5" Type="http://schemas.openxmlformats.org/officeDocument/2006/relationships/image" Target="../media/image207.emf"/><Relationship Id="rId4" Type="http://schemas.openxmlformats.org/officeDocument/2006/relationships/image" Target="../media/image20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eg"/><Relationship Id="rId7" Type="http://schemas.openxmlformats.org/officeDocument/2006/relationships/image" Target="../media/image5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4" Type="http://schemas.openxmlformats.org/officeDocument/2006/relationships/image" Target="../media/image4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0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78408" y="1427794"/>
            <a:ext cx="5749224" cy="12507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results on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64886" y="3294140"/>
            <a:ext cx="4550627" cy="77730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kumimoji="1" lang="en-US" altLang="zh-CN" sz="24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Yanxi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ZHANG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Peking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0885" y="5157856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17/May/2021</a:t>
            </a:r>
            <a:endParaRPr kumimoji="1"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D82C5F3-6BF1-C447-BBA8-B71425FC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877" y="3274814"/>
            <a:ext cx="1508680" cy="47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A03183A2-BC90-ED44-93FD-61051F75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2870" y="3941213"/>
            <a:ext cx="1069059" cy="73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10D1B1-D376-9C4B-8408-43523E29146A}"/>
              </a:ext>
            </a:extLst>
          </p:cNvPr>
          <p:cNvGrpSpPr/>
          <p:nvPr/>
        </p:nvGrpSpPr>
        <p:grpSpPr>
          <a:xfrm>
            <a:off x="-10152" y="-1008"/>
            <a:ext cx="8658472" cy="935359"/>
            <a:chOff x="-17709" y="-1008"/>
            <a:chExt cx="8658472" cy="935359"/>
          </a:xfrm>
        </p:grpSpPr>
        <p:pic>
          <p:nvPicPr>
            <p:cNvPr id="1028" name="Picture 4" descr="See the source image">
              <a:extLst>
                <a:ext uri="{FF2B5EF4-FFF2-40B4-BE49-F238E27FC236}">
                  <a16:creationId xmlns:a16="http://schemas.microsoft.com/office/drawing/2014/main" id="{3303CED6-ABD6-DA49-AC15-213BA65FB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" b="42535"/>
            <a:stretch/>
          </p:blipFill>
          <p:spPr bwMode="auto">
            <a:xfrm>
              <a:off x="-17709" y="-1008"/>
              <a:ext cx="6216877" cy="935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8A4E130-DFDA-B543-BD7C-EAFECE1E9DD2}"/>
                </a:ext>
              </a:extLst>
            </p:cNvPr>
            <p:cNvGrpSpPr/>
            <p:nvPr/>
          </p:nvGrpSpPr>
          <p:grpSpPr>
            <a:xfrm>
              <a:off x="6199168" y="0"/>
              <a:ext cx="1512746" cy="933345"/>
              <a:chOff x="4179623" y="3119502"/>
              <a:chExt cx="4823476" cy="290538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E4962B3-D8A2-7544-B62D-E764285A6434}"/>
                  </a:ext>
                </a:extLst>
              </p:cNvPr>
              <p:cNvGrpSpPr/>
              <p:nvPr/>
            </p:nvGrpSpPr>
            <p:grpSpPr>
              <a:xfrm>
                <a:off x="4179623" y="3119502"/>
                <a:ext cx="4823476" cy="2905387"/>
                <a:chOff x="4179623" y="3119502"/>
                <a:chExt cx="4823476" cy="2905387"/>
              </a:xfrm>
            </p:grpSpPr>
            <p:pic>
              <p:nvPicPr>
                <p:cNvPr id="13" name="Picture 2" descr="See the source image">
                  <a:extLst>
                    <a:ext uri="{FF2B5EF4-FFF2-40B4-BE49-F238E27FC236}">
                      <a16:creationId xmlns:a16="http://schemas.microsoft.com/office/drawing/2014/main" id="{32625F21-5F5C-9940-B048-5FE05C07C5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Texturizer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51" r="53545" b="-1"/>
                <a:stretch/>
              </p:blipFill>
              <p:spPr bwMode="auto">
                <a:xfrm>
                  <a:off x="4179623" y="3119502"/>
                  <a:ext cx="4823476" cy="29053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B3222365-4558-F14C-A4F4-F36646CC3B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20413" y="5732484"/>
                  <a:ext cx="1118138" cy="116286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BA644BF2-3C8A-3545-A54F-9E273180A7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20413" y="5629274"/>
                  <a:ext cx="1118138" cy="116286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56929AD-9D3B-B84B-AC59-09B8AE0D6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20413" y="5526064"/>
                  <a:ext cx="1118138" cy="116286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6D5B5137-8F10-D643-ABFC-488C398B3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69144" y="5680407"/>
                  <a:ext cx="833955" cy="130305"/>
                </a:xfrm>
                <a:prstGeom prst="rect">
                  <a:avLst/>
                </a:prstGeom>
              </p:spPr>
            </p:pic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84D59A7-14BD-C84F-B654-205F6207F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26103" y="5467596"/>
                <a:ext cx="976996" cy="212811"/>
              </a:xfrm>
              <a:prstGeom prst="rect">
                <a:avLst/>
              </a:prstGeom>
            </p:spPr>
          </p:pic>
        </p:grpSp>
        <p:pic>
          <p:nvPicPr>
            <p:cNvPr id="39" name="Picture 2" descr="See the source image">
              <a:extLst>
                <a:ext uri="{FF2B5EF4-FFF2-40B4-BE49-F238E27FC236}">
                  <a16:creationId xmlns:a16="http://schemas.microsoft.com/office/drawing/2014/main" id="{751733B8-FF80-C145-8692-890D2FD7A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6"/>
            <a:stretch/>
          </p:blipFill>
          <p:spPr bwMode="auto">
            <a:xfrm>
              <a:off x="7703169" y="0"/>
              <a:ext cx="937594" cy="9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62B4DCF2-2F3E-8641-8B6A-3A63B8D7FFFC}"/>
              </a:ext>
            </a:extLst>
          </p:cNvPr>
          <p:cNvSpPr txBox="1">
            <a:spLocks/>
          </p:cNvSpPr>
          <p:nvPr/>
        </p:nvSpPr>
        <p:spPr>
          <a:xfrm>
            <a:off x="1656098" y="4263738"/>
            <a:ext cx="5574069" cy="77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On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behalf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collaboration</a:t>
            </a:r>
          </a:p>
        </p:txBody>
      </p:sp>
      <p:pic>
        <p:nvPicPr>
          <p:cNvPr id="1026" name="Picture 2" descr="MESON2021">
            <a:extLst>
              <a:ext uri="{FF2B5EF4-FFF2-40B4-BE49-F238E27FC236}">
                <a16:creationId xmlns:a16="http://schemas.microsoft.com/office/drawing/2014/main" id="{AFDD341D-3A05-CD4C-88CD-5D130904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" y="6175020"/>
            <a:ext cx="8640763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EEDD-A358-054B-BA16-2D952F3D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B1DD8B-DE26-8847-A8D3-7DF1A1CDD7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8499863" cy="293832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An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order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of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magnitude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increases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in</a:t>
                </a:r>
                <a:r>
                  <a:rPr lang="zh-CN" altLang="en-US" sz="2000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yields</a:t>
                </a:r>
              </a:p>
              <a:p>
                <a:r>
                  <a:rPr lang="en-US" altLang="zh-CN" sz="2000" dirty="0"/>
                  <a:t>Focusing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on</a:t>
                </a:r>
                <a:r>
                  <a:rPr lang="zh-CN" altLang="en-US" sz="2000" dirty="0"/>
                  <a:t> </a:t>
                </a:r>
                <a:r>
                  <a:rPr lang="en-US" altLang="zh-CN" dirty="0"/>
                  <a:t>n</a:t>
                </a:r>
                <a:r>
                  <a:rPr lang="en-US" altLang="zh-CN" sz="2000" dirty="0"/>
                  <a:t>arrow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structures</a:t>
                </a:r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only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small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influence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due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interference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r>
                  <a:rPr lang="en-US" altLang="zh-CN" dirty="0"/>
                  <a:t>1D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distribution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studied.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contribution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reduced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𝑝𝐾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&gt;1.9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GeV</a:t>
                </a:r>
              </a:p>
              <a:p>
                <a:endParaRPr lang="en-US" altLang="zh-CN" dirty="0"/>
              </a:p>
              <a:p>
                <a:endParaRPr lang="en-CN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B1DD8B-DE26-8847-A8D3-7DF1A1CDD7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8499863" cy="2938327"/>
              </a:xfrm>
              <a:blipFill>
                <a:blip r:embed="rId2"/>
                <a:stretch>
                  <a:fillRect l="-597" t="-171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76763-B2B1-A142-8A5F-7823FB6B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2FDDB-2C39-4F4E-8BEC-93987644B118}"/>
              </a:ext>
            </a:extLst>
          </p:cNvPr>
          <p:cNvSpPr/>
          <p:nvPr/>
        </p:nvSpPr>
        <p:spPr>
          <a:xfrm>
            <a:off x="7111177" y="681172"/>
            <a:ext cx="1529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PRL(2019)222001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9A5B03-3F20-E74B-B039-6F859A603BD7}"/>
              </a:ext>
            </a:extLst>
          </p:cNvPr>
          <p:cNvGrpSpPr/>
          <p:nvPr/>
        </p:nvGrpSpPr>
        <p:grpSpPr>
          <a:xfrm>
            <a:off x="301447" y="2369825"/>
            <a:ext cx="3411246" cy="2686638"/>
            <a:chOff x="870791" y="2044461"/>
            <a:chExt cx="3434628" cy="28002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D550A8-9274-D045-AA5F-53C36F19C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791" y="2044461"/>
              <a:ext cx="3434628" cy="280020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AE3F17-49BE-634B-98D3-0127DA459DF1}"/>
                </a:ext>
              </a:extLst>
            </p:cNvPr>
            <p:cNvSpPr/>
            <p:nvPr/>
          </p:nvSpPr>
          <p:spPr>
            <a:xfrm>
              <a:off x="1930417" y="3014349"/>
              <a:ext cx="317528" cy="418645"/>
            </a:xfrm>
            <a:prstGeom prst="ellipse">
              <a:avLst/>
            </a:prstGeom>
            <a:ln>
              <a:solidFill>
                <a:srgbClr val="2A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6702F6-C241-4545-BD0C-A5316AD676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7946" y="2244621"/>
              <a:ext cx="432000" cy="569568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38AFAE-4057-644C-B4C9-3EB152894104}"/>
              </a:ext>
            </a:extLst>
          </p:cNvPr>
          <p:cNvGrpSpPr/>
          <p:nvPr/>
        </p:nvGrpSpPr>
        <p:grpSpPr>
          <a:xfrm>
            <a:off x="4601512" y="2434686"/>
            <a:ext cx="3479890" cy="2556916"/>
            <a:chOff x="5815996" y="4056865"/>
            <a:chExt cx="2590362" cy="19843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3EB99B-C0D1-054A-B685-172F8CD6C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5996" y="4056865"/>
              <a:ext cx="2590362" cy="1984374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69A32A-1CB9-224D-9D8D-4A4FA9B6D5D5}"/>
                </a:ext>
              </a:extLst>
            </p:cNvPr>
            <p:cNvCxnSpPr/>
            <p:nvPr/>
          </p:nvCxnSpPr>
          <p:spPr>
            <a:xfrm>
              <a:off x="6780367" y="4167292"/>
              <a:ext cx="0" cy="1581500"/>
            </a:xfrm>
            <a:prstGeom prst="line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9626CA9-CE91-7C40-BE1A-199C3F95430E}"/>
                </a:ext>
              </a:extLst>
            </p:cNvPr>
            <p:cNvCxnSpPr/>
            <p:nvPr/>
          </p:nvCxnSpPr>
          <p:spPr>
            <a:xfrm>
              <a:off x="6791325" y="4958042"/>
              <a:ext cx="5334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94FD80D-1456-3243-B41E-308A0A21FC11}"/>
                    </a:ext>
                  </a:extLst>
                </p:cNvPr>
                <p:cNvSpPr txBox="1"/>
                <p:nvPr/>
              </p:nvSpPr>
              <p:spPr>
                <a:xfrm>
                  <a:off x="6791325" y="4638131"/>
                  <a:ext cx="1123128" cy="274627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100" b="0" i="1" smtClean="0">
                              <a:solidFill>
                                <a:srgbClr val="FF2B3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100" b="0" i="1" smtClean="0">
                              <a:solidFill>
                                <a:srgbClr val="FF2B3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1100" b="0" i="1" smtClean="0">
                              <a:solidFill>
                                <a:srgbClr val="FF2B3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𝑝𝐾</m:t>
                          </m:r>
                        </m:sub>
                      </m:sSub>
                      <m:r>
                        <a:rPr kumimoji="1" lang="en-US" altLang="zh-CN" sz="1100" b="0" i="1" smtClean="0">
                          <a:solidFill>
                            <a:srgbClr val="FF2B3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&gt;1.9</m:t>
                      </m:r>
                    </m:oMath>
                  </a14:m>
                  <a:r>
                    <a:rPr kumimoji="1" lang="zh-CN" altLang="en-US" sz="1100" dirty="0">
                      <a:solidFill>
                        <a:srgbClr val="FF2B3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100" dirty="0">
                      <a:solidFill>
                        <a:srgbClr val="FF2B3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GeV</a:t>
                  </a:r>
                  <a:endParaRPr kumimoji="1" lang="en-CN" sz="11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94FD80D-1456-3243-B41E-308A0A21F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1325" y="4638131"/>
                  <a:ext cx="1123128" cy="2746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D71B2A-6D64-364C-ACB5-C1B2E8986BAD}"/>
              </a:ext>
            </a:extLst>
          </p:cNvPr>
          <p:cNvSpPr txBox="1"/>
          <p:nvPr/>
        </p:nvSpPr>
        <p:spPr>
          <a:xfrm>
            <a:off x="1304479" y="3843885"/>
            <a:ext cx="793807" cy="307777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4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4.3</a:t>
            </a:r>
            <a:r>
              <a:rPr kumimoji="1" lang="zh-CN" altLang="en-US" sz="14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GeV</a:t>
            </a:r>
            <a:endParaRPr kumimoji="1" lang="en-CN" sz="140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3FFB0-C0B2-924C-AB9A-5086EBD1C233}"/>
              </a:ext>
            </a:extLst>
          </p:cNvPr>
          <p:cNvSpPr txBox="1"/>
          <p:nvPr/>
        </p:nvSpPr>
        <p:spPr>
          <a:xfrm>
            <a:off x="931853" y="2479324"/>
            <a:ext cx="793807" cy="307777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400" dirty="0">
                <a:solidFill>
                  <a:srgbClr val="00B1F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4.5</a:t>
            </a:r>
            <a:r>
              <a:rPr kumimoji="1" lang="zh-CN" altLang="en-US" sz="1400" dirty="0">
                <a:solidFill>
                  <a:srgbClr val="00B1F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solidFill>
                  <a:srgbClr val="00B1F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GeV</a:t>
            </a:r>
            <a:endParaRPr kumimoji="1" lang="en-CN" sz="1400" dirty="0">
              <a:solidFill>
                <a:srgbClr val="00B1F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360057-13A2-B24F-B372-B123DAF15120}"/>
              </a:ext>
            </a:extLst>
          </p:cNvPr>
          <p:cNvCxnSpPr>
            <a:cxnSpLocks/>
          </p:cNvCxnSpPr>
          <p:nvPr/>
        </p:nvCxnSpPr>
        <p:spPr>
          <a:xfrm>
            <a:off x="4469099" y="4142137"/>
            <a:ext cx="703913" cy="0"/>
          </a:xfrm>
          <a:prstGeom prst="straightConnector1">
            <a:avLst/>
          </a:prstGeom>
          <a:ln w="22225">
            <a:solidFill>
              <a:srgbClr val="2A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316BFB-57B2-F24D-9226-282763795F86}"/>
              </a:ext>
            </a:extLst>
          </p:cNvPr>
          <p:cNvCxnSpPr>
            <a:cxnSpLocks/>
          </p:cNvCxnSpPr>
          <p:nvPr/>
        </p:nvCxnSpPr>
        <p:spPr>
          <a:xfrm>
            <a:off x="4469098" y="3901285"/>
            <a:ext cx="703913" cy="0"/>
          </a:xfrm>
          <a:prstGeom prst="straightConnector1">
            <a:avLst/>
          </a:prstGeom>
          <a:ln w="22225">
            <a:solidFill>
              <a:srgbClr val="00B1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55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EEDD-A358-054B-BA16-2D952F3D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fit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B1DD8B-DE26-8847-A8D3-7DF1A1CDD7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8499863" cy="450318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4312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significance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7.3</m:t>
                    </m:r>
                    <m:r>
                      <a:rPr lang="en-US" altLang="zh-CN" i="1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4450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MeV: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two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peaks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preferred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5.4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over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one</a:t>
                </a:r>
              </a:p>
              <a:p>
                <a:r>
                  <a:rPr lang="en-US" altLang="zh-CN" dirty="0"/>
                  <a:t>Not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sensitive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 </a:t>
                </a:r>
                <a:r>
                  <a:rPr lang="en-US" altLang="zh-CN" dirty="0"/>
                  <a:t>broad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4380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contribution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1600" dirty="0"/>
              </a:p>
              <a:p>
                <a:r>
                  <a:rPr lang="en-US" altLang="zh-CN" dirty="0"/>
                  <a:t>Mass,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width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branching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fractions:</a:t>
                </a:r>
                <a:endParaRPr lang="en-CN" dirty="0"/>
              </a:p>
              <a:p>
                <a:endParaRPr lang="en-US" altLang="zh-CN" dirty="0"/>
              </a:p>
              <a:p>
                <a:endParaRPr lang="en-CN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B1DD8B-DE26-8847-A8D3-7DF1A1CDD7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8499863" cy="4503183"/>
              </a:xfrm>
              <a:blipFill>
                <a:blip r:embed="rId2"/>
                <a:stretch>
                  <a:fillRect l="-597" t="-14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76763-B2B1-A142-8A5F-7823FB6B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2FDDB-2C39-4F4E-8BEC-93987644B118}"/>
              </a:ext>
            </a:extLst>
          </p:cNvPr>
          <p:cNvSpPr/>
          <p:nvPr/>
        </p:nvSpPr>
        <p:spPr>
          <a:xfrm>
            <a:off x="6903882" y="977717"/>
            <a:ext cx="1529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PRL(2019)222001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FF1C30-57EB-0C4D-91C8-52047C1B6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80" y="1912433"/>
            <a:ext cx="5757801" cy="251566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30289F4-CBA0-A640-81DF-F9E1682DCABD}"/>
              </a:ext>
            </a:extLst>
          </p:cNvPr>
          <p:cNvSpPr txBox="1">
            <a:spLocks/>
          </p:cNvSpPr>
          <p:nvPr/>
        </p:nvSpPr>
        <p:spPr>
          <a:xfrm>
            <a:off x="-109732" y="1025098"/>
            <a:ext cx="8499863" cy="2265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N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3DE6E5-CC79-2047-B958-F7E5B74D45DB}"/>
              </a:ext>
            </a:extLst>
          </p:cNvPr>
          <p:cNvGrpSpPr/>
          <p:nvPr/>
        </p:nvGrpSpPr>
        <p:grpSpPr>
          <a:xfrm>
            <a:off x="290535" y="5019438"/>
            <a:ext cx="5982083" cy="1155659"/>
            <a:chOff x="78719" y="4482724"/>
            <a:chExt cx="5982083" cy="115565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89B875-E064-5746-BD16-F9F936EE3530}"/>
                </a:ext>
              </a:extLst>
            </p:cNvPr>
            <p:cNvGrpSpPr/>
            <p:nvPr/>
          </p:nvGrpSpPr>
          <p:grpSpPr>
            <a:xfrm>
              <a:off x="78719" y="4482724"/>
              <a:ext cx="4761791" cy="1155659"/>
              <a:chOff x="117552" y="4421552"/>
              <a:chExt cx="4761791" cy="115565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CE37221-423C-D349-B4BA-6E4B18865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-4853" r="38905" b="-1"/>
              <a:stretch/>
            </p:blipFill>
            <p:spPr>
              <a:xfrm>
                <a:off x="117552" y="4457701"/>
                <a:ext cx="3453989" cy="111356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CA0447C-D28A-8943-8F2D-AD6808E53B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874" t="-8817" b="-1"/>
              <a:stretch/>
            </p:blipFill>
            <p:spPr>
              <a:xfrm>
                <a:off x="3515356" y="4421552"/>
                <a:ext cx="1363987" cy="115565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1C0FEC7-2BAA-2543-835C-C3EA5B0542C8}"/>
                    </a:ext>
                  </a:extLst>
                </p:cNvPr>
                <p:cNvSpPr txBox="1"/>
                <p:nvPr/>
              </p:nvSpPr>
              <p:spPr>
                <a:xfrm>
                  <a:off x="4719986" y="4817523"/>
                  <a:ext cx="1268681" cy="33855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kumimoji="1" lang="en-US" altLang="zh-CN" sz="16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1" lang="en-US" altLang="zh-CN" sz="16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6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 b="0" i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16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kumimoji="1" lang="en-US" altLang="zh-CN" sz="16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en-CN" sz="16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1C0FEC7-2BAA-2543-835C-C3EA5B0542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986" y="4817523"/>
                  <a:ext cx="1268681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10345"/>
                  </a:stretch>
                </a:blipFill>
                <a:ln>
                  <a:solidFill>
                    <a:srgbClr val="FF0000"/>
                  </a:solidFill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CD9E8AF-08AD-644B-B3FB-9830DA28E5F3}"/>
                    </a:ext>
                  </a:extLst>
                </p:cNvPr>
                <p:cNvSpPr txBox="1"/>
                <p:nvPr/>
              </p:nvSpPr>
              <p:spPr>
                <a:xfrm>
                  <a:off x="4719986" y="5272139"/>
                  <a:ext cx="1340816" cy="33855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kumimoji="1"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1"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zh-CN" alt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kumimoji="1"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en-CN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CD9E8AF-08AD-644B-B3FB-9830DA28E5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986" y="5272139"/>
                  <a:ext cx="1340816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0345"/>
                  </a:stretch>
                </a:blipFill>
                <a:ln>
                  <a:solidFill>
                    <a:srgbClr val="FF0000"/>
                  </a:solidFill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634AB47-D03E-574C-942D-7DC3F90C6D80}"/>
              </a:ext>
            </a:extLst>
          </p:cNvPr>
          <p:cNvSpPr txBox="1"/>
          <p:nvPr/>
        </p:nvSpPr>
        <p:spPr>
          <a:xfrm>
            <a:off x="6373657" y="5397213"/>
            <a:ext cx="216918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Hadron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molecules?</a:t>
            </a:r>
            <a:endParaRPr kumimoji="1" lang="en-CN" sz="20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6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DC1DA6-6EC1-6E44-8360-BD16C9FF44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 err="1"/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DC1DA6-6EC1-6E44-8360-BD16C9FF44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341162-AF7A-574D-9E0F-659D870F76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b="0" dirty="0">
                    <a:ea typeface="Times New Roman" charset="0"/>
                    <a:cs typeface="Times New Roman" charset="0"/>
                  </a:rPr>
                  <a:t>Prediction:</a:t>
                </a:r>
                <a:r>
                  <a:rPr kumimoji="1" lang="zh-CN" altLang="en-US" b="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states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possibly produced in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bSup>
                    <m:r>
                      <a:rPr kumimoji="1" lang="en-US" altLang="zh-CN" i="1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m:rPr>
                        <m:sty m:val="p"/>
                      </m:rPr>
                      <a:rPr kumimoji="1" lang="en-US" altLang="zh-CN" b="0" i="0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Λ</m:t>
                    </m:r>
                  </m:oMath>
                </a14:m>
                <a:endParaRPr kumimoji="1" lang="en-US" altLang="zh-CN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bSup>
                    <m:r>
                      <a:rPr kumimoji="1" lang="en-US" altLang="zh-CN" i="1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m:rPr>
                        <m:sty m:val="p"/>
                      </m:rPr>
                      <a:rPr kumimoji="1" lang="en-US" altLang="zh-CN" b="0" i="0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studied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full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data</a:t>
                </a: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341162-AF7A-574D-9E0F-659D870F76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7" t="-11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E6105-0BB5-CD41-9CDA-E9A5BD6A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D326A-8006-8E4C-A0B1-7A9226E9AED2}"/>
              </a:ext>
            </a:extLst>
          </p:cNvPr>
          <p:cNvSpPr/>
          <p:nvPr/>
        </p:nvSpPr>
        <p:spPr>
          <a:xfrm>
            <a:off x="6835894" y="1065910"/>
            <a:ext cx="17563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PRL 105 (2010) 232001, </a:t>
            </a:r>
          </a:p>
          <a:p>
            <a:r>
              <a:rPr lang="en-US" sz="1200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PRC 93(2016) 064203,</a:t>
            </a:r>
          </a:p>
          <a:p>
            <a:r>
              <a:rPr lang="en-US" sz="1200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PRD 93(2016)094009</a:t>
            </a:r>
          </a:p>
          <a:p>
            <a:r>
              <a:rPr lang="en-US" sz="1200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Symmetry 12 (2020) 10</a:t>
            </a:r>
          </a:p>
          <a:p>
            <a:r>
              <a:rPr lang="en-US" sz="1200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… </a:t>
            </a:r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FEBA6B-F6DF-7A4E-9324-362A866679E6}"/>
              </a:ext>
            </a:extLst>
          </p:cNvPr>
          <p:cNvGrpSpPr/>
          <p:nvPr/>
        </p:nvGrpSpPr>
        <p:grpSpPr>
          <a:xfrm>
            <a:off x="4226312" y="2618912"/>
            <a:ext cx="4322105" cy="3346990"/>
            <a:chOff x="6728563" y="2635146"/>
            <a:chExt cx="4350751" cy="4112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3DA6C1-3ABB-CC4E-B3D0-F2F8F14E0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563" y="2635146"/>
              <a:ext cx="4350751" cy="4112878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FED74F3-C2D7-8F49-A1C9-278C860A7B8B}"/>
                </a:ext>
              </a:extLst>
            </p:cNvPr>
            <p:cNvCxnSpPr/>
            <p:nvPr/>
          </p:nvCxnSpPr>
          <p:spPr>
            <a:xfrm flipV="1">
              <a:off x="8132618" y="5021324"/>
              <a:ext cx="0" cy="530995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9EA25CC-13BD-F84E-A6C8-0EBFE6EA6800}"/>
                </a:ext>
              </a:extLst>
            </p:cNvPr>
            <p:cNvCxnSpPr/>
            <p:nvPr/>
          </p:nvCxnSpPr>
          <p:spPr>
            <a:xfrm flipV="1">
              <a:off x="7897090" y="4827355"/>
              <a:ext cx="0" cy="530995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2F0A72B-FC30-874B-A20D-EA1371791525}"/>
                    </a:ext>
                  </a:extLst>
                </p:cNvPr>
                <p:cNvSpPr txBox="1"/>
                <p:nvPr/>
              </p:nvSpPr>
              <p:spPr>
                <a:xfrm>
                  <a:off x="7252602" y="5393934"/>
                  <a:ext cx="1067307" cy="376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34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𝛯</m:t>
                        </m:r>
                        <m:r>
                          <a:rPr lang="en-US" sz="1134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(1690)</m:t>
                        </m:r>
                      </m:oMath>
                    </m:oMathPara>
                  </a14:m>
                  <a:endParaRPr lang="en-US" sz="1134" dirty="0">
                    <a:solidFill>
                      <a:srgbClr val="0432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56B8B44-BAC1-AB48-A7EF-1FAF8036A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602" y="5393934"/>
                  <a:ext cx="1067307" cy="376547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F34B4C1-1620-774F-B8B6-9AA3CF928A86}"/>
                    </a:ext>
                  </a:extLst>
                </p:cNvPr>
                <p:cNvSpPr txBox="1"/>
                <p:nvPr/>
              </p:nvSpPr>
              <p:spPr>
                <a:xfrm>
                  <a:off x="7786255" y="5655381"/>
                  <a:ext cx="1067307" cy="376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34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𝛯</m:t>
                        </m:r>
                        <m:r>
                          <a:rPr lang="en-US" sz="1134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(1820)</m:t>
                        </m:r>
                      </m:oMath>
                    </m:oMathPara>
                  </a14:m>
                  <a:endParaRPr lang="en-US" sz="1134" dirty="0">
                    <a:solidFill>
                      <a:srgbClr val="0432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3C6E05B-5E05-274E-AC01-547FB7A6F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255" y="5655381"/>
                  <a:ext cx="1067307" cy="376547"/>
                </a:xfrm>
                <a:prstGeom prst="rect">
                  <a:avLst/>
                </a:prstGeom>
                <a:blipFill>
                  <a:blip r:embed="rId8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6B8117-DA96-3F48-8A6B-8FEF41659515}"/>
              </a:ext>
            </a:extLst>
          </p:cNvPr>
          <p:cNvSpPr txBox="1"/>
          <p:nvPr/>
        </p:nvSpPr>
        <p:spPr>
          <a:xfrm>
            <a:off x="5759317" y="2407698"/>
            <a:ext cx="2153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 err="1">
                <a:latin typeface="Times New Roman" charset="0"/>
                <a:ea typeface="Times New Roman" charset="0"/>
                <a:cs typeface="Times New Roman" charset="0"/>
              </a:rPr>
              <a:t>Dalitz</a:t>
            </a:r>
            <a:r>
              <a:rPr kumimoji="1" lang="zh-CN" alt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mass</a:t>
            </a:r>
            <a:r>
              <a:rPr kumimoji="1" lang="zh-CN" alt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distribution</a:t>
            </a:r>
            <a:endParaRPr kumimoji="1"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F0A1E-9588-1A45-91AA-78DC60137379}"/>
              </a:ext>
            </a:extLst>
          </p:cNvPr>
          <p:cNvSpPr/>
          <p:nvPr/>
        </p:nvSpPr>
        <p:spPr>
          <a:xfrm>
            <a:off x="4342277" y="1368882"/>
            <a:ext cx="1981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LHCb-PAPER-2020-039</a:t>
            </a:r>
            <a:endParaRPr lang="en-CN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24C269-F51B-2044-8167-83B0177995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407" b="49602"/>
          <a:stretch/>
        </p:blipFill>
        <p:spPr>
          <a:xfrm>
            <a:off x="2669" y="2780546"/>
            <a:ext cx="4301700" cy="2807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3178F15-1893-A44B-ABB8-EB75733E4C78}"/>
                  </a:ext>
                </a:extLst>
              </p:cNvPr>
              <p:cNvSpPr/>
              <p:nvPr/>
            </p:nvSpPr>
            <p:spPr>
              <a:xfrm>
                <a:off x="597906" y="1457652"/>
                <a:ext cx="5244384" cy="6310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About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1800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</a:p>
              <a:p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cs typeface="Times New Roman" charset="0"/>
                  </a:rPr>
                  <a:t>Dominant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𝛯</m:t>
                    </m:r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(1690)</m:t>
                    </m:r>
                  </m:oMath>
                </a14:m>
                <a:r>
                  <a:rPr lang="en-US" altLang="zh-CN" sz="1800" dirty="0">
                    <a:solidFill>
                      <a:srgbClr val="0432FF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zh-CN" altLang="en-US" sz="1800" dirty="0">
                    <a:solidFill>
                      <a:srgbClr val="0432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𝛯</m:t>
                    </m:r>
                    <m:d>
                      <m:dPr>
                        <m:ctrlPr>
                          <a:rPr lang="en-US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1820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800" dirty="0">
                    <a:solidFill>
                      <a:srgbClr val="0432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0432FF"/>
                    </a:solidFill>
                    <a:latin typeface="Times New Roman" pitchFamily="18" charset="0"/>
                    <a:cs typeface="Times New Roman" pitchFamily="18" charset="0"/>
                  </a:rPr>
                  <a:t>contributions</a:t>
                </a:r>
                <a:endParaRPr lang="en-US" sz="1800" dirty="0">
                  <a:solidFill>
                    <a:srgbClr val="0432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3178F15-1893-A44B-ABB8-EB75733E4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06" y="1457652"/>
                <a:ext cx="5244384" cy="631070"/>
              </a:xfrm>
              <a:prstGeom prst="rect">
                <a:avLst/>
              </a:prstGeom>
              <a:blipFill>
                <a:blip r:embed="rId10"/>
                <a:stretch>
                  <a:fillRect l="-726" t="-1961" b="-137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F870854-9F9D-004A-A13E-9B30ECCBBFA1}"/>
              </a:ext>
            </a:extLst>
          </p:cNvPr>
          <p:cNvSpPr txBox="1"/>
          <p:nvPr/>
        </p:nvSpPr>
        <p:spPr>
          <a:xfrm>
            <a:off x="911544" y="3471208"/>
            <a:ext cx="1377300" cy="584775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Run</a:t>
            </a:r>
            <a:r>
              <a:rPr kumimoji="1" lang="zh-CN" alt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</a:t>
            </a:r>
            <a:r>
              <a:rPr kumimoji="1" lang="zh-CN" alt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endParaRPr kumimoji="1" lang="en-US" altLang="zh-CN" sz="16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Long</a:t>
            </a:r>
            <a:r>
              <a:rPr kumimoji="1" lang="zh-CN" alt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category</a:t>
            </a:r>
            <a:endParaRPr kumimoji="1" lang="en-CN" sz="16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4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9ACA9F-D5C9-1649-B2DE-E3702BAE24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amplitude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analysis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9ACA9F-D5C9-1649-B2DE-E3702BAE2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24B7A-4EF1-DB4C-B27D-6FA3194FCC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8499863" cy="1464558"/>
              </a:xfrm>
            </p:spPr>
            <p:txBody>
              <a:bodyPr/>
              <a:lstStyle/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Only a few components needed, statistics limited</a:t>
                </a:r>
              </a:p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Evidence of a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Λ</m:t>
                    </m:r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structure,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4459</m:t>
                            </m:r>
                          </m:e>
                        </m:d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, with a significance of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&gt;3.1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24B7A-4EF1-DB4C-B27D-6FA3194FCC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8499863" cy="1464558"/>
              </a:xfrm>
              <a:blipFill>
                <a:blip r:embed="rId3"/>
                <a:stretch>
                  <a:fillRect l="-597" t="-2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9252-D24D-484F-9794-FD59E7BF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AB3926-0D0C-5449-8896-80253C4A6487}"/>
              </a:ext>
            </a:extLst>
          </p:cNvPr>
          <p:cNvGrpSpPr/>
          <p:nvPr/>
        </p:nvGrpSpPr>
        <p:grpSpPr>
          <a:xfrm>
            <a:off x="837713" y="1699030"/>
            <a:ext cx="6191717" cy="2496740"/>
            <a:chOff x="1056810" y="4162531"/>
            <a:chExt cx="5639781" cy="20501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41B344B-C370-A143-8526-7CCC0D943202}"/>
                </a:ext>
              </a:extLst>
            </p:cNvPr>
            <p:cNvGrpSpPr/>
            <p:nvPr/>
          </p:nvGrpSpPr>
          <p:grpSpPr>
            <a:xfrm>
              <a:off x="1056810" y="4162531"/>
              <a:ext cx="5639781" cy="2050177"/>
              <a:chOff x="2862253" y="4035529"/>
              <a:chExt cx="5576055" cy="210014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839C11F-1EA7-7C47-BA8E-DBFA7423A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2253" y="4035529"/>
                <a:ext cx="5576055" cy="2100141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D17FEED-8A22-EC4A-9A2B-EDA91AD391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74122" y="4850658"/>
                <a:ext cx="239092" cy="242083"/>
              </a:xfrm>
              <a:prstGeom prst="straightConnector1">
                <a:avLst/>
              </a:prstGeom>
              <a:ln w="38100">
                <a:solidFill>
                  <a:srgbClr val="2A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A8BB4EF-E9E5-F444-8166-492A6EAC225C}"/>
                      </a:ext>
                    </a:extLst>
                  </p:cNvPr>
                  <p:cNvSpPr txBox="1"/>
                  <p:nvPr/>
                </p:nvSpPr>
                <p:spPr>
                  <a:xfrm>
                    <a:off x="4506877" y="4554073"/>
                    <a:ext cx="1143403" cy="3202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𝒄𝒔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400" b="1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2A00FF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𝟒𝟒𝟓𝟗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1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US" sz="1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A8BB4EF-E9E5-F444-8166-492A6EAC22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6877" y="4554073"/>
                    <a:ext cx="1143403" cy="3202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3541FD4-D4FD-624C-96CA-BC858E29DD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0832" y="4805683"/>
              <a:ext cx="239092" cy="242083"/>
            </a:xfrm>
            <a:prstGeom prst="straightConnector1">
              <a:avLst/>
            </a:prstGeom>
            <a:ln w="38100">
              <a:solidFill>
                <a:srgbClr val="2A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7D2E6C7-5138-6B4D-B91F-B0FCAD7DAEE6}"/>
                    </a:ext>
                  </a:extLst>
                </p:cNvPr>
                <p:cNvSpPr txBox="1"/>
                <p:nvPr/>
              </p:nvSpPr>
              <p:spPr>
                <a:xfrm>
                  <a:off x="4571437" y="4520212"/>
                  <a:ext cx="1156470" cy="312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𝒄𝒔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b="1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1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1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𝟒𝟒𝟓𝟗</m:t>
                                </m:r>
                              </m:e>
                            </m:d>
                          </m:e>
                          <m:sup>
                            <m:r>
                              <a:rPr lang="en-US" sz="1400" b="1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en-US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7D2E6C7-5138-6B4D-B91F-B0FCAD7DA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437" y="4520212"/>
                  <a:ext cx="1156470" cy="3125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FC1889-1C60-5843-BDFD-17EA67B03FC6}"/>
                  </a:ext>
                </a:extLst>
              </p:cNvPr>
              <p:cNvSpPr txBox="1"/>
              <p:nvPr/>
            </p:nvSpPr>
            <p:spPr>
              <a:xfrm>
                <a:off x="864512" y="1384324"/>
                <a:ext cx="5434886" cy="380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𝑚</m:t>
                    </m:r>
                    <m:r>
                      <a:rPr kumimoji="1" lang="en-US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=4458.8±</m:t>
                    </m:r>
                    <m:sSubSup>
                      <m:sSubSupPr>
                        <m:ctrlP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2.9</m:t>
                        </m:r>
                      </m:e>
                      <m:sub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−1.1</m:t>
                        </m:r>
                      </m:sub>
                      <m:sup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+4.7</m:t>
                        </m:r>
                      </m:sup>
                    </m:sSub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sz="1800" b="0" i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kumimoji="1" lang="en-US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=17.3±</m:t>
                    </m:r>
                    <m:sSubSup>
                      <m:sSubSupPr>
                        <m:ctrlP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6.5</m:t>
                        </m:r>
                      </m:e>
                      <m:sub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−5.7</m:t>
                        </m:r>
                      </m:sub>
                      <m:sup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+8.0</m:t>
                        </m:r>
                      </m:sup>
                    </m:sSub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FC1889-1C60-5843-BDFD-17EA67B03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12" y="1384324"/>
                <a:ext cx="5434886" cy="380553"/>
              </a:xfrm>
              <a:prstGeom prst="rect">
                <a:avLst/>
              </a:prstGeom>
              <a:blipFill>
                <a:blip r:embed="rId7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78BB4E2-0864-2D4D-9CEA-1716E24045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345" y="4101957"/>
                <a:ext cx="8499863" cy="14645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Consistent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molecular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78BB4E2-0864-2D4D-9CEA-1716E2404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5" y="4101957"/>
                <a:ext cx="8499863" cy="1464558"/>
              </a:xfrm>
              <a:prstGeom prst="rect">
                <a:avLst/>
              </a:prstGeom>
              <a:blipFill>
                <a:blip r:embed="rId8"/>
                <a:stretch>
                  <a:fillRect l="-597" t="-2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C16A1C-5CCB-AC4E-BD11-86B39827C2C3}"/>
                  </a:ext>
                </a:extLst>
              </p:cNvPr>
              <p:cNvSpPr/>
              <p:nvPr/>
            </p:nvSpPr>
            <p:spPr>
              <a:xfrm>
                <a:off x="454911" y="4426471"/>
                <a:ext cx="3754426" cy="1210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Ten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(′,</m:t>
                        </m:r>
                        <m:r>
                          <a:rPr kumimoji="1" lang="zh-CN" altLang="en-US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sup>
                    </m:sSubSup>
                    <m:r>
                      <a:rPr kumimoji="1"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+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kumimoji="1" lang="zh-CN" altLang="en-US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predicted,</a:t>
                </a:r>
              </a:p>
              <a:p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them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masses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4460</m:t>
                    </m:r>
                  </m:oMath>
                </a14:m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sz="1800" dirty="0">
                  <a:solidFill>
                    <a:srgbClr val="0432FF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CN" dirty="0">
                  <a:solidFill>
                    <a:srgbClr val="2A00FF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C16A1C-5CCB-AC4E-BD11-86B39827C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11" y="4426471"/>
                <a:ext cx="3754426" cy="1210652"/>
              </a:xfrm>
              <a:prstGeom prst="rect">
                <a:avLst/>
              </a:prstGeom>
              <a:blipFill>
                <a:blip r:embed="rId9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023E7E4-5BC2-9344-A9C2-71805AB07077}"/>
              </a:ext>
            </a:extLst>
          </p:cNvPr>
          <p:cNvSpPr/>
          <p:nvPr/>
        </p:nvSpPr>
        <p:spPr>
          <a:xfrm>
            <a:off x="6078737" y="654804"/>
            <a:ext cx="1981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LHCb-PAPER-2020-039</a:t>
            </a:r>
            <a:endParaRPr lang="en-CN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F29EDD-CBE9-2A41-A394-34CE3F6F271A}"/>
              </a:ext>
            </a:extLst>
          </p:cNvPr>
          <p:cNvSpPr/>
          <p:nvPr/>
        </p:nvSpPr>
        <p:spPr>
          <a:xfrm>
            <a:off x="2985297" y="5721898"/>
            <a:ext cx="1819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PRD101(2020)034018</a:t>
            </a:r>
            <a:endParaRPr lang="en-CN" sz="16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5E1308-832E-604A-AAD4-3AA136BC37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3251" t="1307" r="92277" b="-4606"/>
          <a:stretch/>
        </p:blipFill>
        <p:spPr>
          <a:xfrm>
            <a:off x="407243" y="5096751"/>
            <a:ext cx="946412" cy="12076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90FA72-62DD-B141-8268-D05DB4C8E4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323" r="49730" b="1"/>
          <a:stretch/>
        </p:blipFill>
        <p:spPr>
          <a:xfrm>
            <a:off x="4777726" y="4113269"/>
            <a:ext cx="2897844" cy="225117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7194220-3DB8-B945-B6BA-873EA20D4A46}"/>
              </a:ext>
            </a:extLst>
          </p:cNvPr>
          <p:cNvGrpSpPr/>
          <p:nvPr/>
        </p:nvGrpSpPr>
        <p:grpSpPr>
          <a:xfrm>
            <a:off x="5756904" y="4249996"/>
            <a:ext cx="1416380" cy="1645157"/>
            <a:chOff x="5766429" y="4345246"/>
            <a:chExt cx="1416380" cy="164515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C333F-4664-D144-8884-68A24E5C5885}"/>
                </a:ext>
              </a:extLst>
            </p:cNvPr>
            <p:cNvGrpSpPr/>
            <p:nvPr/>
          </p:nvGrpSpPr>
          <p:grpSpPr>
            <a:xfrm>
              <a:off x="6442106" y="4347516"/>
              <a:ext cx="740703" cy="1642887"/>
              <a:chOff x="6527035" y="3072752"/>
              <a:chExt cx="801237" cy="230005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16091E7-7B57-8047-AA70-5ADCAA8FDAB3}"/>
                  </a:ext>
                </a:extLst>
              </p:cNvPr>
              <p:cNvGrpSpPr/>
              <p:nvPr/>
            </p:nvGrpSpPr>
            <p:grpSpPr>
              <a:xfrm>
                <a:off x="6527035" y="3072752"/>
                <a:ext cx="94289" cy="2300059"/>
                <a:chOff x="2809289" y="3352376"/>
                <a:chExt cx="120251" cy="2478610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65B8864-0DC7-F646-8DB4-6EA78174D2EE}"/>
                    </a:ext>
                  </a:extLst>
                </p:cNvPr>
                <p:cNvCxnSpPr/>
                <p:nvPr/>
              </p:nvCxnSpPr>
              <p:spPr>
                <a:xfrm flipV="1">
                  <a:off x="2809289" y="3352376"/>
                  <a:ext cx="0" cy="2444081"/>
                </a:xfrm>
                <a:prstGeom prst="line">
                  <a:avLst/>
                </a:prstGeom>
                <a:ln w="19050">
                  <a:solidFill>
                    <a:srgbClr val="008F00"/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047C860-709D-0848-BDD6-A280438A4F90}"/>
                    </a:ext>
                  </a:extLst>
                </p:cNvPr>
                <p:cNvCxnSpPr/>
                <p:nvPr/>
              </p:nvCxnSpPr>
              <p:spPr>
                <a:xfrm flipV="1">
                  <a:off x="2929540" y="3362106"/>
                  <a:ext cx="0" cy="2468880"/>
                </a:xfrm>
                <a:prstGeom prst="line">
                  <a:avLst/>
                </a:prstGeom>
                <a:ln w="19050">
                  <a:solidFill>
                    <a:schemeClr val="accent4">
                      <a:lumMod val="5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5F7B4381-6419-4B4F-89D0-D68F4460DFE9}"/>
                      </a:ext>
                    </a:extLst>
                  </p:cNvPr>
                  <p:cNvSpPr txBox="1"/>
                  <p:nvPr/>
                </p:nvSpPr>
                <p:spPr>
                  <a:xfrm>
                    <a:off x="6696745" y="3706079"/>
                    <a:ext cx="631527" cy="4739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sz="16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m:rPr>
                            <m:lit/>
                          </m:rPr>
                          <a:rPr lang="en-US" altLang="zh-CN" sz="16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/</m:t>
                        </m:r>
                        <m:r>
                          <a:rPr lang="en-US" altLang="zh-CN" sz="16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oMath>
                    </a14:m>
                    <a:r>
                      <a:rPr lang="zh-CN" altLang="en-US" sz="1600" dirty="0">
                        <a:solidFill>
                          <a:srgbClr val="00905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endParaRPr lang="en-US" sz="1600" dirty="0">
                      <a:solidFill>
                        <a:srgbClr val="00905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5F7B4381-6419-4B4F-89D0-D68F4460DF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6745" y="3706079"/>
                    <a:ext cx="631527" cy="47397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007FA1B-A6D1-5C42-B039-4735D89B40B6}"/>
                    </a:ext>
                  </a:extLst>
                </p:cNvPr>
                <p:cNvSpPr/>
                <p:nvPr/>
              </p:nvSpPr>
              <p:spPr>
                <a:xfrm>
                  <a:off x="5766429" y="4345246"/>
                  <a:ext cx="72955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1" i="1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800" b="1" i="1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𝒄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800" b="1" i="1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800" b="1" i="1">
                                    <a:solidFill>
                                      <a:srgbClr val="009051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1" i="1">
                                    <a:solidFill>
                                      <a:srgbClr val="009051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zh-CN" altLang="en-US" sz="1800" b="1" i="1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007FA1B-A6D1-5C42-B039-4735D89B40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6429" y="4345246"/>
                  <a:ext cx="72955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901B878-0117-1746-B968-38DE765B7309}"/>
                    </a:ext>
                  </a:extLst>
                </p:cNvPr>
                <p:cNvSpPr/>
                <p:nvPr/>
              </p:nvSpPr>
              <p:spPr>
                <a:xfrm>
                  <a:off x="5894394" y="4898563"/>
                  <a:ext cx="5645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b="0" i="1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m:rPr>
                          <m:lit/>
                        </m:rPr>
                        <a:rPr lang="en-US" altLang="zh-CN" sz="1600" b="0" i="1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r>
                        <a:rPr lang="en-US" altLang="zh-CN" sz="1600" b="0" i="1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a14:m>
                  <a:r>
                    <a:rPr lang="zh-CN" altLang="en-US" sz="1800" dirty="0">
                      <a:solidFill>
                        <a:srgbClr val="009051"/>
                      </a:solidFill>
                      <a:latin typeface="Cambria Math" panose="02040503050406030204" pitchFamily="18" charset="0"/>
                      <a:cs typeface="Times New Roman" pitchFamily="18" charset="0"/>
                    </a:rPr>
                    <a:t> </a:t>
                  </a:r>
                  <a:endParaRPr lang="en-US" altLang="zh-CN" sz="1800" dirty="0">
                    <a:solidFill>
                      <a:srgbClr val="009051"/>
                    </a:solidFill>
                    <a:latin typeface="Cambria Math" panose="02040503050406030204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901B878-0117-1746-B968-38DE765B73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4394" y="4898563"/>
                  <a:ext cx="564578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E884E86-538C-9245-B1C5-43016A3C5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639" t="-3299"/>
          <a:stretch/>
        </p:blipFill>
        <p:spPr>
          <a:xfrm>
            <a:off x="1341857" y="5046804"/>
            <a:ext cx="1669745" cy="12076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12D82-AE8D-2442-8B07-86F1324B4A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3251" t="1307" r="92277" b="-4606"/>
          <a:stretch/>
        </p:blipFill>
        <p:spPr>
          <a:xfrm>
            <a:off x="317616" y="5106276"/>
            <a:ext cx="946412" cy="12076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A83882-14A9-F04E-B895-9E11A67EDF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639" t="-3299"/>
          <a:stretch/>
        </p:blipFill>
        <p:spPr>
          <a:xfrm>
            <a:off x="1252230" y="5056329"/>
            <a:ext cx="1669745" cy="12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4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783D2-4530-9E43-92A2-B6D91F50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FF1E8D-E7F9-E44D-8674-F86384F5EE7C}"/>
              </a:ext>
            </a:extLst>
          </p:cNvPr>
          <p:cNvSpPr txBox="1">
            <a:spLocks/>
          </p:cNvSpPr>
          <p:nvPr/>
        </p:nvSpPr>
        <p:spPr>
          <a:xfrm>
            <a:off x="2452308" y="855164"/>
            <a:ext cx="3375783" cy="8035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studies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63B699-F567-9046-BCC5-EEC8B0BF2F04}"/>
                  </a:ext>
                </a:extLst>
              </p:cNvPr>
              <p:cNvSpPr txBox="1"/>
              <p:nvPr/>
            </p:nvSpPr>
            <p:spPr>
              <a:xfrm>
                <a:off x="250067" y="1983475"/>
                <a:ext cx="8484358" cy="40011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marL="198900" indent="-198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Observation of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zh-CN" altLang="en-US" sz="20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mass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spectrum</a:t>
                </a:r>
                <a:endParaRPr kumimoji="1" lang="en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63B699-F567-9046-BCC5-EEC8B0BF2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67" y="1983475"/>
                <a:ext cx="8484358" cy="400110"/>
              </a:xfrm>
              <a:prstGeom prst="rect">
                <a:avLst/>
              </a:prstGeom>
              <a:blipFill>
                <a:blip r:embed="rId2"/>
                <a:stretch>
                  <a:fillRect l="-448" t="-9375" b="-28125"/>
                </a:stretch>
              </a:blipFill>
              <a:effectLst>
                <a:outerShdw blurRad="50800" dist="38100" sx="1000" sy="10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E1300EE-B7F4-9845-87A3-5BE709E46BAD}"/>
              </a:ext>
            </a:extLst>
          </p:cNvPr>
          <p:cNvSpPr/>
          <p:nvPr/>
        </p:nvSpPr>
        <p:spPr>
          <a:xfrm>
            <a:off x="5655011" y="2501101"/>
            <a:ext cx="251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Bulletin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D3A73-1A84-EC49-B54D-DBA8F3884F01}"/>
              </a:ext>
            </a:extLst>
          </p:cNvPr>
          <p:cNvSpPr/>
          <p:nvPr/>
        </p:nvSpPr>
        <p:spPr>
          <a:xfrm>
            <a:off x="4937934" y="3460818"/>
            <a:ext cx="3517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PRD102(2020)112003,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PRL125(2020)242001</a:t>
            </a:r>
            <a:endParaRPr lang="en-CN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EB2D08-DCE2-8948-98F7-5F54E1175738}"/>
                  </a:ext>
                </a:extLst>
              </p:cNvPr>
              <p:cNvSpPr/>
              <p:nvPr/>
            </p:nvSpPr>
            <p:spPr>
              <a:xfrm>
                <a:off x="250067" y="3100858"/>
                <a:ext cx="48249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34900" indent="-234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decays</a:t>
                </a:r>
                <a:r>
                  <a:rPr kumimoji="1" lang="zh-CN" altLang="en-US" sz="2000" i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2000" i="1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EB2D08-DCE2-8948-98F7-5F54E1175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67" y="3100858"/>
                <a:ext cx="4824975" cy="400110"/>
              </a:xfrm>
              <a:prstGeom prst="rect">
                <a:avLst/>
              </a:prstGeom>
              <a:blipFill>
                <a:blip r:embed="rId3"/>
                <a:stretch>
                  <a:fillRect l="-1050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172808-DFBD-D44E-BDA7-6229F78AED5E}"/>
                  </a:ext>
                </a:extLst>
              </p:cNvPr>
              <p:cNvSpPr txBox="1"/>
              <p:nvPr/>
            </p:nvSpPr>
            <p:spPr>
              <a:xfrm>
                <a:off x="2288740" y="2457730"/>
                <a:ext cx="687496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𝑐𝑐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172808-DFBD-D44E-BDA7-6229F78A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40" y="2457730"/>
                <a:ext cx="6874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55DF19-2ACD-F34C-A1E3-81F154DACF44}"/>
                  </a:ext>
                </a:extLst>
              </p:cNvPr>
              <p:cNvSpPr txBox="1"/>
              <p:nvPr/>
            </p:nvSpPr>
            <p:spPr>
              <a:xfrm>
                <a:off x="2261971" y="3641105"/>
                <a:ext cx="741037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𝑢𝑑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55DF19-2ACD-F34C-A1E3-81F154DAC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71" y="3641105"/>
                <a:ext cx="74103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8B94D0F-DF19-2344-B198-84D329A72D75}"/>
                  </a:ext>
                </a:extLst>
              </p:cNvPr>
              <p:cNvSpPr/>
              <p:nvPr/>
            </p:nvSpPr>
            <p:spPr>
              <a:xfrm>
                <a:off x="250067" y="4230332"/>
                <a:ext cx="62157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34900" indent="-234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i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decays</a:t>
                </a:r>
                <a:r>
                  <a:rPr kumimoji="1" lang="zh-CN" altLang="en-US" sz="2000" i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2000" i="1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8B94D0F-DF19-2344-B198-84D329A72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67" y="4230332"/>
                <a:ext cx="6215741" cy="400110"/>
              </a:xfrm>
              <a:prstGeom prst="rect">
                <a:avLst/>
              </a:prstGeom>
              <a:blipFill>
                <a:blip r:embed="rId6"/>
                <a:stretch>
                  <a:fillRect l="-815" t="-9375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730E6CA1-58D1-104E-B09F-BD94A84B5D97}"/>
              </a:ext>
            </a:extLst>
          </p:cNvPr>
          <p:cNvSpPr/>
          <p:nvPr/>
        </p:nvSpPr>
        <p:spPr>
          <a:xfrm>
            <a:off x="4937934" y="4824164"/>
            <a:ext cx="3382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LHCb-PAPER-2020-044,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6D87AF-107C-424A-96F4-E22F07F1F418}"/>
                  </a:ext>
                </a:extLst>
              </p:cNvPr>
              <p:cNvSpPr txBox="1"/>
              <p:nvPr/>
            </p:nvSpPr>
            <p:spPr>
              <a:xfrm>
                <a:off x="1272305" y="4847032"/>
                <a:ext cx="1618969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6D87AF-107C-424A-96F4-E22F07F1F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305" y="4847032"/>
                <a:ext cx="16189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">
            <a:extLst>
              <a:ext uri="{FF2B5EF4-FFF2-40B4-BE49-F238E27FC236}">
                <a16:creationId xmlns:a16="http://schemas.microsoft.com/office/drawing/2014/main" id="{D1D245F5-F489-8249-B184-B03B4BF7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18" y="947826"/>
            <a:ext cx="1080357" cy="114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68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61960A-A313-1047-967D-30825784E9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sample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61960A-A313-1047-967D-30825784E9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C4F0B-020F-C048-B679-DBCE9D69BD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346" y="681172"/>
            <a:ext cx="8499863" cy="5599197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Full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Run1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Run2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data</a:t>
            </a:r>
            <a:endParaRPr lang="en-CN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2FDA-F28D-AA4C-835C-E816E529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285F0-D8DE-D64B-A932-63D02FF4A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7" y="2287401"/>
            <a:ext cx="4201871" cy="3528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EF393-0176-7549-B7B3-79C115A5F0A2}"/>
                  </a:ext>
                </a:extLst>
              </p:cNvPr>
              <p:cNvSpPr txBox="1"/>
              <p:nvPr/>
            </p:nvSpPr>
            <p:spPr>
              <a:xfrm>
                <a:off x="55148" y="2666836"/>
                <a:ext cx="1636461" cy="6463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About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34K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signals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EF393-0176-7549-B7B3-79C115A5F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" y="2666836"/>
                <a:ext cx="1636461" cy="646331"/>
              </a:xfrm>
              <a:prstGeom prst="rect">
                <a:avLst/>
              </a:prstGeom>
              <a:blipFill>
                <a:blip r:embed="rId4"/>
                <a:stretch>
                  <a:fillRect l="-3101" t="-3846" b="-134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3F82B1-FB94-F44E-931C-F0F3C16CD74F}"/>
                  </a:ext>
                </a:extLst>
              </p:cNvPr>
              <p:cNvSpPr/>
              <p:nvPr/>
            </p:nvSpPr>
            <p:spPr>
              <a:xfrm>
                <a:off x="246845" y="1176805"/>
                <a:ext cx="3953393" cy="6463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en-US" altLang="zh-CN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lang="zh-CN" alt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lang="zh-CN" alt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pileup</a:t>
                </a:r>
                <a:r>
                  <a:rPr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background</a:t>
                </a:r>
                <a:r>
                  <a:rPr lang="zh-CN" alt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suppressed</a:t>
                </a:r>
                <a:r>
                  <a:rPr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using</a:t>
                </a:r>
                <a:r>
                  <a:rPr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vertexing</a:t>
                </a:r>
                <a:r>
                  <a:rPr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information</a:t>
                </a:r>
                <a:endParaRPr lang="en-CN" sz="1800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3F82B1-FB94-F44E-931C-F0F3C16CD7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45" y="1176805"/>
                <a:ext cx="3953393" cy="646331"/>
              </a:xfrm>
              <a:prstGeom prst="rect">
                <a:avLst/>
              </a:prstGeom>
              <a:blipFill>
                <a:blip r:embed="rId5"/>
                <a:stretch>
                  <a:fillRect l="-1282" t="-3846" b="-134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16E6229-2F66-3F47-978B-D75BDEE69BE6}"/>
              </a:ext>
            </a:extLst>
          </p:cNvPr>
          <p:cNvSpPr/>
          <p:nvPr/>
        </p:nvSpPr>
        <p:spPr>
          <a:xfrm>
            <a:off x="5184170" y="816310"/>
            <a:ext cx="292239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Two</a:t>
            </a:r>
            <a:r>
              <a:rPr lang="zh-CN" altLang="en-US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production</a:t>
            </a:r>
            <a:r>
              <a:rPr lang="zh-CN" altLang="en-US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processes</a:t>
            </a:r>
            <a:endParaRPr lang="en-CN" sz="20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4F846E-53D6-AB4C-B880-3FD5A9ED08AC}"/>
              </a:ext>
            </a:extLst>
          </p:cNvPr>
          <p:cNvGrpSpPr/>
          <p:nvPr/>
        </p:nvGrpSpPr>
        <p:grpSpPr>
          <a:xfrm>
            <a:off x="5100316" y="1280552"/>
            <a:ext cx="3069807" cy="4774221"/>
            <a:chOff x="5282959" y="1630300"/>
            <a:chExt cx="3069807" cy="47742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3613CF-A09B-5C41-B274-01B03B45E1BA}"/>
                </a:ext>
              </a:extLst>
            </p:cNvPr>
            <p:cNvSpPr/>
            <p:nvPr/>
          </p:nvSpPr>
          <p:spPr>
            <a:xfrm>
              <a:off x="6274808" y="1630300"/>
              <a:ext cx="16479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JHEP</a:t>
              </a:r>
              <a:r>
                <a:rPr kumimoji="1" lang="zh-CN" alt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06</a:t>
              </a:r>
              <a:r>
                <a:rPr kumimoji="1" lang="zh-CN" alt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(2017)</a:t>
              </a:r>
              <a:r>
                <a:rPr kumimoji="1" lang="zh-CN" alt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047</a:t>
              </a:r>
              <a:endParaRPr kumimoji="1" lang="en-CN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56EC7F3-2843-F247-92A4-B5BCD21BA6F1}"/>
                </a:ext>
              </a:extLst>
            </p:cNvPr>
            <p:cNvSpPr/>
            <p:nvPr/>
          </p:nvSpPr>
          <p:spPr>
            <a:xfrm>
              <a:off x="5291981" y="2066545"/>
              <a:ext cx="3043877" cy="1800000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F83EBEF-E51C-1B49-8276-F50BF27E87BE}"/>
                </a:ext>
              </a:extLst>
            </p:cNvPr>
            <p:cNvGrpSpPr/>
            <p:nvPr/>
          </p:nvGrpSpPr>
          <p:grpSpPr>
            <a:xfrm>
              <a:off x="5407566" y="4024373"/>
              <a:ext cx="2888514" cy="2343185"/>
              <a:chOff x="5216590" y="2102410"/>
              <a:chExt cx="2888514" cy="234318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337E453-75D9-2241-9A5E-43D4F86C7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3708" y="2102410"/>
                <a:ext cx="2124000" cy="1427605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3A8D319-BDC8-024D-8D58-2C033BA0FDDF}"/>
                      </a:ext>
                    </a:extLst>
                  </p:cNvPr>
                  <p:cNvSpPr txBox="1"/>
                  <p:nvPr/>
                </p:nvSpPr>
                <p:spPr>
                  <a:xfrm>
                    <a:off x="5216590" y="3522265"/>
                    <a:ext cx="2888514" cy="92333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Both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smooth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continuum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and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resonant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1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</m:oMath>
                    </a14:m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structures.</a:t>
                    </a:r>
                  </a:p>
                  <a:p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Averagely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larger</a:t>
                    </a:r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𝑇</m:t>
                            </m:r>
                          </m:sub>
                        </m:sSub>
                      </m:oMath>
                    </a14:m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endParaRPr kumimoji="1" lang="en-CN" sz="18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3A8D319-BDC8-024D-8D58-2C033BA0FD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6590" y="3522265"/>
                    <a:ext cx="2888514" cy="92333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754" t="-4110" b="-9589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FEEF43E-2757-594E-955C-33A6FFAD88B0}"/>
                </a:ext>
              </a:extLst>
            </p:cNvPr>
            <p:cNvSpPr/>
            <p:nvPr/>
          </p:nvSpPr>
          <p:spPr>
            <a:xfrm>
              <a:off x="5282959" y="3952500"/>
              <a:ext cx="3043877" cy="245202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863E1B-E582-3F46-A015-080549DE227E}"/>
                </a:ext>
              </a:extLst>
            </p:cNvPr>
            <p:cNvGrpSpPr/>
            <p:nvPr/>
          </p:nvGrpSpPr>
          <p:grpSpPr>
            <a:xfrm>
              <a:off x="5361808" y="2054275"/>
              <a:ext cx="2990958" cy="1729270"/>
              <a:chOff x="5083661" y="4083356"/>
              <a:chExt cx="2990958" cy="172927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DDD1630-D143-8549-AF5C-6829E74BB952}"/>
                  </a:ext>
                </a:extLst>
              </p:cNvPr>
              <p:cNvGrpSpPr/>
              <p:nvPr/>
            </p:nvGrpSpPr>
            <p:grpSpPr>
              <a:xfrm>
                <a:off x="5083661" y="4083356"/>
                <a:ext cx="2990958" cy="1597575"/>
                <a:chOff x="5083661" y="4083356"/>
                <a:chExt cx="2990958" cy="1597575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12C4B8F-A98B-4E40-9B67-FFDEE55506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83661" y="4172407"/>
                  <a:ext cx="2124000" cy="1508524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3F4491-21E5-3A4D-9F3D-2ED3BE8AB00F}"/>
                    </a:ext>
                  </a:extLst>
                </p:cNvPr>
                <p:cNvSpPr txBox="1"/>
                <p:nvPr/>
              </p:nvSpPr>
              <p:spPr>
                <a:xfrm>
                  <a:off x="5583231" y="4083356"/>
                  <a:ext cx="249138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Double</a:t>
                  </a:r>
                  <a:r>
                    <a:rPr kumimoji="1" lang="zh-CN" alt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Parton</a:t>
                  </a:r>
                  <a:r>
                    <a:rPr kumimoji="1" lang="zh-CN" alt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Scattering</a:t>
                  </a:r>
                  <a:r>
                    <a:rPr kumimoji="1" lang="zh-CN" alt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(DPS)</a:t>
                  </a:r>
                  <a:endParaRPr kumimoji="1" lang="en-CN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E6A8C15-595A-7948-BA97-5D0297A76A40}"/>
                  </a:ext>
                </a:extLst>
              </p:cNvPr>
              <p:cNvSpPr/>
              <p:nvPr/>
            </p:nvSpPr>
            <p:spPr>
              <a:xfrm>
                <a:off x="5857241" y="5443294"/>
                <a:ext cx="2005677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Smooth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continuum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en-CN" sz="1800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109B715-707E-F341-984F-C5A4C47105F9}"/>
              </a:ext>
            </a:extLst>
          </p:cNvPr>
          <p:cNvSpPr/>
          <p:nvPr/>
        </p:nvSpPr>
        <p:spPr>
          <a:xfrm>
            <a:off x="1466787" y="1943795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A7F8E-B458-144C-BCCC-86963277826D}"/>
              </a:ext>
            </a:extLst>
          </p:cNvPr>
          <p:cNvSpPr txBox="1"/>
          <p:nvPr/>
        </p:nvSpPr>
        <p:spPr>
          <a:xfrm>
            <a:off x="5660447" y="3635107"/>
            <a:ext cx="23903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Single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Parton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Scattering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(SPS)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04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50029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invariant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50029"/>
                <a:ext cx="8109010" cy="496530"/>
              </a:xfrm>
              <a:blipFill>
                <a:blip r:embed="rId3"/>
                <a:stretch>
                  <a:fillRect l="-1878" t="-26829" b="-390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B47B36-3461-7F4D-8179-AAD3F8641F8A}"/>
              </a:ext>
            </a:extLst>
          </p:cNvPr>
          <p:cNvGrpSpPr/>
          <p:nvPr/>
        </p:nvGrpSpPr>
        <p:grpSpPr>
          <a:xfrm>
            <a:off x="0" y="726728"/>
            <a:ext cx="5342707" cy="3353530"/>
            <a:chOff x="1415627" y="961846"/>
            <a:chExt cx="5611558" cy="35246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F0C81-0D2B-0E44-89EA-3BC95226E621}"/>
                </a:ext>
              </a:extLst>
            </p:cNvPr>
            <p:cNvGrpSpPr/>
            <p:nvPr/>
          </p:nvGrpSpPr>
          <p:grpSpPr>
            <a:xfrm>
              <a:off x="1415627" y="961846"/>
              <a:ext cx="5611558" cy="3524683"/>
              <a:chOff x="1084887" y="959669"/>
              <a:chExt cx="5611558" cy="352468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E49A45-DDE6-F649-ADD6-7AA8F34B8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4887" y="959669"/>
                <a:ext cx="5611558" cy="352468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4C691B-C087-4340-AE1D-85CD9732B510}"/>
                  </a:ext>
                </a:extLst>
              </p:cNvPr>
              <p:cNvSpPr txBox="1"/>
              <p:nvPr/>
            </p:nvSpPr>
            <p:spPr>
              <a:xfrm>
                <a:off x="1675838" y="3873649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6200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04CED-5C1F-214D-BCAD-68C5CB522E0F}"/>
                </a:ext>
              </a:extLst>
            </p:cNvPr>
            <p:cNvSpPr txBox="1"/>
            <p:nvPr/>
          </p:nvSpPr>
          <p:spPr>
            <a:xfrm>
              <a:off x="2487243" y="1589084"/>
              <a:ext cx="1058845" cy="228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kumimoji="1" lang="en-CN" sz="2000" dirty="0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3ADB663-D55B-ED49-B981-8619173B0C5D}"/>
              </a:ext>
            </a:extLst>
          </p:cNvPr>
          <p:cNvSpPr/>
          <p:nvPr/>
        </p:nvSpPr>
        <p:spPr>
          <a:xfrm>
            <a:off x="6111905" y="654545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BE20D5-AE26-C14E-8AF3-1E6129F9BE73}"/>
                  </a:ext>
                </a:extLst>
              </p:cNvPr>
              <p:cNvSpPr txBox="1"/>
              <p:nvPr/>
            </p:nvSpPr>
            <p:spPr>
              <a:xfrm>
                <a:off x="188447" y="4155243"/>
                <a:ext cx="800625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Broad</a:t>
                </a:r>
                <a:r>
                  <a:rPr kumimoji="1" lang="zh-CN" altLang="en-US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6.2−6.8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r>
                  <a:rPr lang="zh-CN" altLang="en-US" sz="2000" baseline="30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close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mass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threshold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Narrow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peak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6.9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endParaRPr lang="en-US" altLang="zh-CN" sz="2000" baseline="30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baseline="30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Hint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another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7.2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endParaRPr lang="en-US" altLang="zh-CN" sz="2000" baseline="30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not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present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background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sample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Not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caused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detection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effect: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only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marginal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variation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efficiency</a:t>
                </a:r>
                <a:endParaRPr kumimoji="1"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BE20D5-AE26-C14E-8AF3-1E6129F9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47" y="4155243"/>
                <a:ext cx="8006258" cy="1631216"/>
              </a:xfrm>
              <a:prstGeom prst="rect">
                <a:avLst/>
              </a:prstGeom>
              <a:blipFill>
                <a:blip r:embed="rId5"/>
                <a:stretch>
                  <a:fillRect l="-633" t="-2326" b="-620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5B9E32E-24C2-B547-80DF-444AF56FE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386" y="1149588"/>
            <a:ext cx="3450740" cy="2194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932E5-1B12-9D43-ADD8-823D8EDCA192}"/>
                  </a:ext>
                </a:extLst>
              </p:cNvPr>
              <p:cNvSpPr txBox="1"/>
              <p:nvPr/>
            </p:nvSpPr>
            <p:spPr>
              <a:xfrm>
                <a:off x="5965930" y="2506738"/>
                <a:ext cx="2347246" cy="33855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Efficiency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vs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endParaRPr kumimoji="1"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932E5-1B12-9D43-ADD8-823D8EDCA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930" y="2506738"/>
                <a:ext cx="2347246" cy="338554"/>
              </a:xfrm>
              <a:prstGeom prst="rect">
                <a:avLst/>
              </a:prstGeom>
              <a:blipFill>
                <a:blip r:embed="rId7"/>
                <a:stretch>
                  <a:fillRect l="-1070" t="-3448" b="-17241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C94587-7BAE-EA41-A81F-AEE5EBC35931}"/>
              </a:ext>
            </a:extLst>
          </p:cNvPr>
          <p:cNvSpPr/>
          <p:nvPr/>
        </p:nvSpPr>
        <p:spPr>
          <a:xfrm>
            <a:off x="2859429" y="1015398"/>
            <a:ext cx="1458128" cy="30811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1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053" y="47709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modeling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53" y="47709"/>
                <a:ext cx="8109010" cy="496530"/>
              </a:xfrm>
              <a:blipFill>
                <a:blip r:embed="rId3"/>
                <a:stretch>
                  <a:fillRect l="-1875" t="-27500" b="-4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1182" y="621377"/>
                <a:ext cx="8109010" cy="5154355"/>
              </a:xfrm>
            </p:spPr>
            <p:txBody>
              <a:bodyPr>
                <a:normAutofit/>
              </a:bodyPr>
              <a:lstStyle/>
              <a:p>
                <a:pPr marL="216000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DPS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model: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constructed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single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kinematics</a:t>
                </a:r>
              </a:p>
              <a:p>
                <a:pPr marL="216000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SPS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model: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empirical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function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∙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sup>
                    </m:sSup>
                  </m:oMath>
                </a14:m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Breit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-Wigner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(BW)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peaking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6.2−6.8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GeV):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BWs,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&gt;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6</m:t>
                    </m:r>
                    <m:r>
                      <a:rPr kumimoji="1" lang="zh-CN" altLang="en-US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6.9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single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&gt;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5</m:t>
                    </m:r>
                    <m:r>
                      <a:rPr kumimoji="1" lang="zh-CN" altLang="en-US" sz="1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Hint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7.2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&lt;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kumimoji="1" lang="zh-CN" altLang="en-US" sz="1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182" y="621377"/>
                <a:ext cx="8109010" cy="5154355"/>
              </a:xfrm>
              <a:blipFill>
                <a:blip r:embed="rId4"/>
                <a:stretch>
                  <a:fillRect l="-782" t="-4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17</a:t>
            </a:fld>
            <a:endParaRPr kumimoji="1"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84D801-42CE-644C-BF32-4959AFE704E0}"/>
              </a:ext>
            </a:extLst>
          </p:cNvPr>
          <p:cNvGrpSpPr/>
          <p:nvPr/>
        </p:nvGrpSpPr>
        <p:grpSpPr>
          <a:xfrm>
            <a:off x="4928633" y="3690994"/>
            <a:ext cx="3712128" cy="736901"/>
            <a:chOff x="1665630" y="2159631"/>
            <a:chExt cx="3712128" cy="7369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618622-0EE3-AC4C-B73D-35D872585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630" y="2159631"/>
              <a:ext cx="3712128" cy="4254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114687-41B3-4141-99B8-AA9930190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5379" y="2491286"/>
              <a:ext cx="3117279" cy="405246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D5063-0286-FF4F-9EF2-1707614153D1}"/>
              </a:ext>
            </a:extLst>
          </p:cNvPr>
          <p:cNvSpPr/>
          <p:nvPr/>
        </p:nvSpPr>
        <p:spPr>
          <a:xfrm>
            <a:off x="2786912" y="3791660"/>
            <a:ext cx="315311" cy="872359"/>
          </a:xfrm>
          <a:prstGeom prst="rect">
            <a:avLst/>
          </a:prstGeom>
          <a:solidFill>
            <a:schemeClr val="accent2">
              <a:lumMod val="75000"/>
              <a:alpha val="26000"/>
            </a:schemeClr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2EF322-0A29-C94B-8B1B-79B9C9DF4AE7}"/>
              </a:ext>
            </a:extLst>
          </p:cNvPr>
          <p:cNvGrpSpPr/>
          <p:nvPr/>
        </p:nvGrpSpPr>
        <p:grpSpPr>
          <a:xfrm>
            <a:off x="23124" y="2618751"/>
            <a:ext cx="5318543" cy="3606236"/>
            <a:chOff x="101182" y="2831602"/>
            <a:chExt cx="5025324" cy="33559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FFDE95-0025-BF47-A937-DF5B7C65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82" y="2831602"/>
              <a:ext cx="4639708" cy="29744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77C361-9A3E-3343-B42D-957B597CF4CE}"/>
                </a:ext>
              </a:extLst>
            </p:cNvPr>
            <p:cNvSpPr txBox="1"/>
            <p:nvPr/>
          </p:nvSpPr>
          <p:spPr>
            <a:xfrm>
              <a:off x="799786" y="5787401"/>
              <a:ext cx="4326720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Difficulty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to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model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the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dip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at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6.8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GeV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!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endPara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C508B8F-E232-4C4C-A9BB-87D80579D7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2243" y="4803137"/>
              <a:ext cx="89177" cy="983938"/>
            </a:xfrm>
            <a:prstGeom prst="straightConnector1">
              <a:avLst/>
            </a:prstGeom>
            <a:ln w="2222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66579D4-CA50-4541-B7C7-4D4DB611194D}"/>
              </a:ext>
            </a:extLst>
          </p:cNvPr>
          <p:cNvSpPr/>
          <p:nvPr/>
        </p:nvSpPr>
        <p:spPr>
          <a:xfrm>
            <a:off x="5856249" y="956018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7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0527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modeling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0527"/>
                <a:ext cx="8109010" cy="496530"/>
              </a:xfrm>
              <a:blipFill>
                <a:blip r:embed="rId3"/>
                <a:stretch>
                  <a:fillRect l="-1878" t="-30000" b="-4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695" y="626333"/>
                <a:ext cx="8109010" cy="5154355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wide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interfering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SPS,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second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6.9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peak</a:t>
                </a:r>
              </a:p>
              <a:p>
                <a:pPr lvl="1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Fit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quality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improve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=4.6%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15.5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 indent="-21600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Caveat: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too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simple,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SPS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assumed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have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wide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95" y="626333"/>
                <a:ext cx="8109010" cy="5154355"/>
              </a:xfrm>
              <a:blipFill>
                <a:blip r:embed="rId4"/>
                <a:stretch>
                  <a:fillRect l="-625" t="-73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506007-85C1-AD49-8C9B-3141B8305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684" y="2605696"/>
            <a:ext cx="5243387" cy="3385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D37587-011E-DD47-BDD9-216FA7BFAF28}"/>
                  </a:ext>
                </a:extLst>
              </p:cNvPr>
              <p:cNvSpPr txBox="1"/>
              <p:nvPr/>
            </p:nvSpPr>
            <p:spPr>
              <a:xfrm>
                <a:off x="302217" y="5558280"/>
                <a:ext cx="2141099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𝑚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=6741</m:t>
                    </m:r>
                    <m:r>
                      <a:rPr kumimoji="1" lang="zh-CN" altLang="en-US" sz="1800" b="0" i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Me</m:t>
                    </m:r>
                    <m:r>
                      <m:rPr>
                        <m:sty m:val="p"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V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1800" b="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Γ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=288</m:t>
                    </m:r>
                    <m:r>
                      <a:rPr kumimoji="1"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80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Me</m:t>
                    </m:r>
                    <m:r>
                      <m:rPr>
                        <m:sty m:val="p"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V</m:t>
                    </m:r>
                    <m:r>
                      <m:rPr>
                        <m:lit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CN" sz="18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D37587-011E-DD47-BDD9-216FA7BFA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17" y="5558280"/>
                <a:ext cx="2141099" cy="646331"/>
              </a:xfrm>
              <a:prstGeom prst="rect">
                <a:avLst/>
              </a:prstGeom>
              <a:blipFill>
                <a:blip r:embed="rId6"/>
                <a:stretch>
                  <a:fillRect b="-754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83169F-486C-6849-A1A5-CACAACCB719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443316" y="5476186"/>
            <a:ext cx="1076022" cy="40526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A1F867-3C99-344C-A758-19367396C57A}"/>
              </a:ext>
            </a:extLst>
          </p:cNvPr>
          <p:cNvSpPr txBox="1"/>
          <p:nvPr/>
        </p:nvSpPr>
        <p:spPr>
          <a:xfrm>
            <a:off x="631838" y="5222051"/>
            <a:ext cx="120674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Wide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BW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179EE5-167A-4745-AAA3-3435E0DEF896}"/>
              </a:ext>
            </a:extLst>
          </p:cNvPr>
          <p:cNvGrpSpPr>
            <a:grpSpLocks noChangeAspect="1"/>
          </p:cNvGrpSpPr>
          <p:nvPr/>
        </p:nvGrpSpPr>
        <p:grpSpPr>
          <a:xfrm>
            <a:off x="2021886" y="1764050"/>
            <a:ext cx="3935498" cy="830775"/>
            <a:chOff x="2002631" y="2911933"/>
            <a:chExt cx="5224227" cy="11028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94BD94-D7BD-D446-B2E1-11A98141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2631" y="2911933"/>
              <a:ext cx="5224227" cy="65839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1F6AB4-EDF0-1D44-867A-6EC632301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4410" y="3465294"/>
              <a:ext cx="4381742" cy="54947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52A4276-D2A9-504B-B096-5CC7E88A1374}"/>
              </a:ext>
            </a:extLst>
          </p:cNvPr>
          <p:cNvSpPr/>
          <p:nvPr/>
        </p:nvSpPr>
        <p:spPr>
          <a:xfrm>
            <a:off x="5957384" y="2391959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59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1" y="56083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Other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models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3306" y="624613"/>
                <a:ext cx="8109010" cy="5244164"/>
              </a:xfrm>
            </p:spPr>
            <p:txBody>
              <a:bodyPr>
                <a:normAutofit/>
              </a:bodyPr>
              <a:lstStyle/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One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 + X(6900),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Only one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interfering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SPS,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8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due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feed-down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excited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 err="1">
                    <a:latin typeface="Times New Roman" charset="0"/>
                    <a:ea typeface="Times New Roman" charset="0"/>
                    <a:cs typeface="Times New Roman" charset="0"/>
                  </a:rPr>
                  <a:t>charmonia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(e.g.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Including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 component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7.2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peak</a:t>
                </a:r>
              </a:p>
              <a:p>
                <a:pPr marL="400054" indent="-400050">
                  <a:lnSpc>
                    <a:spcPts val="20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306" y="624613"/>
                <a:ext cx="8109010" cy="5244164"/>
              </a:xfr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19</a:t>
            </a:fld>
            <a:endParaRPr kumimoji="1"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5EA529-F1AF-C44B-A616-FA0C174E28F1}"/>
              </a:ext>
            </a:extLst>
          </p:cNvPr>
          <p:cNvGrpSpPr/>
          <p:nvPr/>
        </p:nvGrpSpPr>
        <p:grpSpPr>
          <a:xfrm>
            <a:off x="1135427" y="2093431"/>
            <a:ext cx="6369907" cy="4103291"/>
            <a:chOff x="1010751" y="1766686"/>
            <a:chExt cx="5957660" cy="36565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614C98-08D4-A24E-8B56-7279DE59A19E}"/>
                </a:ext>
              </a:extLst>
            </p:cNvPr>
            <p:cNvGrpSpPr/>
            <p:nvPr/>
          </p:nvGrpSpPr>
          <p:grpSpPr>
            <a:xfrm>
              <a:off x="1010751" y="1766686"/>
              <a:ext cx="5957660" cy="3656532"/>
              <a:chOff x="1010751" y="1766686"/>
              <a:chExt cx="5957660" cy="365653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D4A7591-FA35-A740-BDE1-01A9449A52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35955" y="1808423"/>
                <a:ext cx="5932456" cy="3614795"/>
                <a:chOff x="936020" y="2092175"/>
                <a:chExt cx="6694925" cy="407939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0531823-104D-3F4F-BA3E-9E3A3CDC8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393"/>
                <a:stretch/>
              </p:blipFill>
              <p:spPr>
                <a:xfrm>
                  <a:off x="4508635" y="2092175"/>
                  <a:ext cx="3112108" cy="2000913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A607085B-D4E1-AE4E-A58D-8A90BFA840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22865" y="4110622"/>
                  <a:ext cx="3208080" cy="2060948"/>
                </a:xfrm>
                <a:prstGeom prst="rect">
                  <a:avLst/>
                </a:prstGeom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98CBCAA-3DF5-4E4E-B882-DE1430B25587}"/>
                    </a:ext>
                  </a:extLst>
                </p:cNvPr>
                <p:cNvGrpSpPr/>
                <p:nvPr/>
              </p:nvGrpSpPr>
              <p:grpSpPr>
                <a:xfrm>
                  <a:off x="936020" y="4151103"/>
                  <a:ext cx="5331037" cy="2018934"/>
                  <a:chOff x="936020" y="4151103"/>
                  <a:chExt cx="5331037" cy="2018934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39EE4E04-B120-BC48-B2A0-D00A3851F452}"/>
                      </a:ext>
                    </a:extLst>
                  </p:cNvPr>
                  <p:cNvGrpSpPr/>
                  <p:nvPr/>
                </p:nvGrpSpPr>
                <p:grpSpPr>
                  <a:xfrm>
                    <a:off x="936020" y="4151103"/>
                    <a:ext cx="3112108" cy="2018934"/>
                    <a:chOff x="941131" y="4189489"/>
                    <a:chExt cx="3112108" cy="2018934"/>
                  </a:xfrm>
                </p:grpSpPr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78C9D903-E032-FB40-8E54-A3D88FF7A7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41131" y="4189489"/>
                      <a:ext cx="3112108" cy="201893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2B44BA5E-A491-B948-954A-5B1D66BE6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7441" y="4725410"/>
                      <a:ext cx="990627" cy="51321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endParaRPr lang="en-CN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p:grp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420E139-75EC-7A49-A372-56EDF604A1EE}"/>
                      </a:ext>
                    </a:extLst>
                  </p:cNvPr>
                  <p:cNvSpPr txBox="1"/>
                  <p:nvPr/>
                </p:nvSpPr>
                <p:spPr>
                  <a:xfrm>
                    <a:off x="5814437" y="4442217"/>
                    <a:ext cx="452620" cy="382067"/>
                  </a:xfrm>
                  <a:prstGeom prst="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IV</a:t>
                    </a:r>
                    <a:endParaRPr kumimoji="1" lang="en-CN" sz="20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FE28E10-E8A3-1C4F-8162-E877B6C667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587" t="-1503" b="-1"/>
              <a:stretch/>
            </p:blipFill>
            <p:spPr>
              <a:xfrm>
                <a:off x="1010751" y="1766686"/>
                <a:ext cx="2757678" cy="189189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B52500-AB84-A44C-BFB5-D6A608ABDB7B}"/>
                  </a:ext>
                </a:extLst>
              </p:cNvPr>
              <p:cNvSpPr txBox="1"/>
              <p:nvPr/>
            </p:nvSpPr>
            <p:spPr>
              <a:xfrm>
                <a:off x="2339494" y="2089847"/>
                <a:ext cx="261610" cy="3693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endParaRPr kumimoji="1" lang="en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0B62F32-4AA1-684E-9332-A4E2DE3A02B3}"/>
                  </a:ext>
                </a:extLst>
              </p:cNvPr>
              <p:cNvSpPr txBox="1"/>
              <p:nvPr/>
            </p:nvSpPr>
            <p:spPr>
              <a:xfrm>
                <a:off x="5241977" y="2089847"/>
                <a:ext cx="338554" cy="3693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II</a:t>
                </a:r>
                <a:endParaRPr kumimoji="1" lang="en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B1218E-F3C2-CA42-94E0-98A03187C82C}"/>
                </a:ext>
              </a:extLst>
            </p:cNvPr>
            <p:cNvSpPr txBox="1"/>
            <p:nvPr/>
          </p:nvSpPr>
          <p:spPr>
            <a:xfrm>
              <a:off x="2802042" y="4153748"/>
              <a:ext cx="415498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III</a:t>
              </a:r>
              <a:endParaRPr kumimoji="1" lang="en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FE48D61-08AE-0F49-8477-BBE1B9DF3C3C}"/>
              </a:ext>
            </a:extLst>
          </p:cNvPr>
          <p:cNvSpPr/>
          <p:nvPr/>
        </p:nvSpPr>
        <p:spPr>
          <a:xfrm>
            <a:off x="5798477" y="1747791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8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5915F-A2EC-BD47-9970-322C75F9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FCC16-4B6B-B449-ABE8-E2B9BB9F8C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825" y="649811"/>
            <a:ext cx="4906817" cy="1481549"/>
          </a:xfrm>
        </p:spPr>
        <p:txBody>
          <a:bodyPr>
            <a:norm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Involved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all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aspects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particle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physics,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less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known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than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EW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SM</a:t>
            </a:r>
          </a:p>
          <a:p>
            <a:pPr lvl="1"/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Perturbative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non-perturbative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13BF7-DF71-7D4A-82EF-89BA257D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D0E26C-EF29-0D4E-B2FB-7C6D192E7260}"/>
              </a:ext>
            </a:extLst>
          </p:cNvPr>
          <p:cNvGrpSpPr/>
          <p:nvPr/>
        </p:nvGrpSpPr>
        <p:grpSpPr>
          <a:xfrm>
            <a:off x="4175728" y="3167689"/>
            <a:ext cx="4446181" cy="2869646"/>
            <a:chOff x="1011046" y="1639760"/>
            <a:chExt cx="4856291" cy="34522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E2AD46-2E1D-E342-82CB-991BFDAEFD26}"/>
                </a:ext>
              </a:extLst>
            </p:cNvPr>
            <p:cNvGrpSpPr/>
            <p:nvPr/>
          </p:nvGrpSpPr>
          <p:grpSpPr>
            <a:xfrm>
              <a:off x="1011046" y="1639760"/>
              <a:ext cx="4856291" cy="3452237"/>
              <a:chOff x="1011046" y="1639760"/>
              <a:chExt cx="4856291" cy="34522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EE8B913-BA41-AF43-96D7-916BA2047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046" y="1639760"/>
                <a:ext cx="4856291" cy="345223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696B268-ACAB-8347-A018-54C902EC0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381" y="2925231"/>
                <a:ext cx="948159" cy="647291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6F4EAC-6F31-4A4C-8638-04E75FC1435B}"/>
                </a:ext>
              </a:extLst>
            </p:cNvPr>
            <p:cNvSpPr txBox="1"/>
            <p:nvPr/>
          </p:nvSpPr>
          <p:spPr>
            <a:xfrm>
              <a:off x="2329741" y="4046039"/>
              <a:ext cx="1798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PRL126(2021)141801</a:t>
              </a:r>
              <a:endParaRPr kumimoji="1" lang="en-CN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7E71D5-B6A8-894B-8474-9C248445C023}"/>
              </a:ext>
            </a:extLst>
          </p:cNvPr>
          <p:cNvGrpSpPr/>
          <p:nvPr/>
        </p:nvGrpSpPr>
        <p:grpSpPr>
          <a:xfrm>
            <a:off x="5405867" y="617837"/>
            <a:ext cx="3071071" cy="2233696"/>
            <a:chOff x="4383756" y="642767"/>
            <a:chExt cx="3134999" cy="22892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CBA9341-F116-1A4C-8ADE-0AC4283FC372}"/>
                </a:ext>
              </a:extLst>
            </p:cNvPr>
            <p:cNvGrpSpPr/>
            <p:nvPr/>
          </p:nvGrpSpPr>
          <p:grpSpPr>
            <a:xfrm>
              <a:off x="4383756" y="642767"/>
              <a:ext cx="3080983" cy="2289247"/>
              <a:chOff x="477498" y="1059867"/>
              <a:chExt cx="3080983" cy="228924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6FDB5C2-6E2E-F942-8E6C-44FD436A6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498" y="1059867"/>
                <a:ext cx="3080983" cy="228924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D73D13-23EE-324B-B4C0-3473F5D483FE}"/>
                  </a:ext>
                </a:extLst>
              </p:cNvPr>
              <p:cNvSpPr/>
              <p:nvPr/>
            </p:nvSpPr>
            <p:spPr>
              <a:xfrm>
                <a:off x="2832242" y="1366482"/>
                <a:ext cx="653736" cy="1637370"/>
              </a:xfrm>
              <a:prstGeom prst="rect">
                <a:avLst/>
              </a:prstGeom>
              <a:solidFill>
                <a:srgbClr val="7030A0">
                  <a:alpha val="28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98C9C7-4AEB-254F-AB09-F5D96F120298}"/>
                </a:ext>
              </a:extLst>
            </p:cNvPr>
            <p:cNvSpPr txBox="1"/>
            <p:nvPr/>
          </p:nvSpPr>
          <p:spPr>
            <a:xfrm>
              <a:off x="6711233" y="2119772"/>
              <a:ext cx="807522" cy="46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5" dirty="0">
                  <a:solidFill>
                    <a:srgbClr val="0000FE"/>
                  </a:solidFill>
                  <a:latin typeface="Times New Roman" pitchFamily="18" charset="0"/>
                  <a:cs typeface="Times New Roman" pitchFamily="18" charset="0"/>
                </a:rPr>
                <a:t>Hardon</a:t>
              </a:r>
            </a:p>
            <a:p>
              <a:r>
                <a:rPr lang="en-US" altLang="zh-CN" sz="1205" dirty="0">
                  <a:solidFill>
                    <a:srgbClr val="0000FE"/>
                  </a:solidFill>
                  <a:latin typeface="Times New Roman" pitchFamily="18" charset="0"/>
                  <a:cs typeface="Times New Roman" pitchFamily="18" charset="0"/>
                </a:rPr>
                <a:t>dynamics</a:t>
              </a:r>
              <a:endParaRPr lang="en-US" sz="1205" dirty="0">
                <a:solidFill>
                  <a:srgbClr val="0000F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665EB3-6DAA-A24B-AEB7-BA1192AC7C23}"/>
              </a:ext>
            </a:extLst>
          </p:cNvPr>
          <p:cNvSpPr txBox="1">
            <a:spLocks/>
          </p:cNvSpPr>
          <p:nvPr/>
        </p:nvSpPr>
        <p:spPr>
          <a:xfrm>
            <a:off x="165314" y="2060602"/>
            <a:ext cx="3890700" cy="122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Limit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precision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SM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tests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N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D002B4-24E9-8A47-9A2D-96826B893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700" y="2639443"/>
            <a:ext cx="2995359" cy="37262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F5CF83-38B3-9E49-B74B-34E8765A35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2852" b="41854"/>
          <a:stretch/>
        </p:blipFill>
        <p:spPr>
          <a:xfrm>
            <a:off x="71770" y="3407671"/>
            <a:ext cx="337447" cy="2960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561AED-EEE8-264E-9661-DB7EDFF9AA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04" t="60513" r="54972" b="3784"/>
          <a:stretch/>
        </p:blipFill>
        <p:spPr>
          <a:xfrm>
            <a:off x="453337" y="3479618"/>
            <a:ext cx="1729746" cy="174696"/>
          </a:xfrm>
          <a:prstGeom prst="rec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FF01E-849B-2F48-A655-4A40DDD0AA09}"/>
              </a:ext>
            </a:extLst>
          </p:cNvPr>
          <p:cNvGrpSpPr/>
          <p:nvPr/>
        </p:nvGrpSpPr>
        <p:grpSpPr>
          <a:xfrm>
            <a:off x="367424" y="4201278"/>
            <a:ext cx="3525260" cy="648000"/>
            <a:chOff x="476984" y="3140394"/>
            <a:chExt cx="3525260" cy="64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2A069BA-72DB-CD4C-A3B3-531C9DD8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553" r="27361" b="40021"/>
            <a:stretch/>
          </p:blipFill>
          <p:spPr>
            <a:xfrm>
              <a:off x="503787" y="3217141"/>
              <a:ext cx="1909628" cy="2680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7CF91C-D287-8340-A59C-D3CBACDC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5909" y="3419127"/>
              <a:ext cx="1420881" cy="25536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5D65BE-10C4-D24E-A51B-1F24FAA73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7455"/>
            <a:stretch/>
          </p:blipFill>
          <p:spPr>
            <a:xfrm>
              <a:off x="3122926" y="3173210"/>
              <a:ext cx="654596" cy="61157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648033-E4B4-9545-822A-ECE65B1E1F7C}"/>
                </a:ext>
              </a:extLst>
            </p:cNvPr>
            <p:cNvSpPr/>
            <p:nvPr/>
          </p:nvSpPr>
          <p:spPr>
            <a:xfrm>
              <a:off x="476984" y="3140394"/>
              <a:ext cx="3525260" cy="648000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88B863-B066-2B48-B7D8-E699D12B50C4}"/>
              </a:ext>
            </a:extLst>
          </p:cNvPr>
          <p:cNvGrpSpPr/>
          <p:nvPr/>
        </p:nvGrpSpPr>
        <p:grpSpPr>
          <a:xfrm>
            <a:off x="367424" y="5004896"/>
            <a:ext cx="3525260" cy="692668"/>
            <a:chOff x="476984" y="3816351"/>
            <a:chExt cx="3525260" cy="69266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D07A7E-8636-0347-BA14-29E0666B800C}"/>
                </a:ext>
              </a:extLst>
            </p:cNvPr>
            <p:cNvGrpSpPr/>
            <p:nvPr/>
          </p:nvGrpSpPr>
          <p:grpSpPr>
            <a:xfrm>
              <a:off x="518777" y="3831177"/>
              <a:ext cx="3228423" cy="677842"/>
              <a:chOff x="518777" y="3831177"/>
              <a:chExt cx="3228423" cy="67784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6467061-BFFC-7943-BCE9-167F6EBC4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3417" b="42101"/>
              <a:stretch/>
            </p:blipFill>
            <p:spPr>
              <a:xfrm>
                <a:off x="518777" y="3889446"/>
                <a:ext cx="1170851" cy="27501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27F8FEC-3DF1-9A4D-BF66-A09DED79C0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3051" r="823" b="9649"/>
              <a:stretch/>
            </p:blipFill>
            <p:spPr>
              <a:xfrm>
                <a:off x="1305909" y="4146071"/>
                <a:ext cx="1401043" cy="2520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CE33053-0AC8-E342-85AB-24B94F1476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0500"/>
              <a:stretch/>
            </p:blipFill>
            <p:spPr>
              <a:xfrm>
                <a:off x="3063712" y="3831177"/>
                <a:ext cx="683488" cy="677842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08B8FBD-2C0F-8F48-8204-7D151919CEC6}"/>
                </a:ext>
              </a:extLst>
            </p:cNvPr>
            <p:cNvSpPr/>
            <p:nvPr/>
          </p:nvSpPr>
          <p:spPr>
            <a:xfrm>
              <a:off x="476984" y="3816351"/>
              <a:ext cx="3525260" cy="688366"/>
            </a:xfrm>
            <a:prstGeom prst="rect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27A4C92-6FE1-C145-B25E-0F936FE960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19" t="3917" r="72947" b="45987"/>
          <a:stretch/>
        </p:blipFill>
        <p:spPr>
          <a:xfrm>
            <a:off x="358175" y="3840130"/>
            <a:ext cx="960035" cy="255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736259E-02B5-A945-A5CE-DA97683FB606}"/>
                  </a:ext>
                </a:extLst>
              </p:cNvPr>
              <p:cNvSpPr txBox="1"/>
              <p:nvPr/>
            </p:nvSpPr>
            <p:spPr>
              <a:xfrm>
                <a:off x="723569" y="2632105"/>
                <a:ext cx="1039708" cy="424796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20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sz="20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sub>
                      </m:sSub>
                      <m:r>
                        <a:rPr kumimoji="1" lang="en-US" sz="20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−2 </m:t>
                      </m:r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736259E-02B5-A945-A5CE-DA97683FB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69" y="2632105"/>
                <a:ext cx="1039708" cy="4247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C5A62416-D6D0-684E-93DD-4056CF2E5EDA}"/>
              </a:ext>
            </a:extLst>
          </p:cNvPr>
          <p:cNvSpPr txBox="1"/>
          <p:nvPr/>
        </p:nvSpPr>
        <p:spPr>
          <a:xfrm>
            <a:off x="2519932" y="3169924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CN" sz="1400" dirty="0">
                <a:latin typeface="Times New Roman" charset="0"/>
                <a:ea typeface="Times New Roman" charset="0"/>
                <a:cs typeface="Times New Roman" charset="0"/>
              </a:rPr>
              <a:t>Phys.Rep.887(2020)1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0BA22C-5358-784C-A474-471E09CF07E8}"/>
              </a:ext>
            </a:extLst>
          </p:cNvPr>
          <p:cNvSpPr txBox="1"/>
          <p:nvPr/>
        </p:nvSpPr>
        <p:spPr>
          <a:xfrm>
            <a:off x="994371" y="5905708"/>
            <a:ext cx="414087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Experiment inputs are essential to improve</a:t>
            </a:r>
          </a:p>
        </p:txBody>
      </p:sp>
    </p:spTree>
    <p:extLst>
      <p:ext uri="{BB962C8B-B14F-4D97-AF65-F5344CB8AC3E}">
        <p14:creationId xmlns:p14="http://schemas.microsoft.com/office/powerpoint/2010/main" val="270566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06" y="62449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Fits summary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structure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8055" y="654689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Nontrivial structures in the spectrum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Structure at threshold: one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BW, two BWs  or feed-down from excited states</a:t>
                </a:r>
              </a:p>
              <a:p>
                <a:pPr lvl="1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Interference between a BW and SPS preferred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Structure at 6.9 GeV: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consistent with a BW,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reported as </a:t>
                </a:r>
                <a14:m>
                  <m:oMath xmlns:m="http://schemas.openxmlformats.org/officeDocument/2006/math">
                    <m:r>
                      <a:rPr kumimoji="1" lang="en-US" altLang="zh-CN" sz="1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</m:t>
                    </m:r>
                  </m:oMath>
                </a14:m>
                <a:endPara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production (no-interference hypothesis):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First candidate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zh-CN" alt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</a:p>
              <a:p>
                <a:pPr lvl="1" indent="-216000">
                  <a:lnSpc>
                    <a:spcPct val="1500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Existence predicted early after charm quark discovery </a:t>
                </a:r>
              </a:p>
              <a:p>
                <a:pPr lvl="1" indent="-216000">
                  <a:lnSpc>
                    <a:spcPct val="150000"/>
                  </a:lnSpc>
                  <a:spcBef>
                    <a:spcPts val="100"/>
                  </a:spcBef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Explained using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diquarks, compactly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bound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 at threshold : in regions of ground and P-wave states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kumimoji="1"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(6900):</m:t>
                    </m:r>
                  </m:oMath>
                </a14:m>
                <a:r>
                  <a:rPr kumimoji="1" lang="en-US" altLang="zh-CN" dirty="0">
                    <a:solidFill>
                      <a:srgbClr val="0070C0"/>
                    </a:solidFill>
                    <a:ea typeface="Times New Roman" charset="0"/>
                  </a:rPr>
                  <a:t> P- or D-wave state</a:t>
                </a:r>
                <a:endParaRPr kumimoji="1" lang="en-US" altLang="zh-CN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055" y="654689"/>
                <a:ext cx="8109010" cy="5244164"/>
              </a:xfrm>
              <a:blipFill>
                <a:blip r:embed="rId3"/>
                <a:stretch>
                  <a:fillRect l="-626" t="-7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20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341C7E-C6FD-5E4F-9EE1-EB5A1016CF7F}"/>
                  </a:ext>
                </a:extLst>
              </p:cNvPr>
              <p:cNvSpPr txBox="1"/>
              <p:nvPr/>
            </p:nvSpPr>
            <p:spPr>
              <a:xfrm>
                <a:off x="1557806" y="2314992"/>
                <a:ext cx="4782527" cy="711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𝑅</m:t>
                      </m:r>
                      <m:r>
                        <a:rPr kumimoji="1"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≡</m:t>
                      </m:r>
                      <m:f>
                        <m:fPr>
                          <m:ctrlPr>
                            <a:rPr kumimoji="1"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kumimoji="1" lang="en-US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×</m:t>
                          </m:r>
                          <m:r>
                            <a:rPr kumimoji="1"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ℬ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𝑋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𝜓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𝜓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𝜓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>
                        <a:rPr kumimoji="1"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1.1</m:t>
                          </m:r>
                          <m:r>
                            <a:rPr kumimoji="1"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±0.4±0.3</m:t>
                          </m:r>
                        </m:e>
                      </m:d>
                      <m:r>
                        <a:rPr kumimoji="1"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%</m:t>
                      </m:r>
                    </m:oMath>
                  </m:oMathPara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341C7E-C6FD-5E4F-9EE1-EB5A1016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806" y="2314992"/>
                <a:ext cx="4782527" cy="711157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9C2FC07-941E-534C-959F-BB8D1C969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408" y="3637778"/>
            <a:ext cx="1622584" cy="15513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1A9974-A853-D84D-8405-C38DC7A19B62}"/>
              </a:ext>
            </a:extLst>
          </p:cNvPr>
          <p:cNvSpPr/>
          <p:nvPr/>
        </p:nvSpPr>
        <p:spPr>
          <a:xfrm>
            <a:off x="158055" y="5398154"/>
            <a:ext cx="7595156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[PRD102(2020)114030, PRD102(2020)074003, EPJC80(2020)871,PRD102(2020)114039, arXiv2006.13756,…]</a:t>
            </a:r>
            <a:endParaRPr kumimoji="1" lang="en-US" altLang="zh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5F7BB5-64DC-A24C-88FA-6455DD44481A}"/>
              </a:ext>
            </a:extLst>
          </p:cNvPr>
          <p:cNvSpPr/>
          <p:nvPr/>
        </p:nvSpPr>
        <p:spPr>
          <a:xfrm>
            <a:off x="1173558" y="5124421"/>
            <a:ext cx="5727850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[PLB36(1976)1266, Z.Phys.C7(1981)317, EPJC80(2020)1004, PLB(2017)247 …]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A8681B0-DABA-834A-80DE-9DF82FF48ADB}"/>
                  </a:ext>
                </a:extLst>
              </p:cNvPr>
              <p:cNvSpPr/>
              <p:nvPr/>
            </p:nvSpPr>
            <p:spPr>
              <a:xfrm>
                <a:off x="1761675" y="5865257"/>
                <a:ext cx="2187394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To</a:t>
                </a:r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perform</a:t>
                </a:r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studies</a:t>
                </a:r>
                <a:endParaRPr lang="en-CN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A8681B0-DABA-834A-80DE-9DF82FF48A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75" y="5865257"/>
                <a:ext cx="2187394" cy="369332"/>
              </a:xfrm>
              <a:prstGeom prst="rect">
                <a:avLst/>
              </a:prstGeom>
              <a:blipFill>
                <a:blip r:embed="rId6"/>
                <a:stretch>
                  <a:fillRect l="-2299" t="-6452" r="-1724"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124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6C6322-9725-9E4C-B775-11B98CD7934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/>
                  <a:t> at LHCb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6C6322-9725-9E4C-B775-11B98CD793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C2FDC0-4FBD-D24F-8B5F-7C258A63C4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Only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err="1">
                    <a:latin typeface="Times New Roman" charset="0"/>
                    <a:ea typeface="Times New Roman" charset="0"/>
                    <a:cs typeface="Times New Roman" charset="0"/>
                  </a:rPr>
                  <a:t>charmonia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expected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conventional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hadrons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C2FDC0-4FBD-D24F-8B5F-7C258A63C4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7" t="-11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D901D-B5DA-4C46-9546-EC343BE0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21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D7C7D-E68A-FF4E-822B-B8A56533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51" y="1141386"/>
            <a:ext cx="3199772" cy="2187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BBF65-1C11-954D-B555-CCE922D3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41" y="3352035"/>
            <a:ext cx="7105805" cy="2811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4DADFA-B233-BA43-B2D5-040DCA73DCF0}"/>
              </a:ext>
            </a:extLst>
          </p:cNvPr>
          <p:cNvSpPr/>
          <p:nvPr/>
        </p:nvSpPr>
        <p:spPr>
          <a:xfrm>
            <a:off x="1901362" y="1621630"/>
            <a:ext cx="367855" cy="3744000"/>
          </a:xfrm>
          <a:prstGeom prst="rect">
            <a:avLst/>
          </a:prstGeom>
          <a:solidFill>
            <a:srgbClr val="7030A0">
              <a:alpha val="28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2EE4CB-51D6-2C4F-8E05-DC03FBDAC73F}"/>
                  </a:ext>
                </a:extLst>
              </p:cNvPr>
              <p:cNvSpPr txBox="1"/>
              <p:nvPr/>
            </p:nvSpPr>
            <p:spPr>
              <a:xfrm>
                <a:off x="3750292" y="1531301"/>
                <a:ext cx="4866193" cy="150810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Model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independent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studies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using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charmonia</a:t>
                </a: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16000" indent="-216000" algn="l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Moments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extracted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𝑚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16000" indent="-216000" algn="l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Can’t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be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described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up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𝑚𝑎𝑥</m:t>
                        </m:r>
                      </m:sub>
                    </m:sSub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=2</m:t>
                    </m:r>
                  </m:oMath>
                </a14:m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rejected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3.9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16000" indent="-21600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rominent discrepancy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𝑚</m:t>
                    </m:r>
                    <m:d>
                      <m:d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∼2.9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2EE4CB-51D6-2C4F-8E05-DC03FBDAC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292" y="1531301"/>
                <a:ext cx="4866193" cy="1508105"/>
              </a:xfrm>
              <a:prstGeom prst="rect">
                <a:avLst/>
              </a:prstGeom>
              <a:blipFill>
                <a:blip r:embed="rId6"/>
                <a:stretch>
                  <a:fillRect l="-1039" t="-1653" r="-519" b="-4132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6DD2B6-13EC-8E48-B25A-C0192DA7DE9D}"/>
                  </a:ext>
                </a:extLst>
              </p:cNvPr>
              <p:cNvSpPr txBox="1"/>
              <p:nvPr/>
            </p:nvSpPr>
            <p:spPr>
              <a:xfrm>
                <a:off x="3797441" y="996716"/>
                <a:ext cx="4251934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No conventional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nor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hadrons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6DD2B6-13EC-8E48-B25A-C0192DA7D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441" y="996716"/>
                <a:ext cx="42519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E4CABF3-006F-F441-B96E-E64F2570A87C}"/>
              </a:ext>
            </a:extLst>
          </p:cNvPr>
          <p:cNvSpPr/>
          <p:nvPr/>
        </p:nvSpPr>
        <p:spPr>
          <a:xfrm>
            <a:off x="4140200" y="225808"/>
            <a:ext cx="3517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PRD102(2020)112003,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PRL125(2020)242001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345805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F56C37-7EC7-0B4D-B9D4-53E6CB8904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/>
                  <a:t> amplitude analysis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F56C37-7EC7-0B4D-B9D4-53E6CB8904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762EE9-6BB8-624B-A311-160B5369A9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P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C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e>
                        </m:d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zh-CN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PC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=0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),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−−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),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endParaRPr kumimoji="1" lang="en-US" altLang="zh-CN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762EE9-6BB8-624B-A311-160B5369A9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7" t="-11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8AD67-C96F-374D-AE1F-0CD59EF0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22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850E7-0DBB-A54F-A5FF-2188C9C9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01" y="1130869"/>
            <a:ext cx="4593564" cy="1901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CD137-A1F4-314D-8913-A28E94A46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407" y="1336307"/>
            <a:ext cx="2112363" cy="1596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5BDC52-1C5C-6E40-B86D-197851A4F924}"/>
              </a:ext>
            </a:extLst>
          </p:cNvPr>
          <p:cNvSpPr txBox="1"/>
          <p:nvPr/>
        </p:nvSpPr>
        <p:spPr>
          <a:xfrm>
            <a:off x="1015745" y="5915538"/>
            <a:ext cx="583884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Reflections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difficult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generate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this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“narrow”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structure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CDE9A4-7308-1240-9EAD-6157A93E74AF}"/>
              </a:ext>
            </a:extLst>
          </p:cNvPr>
          <p:cNvGrpSpPr/>
          <p:nvPr/>
        </p:nvGrpSpPr>
        <p:grpSpPr>
          <a:xfrm>
            <a:off x="239192" y="2932528"/>
            <a:ext cx="8161858" cy="2884552"/>
            <a:chOff x="239192" y="2932528"/>
            <a:chExt cx="8161858" cy="28845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AFA951-BD4C-9D46-8393-7A9614E83B72}"/>
                </a:ext>
              </a:extLst>
            </p:cNvPr>
            <p:cNvGrpSpPr/>
            <p:nvPr/>
          </p:nvGrpSpPr>
          <p:grpSpPr>
            <a:xfrm>
              <a:off x="239192" y="2932528"/>
              <a:ext cx="8161858" cy="2884552"/>
              <a:chOff x="239192" y="3424023"/>
              <a:chExt cx="7802015" cy="260067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24AC477-3E98-5440-AA2B-6BC0FB12B104}"/>
                  </a:ext>
                </a:extLst>
              </p:cNvPr>
              <p:cNvGrpSpPr/>
              <p:nvPr/>
            </p:nvGrpSpPr>
            <p:grpSpPr>
              <a:xfrm>
                <a:off x="239192" y="3424023"/>
                <a:ext cx="7802015" cy="2600671"/>
                <a:chOff x="239192" y="3424023"/>
                <a:chExt cx="7802015" cy="2600671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CACE32EB-5AF1-0E4C-A60F-56A7DBB81B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9192" y="3424023"/>
                  <a:ext cx="7802015" cy="260067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B470C235-1034-214D-9C2A-AEB37AE31B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4126" y="3816350"/>
                      <a:ext cx="863988" cy="2774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  <m:r>
                              <a:rPr kumimoji="1" lang="en-US" altLang="zh-CN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(3770)</m:t>
                            </m:r>
                          </m:oMath>
                        </m:oMathPara>
                      </a14:m>
                      <a:endParaRPr kumimoji="1" lang="en-CN" sz="14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B470C235-1034-214D-9C2A-AEB37AE31B9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4126" y="3816350"/>
                      <a:ext cx="863988" cy="27748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153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21332722-8FEA-6946-852C-1D3969CBEF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44813" y="3615658"/>
                      <a:ext cx="978607" cy="2774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sz="1400" b="0" i="1" smtClean="0">
                                    <a:solidFill>
                                      <a:srgbClr val="6F0068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400" b="0" i="1" smtClean="0">
                                    <a:solidFill>
                                      <a:srgbClr val="6F0068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kumimoji="1" lang="en-US" altLang="zh-CN" sz="1400" b="0" i="1" smtClean="0">
                                    <a:solidFill>
                                      <a:srgbClr val="6F0068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6F0068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1" lang="en-US" altLang="zh-CN" sz="1400" b="0" i="1" smtClean="0">
                                <a:solidFill>
                                  <a:srgbClr val="6F0068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(3930)</m:t>
                            </m:r>
                          </m:oMath>
                        </m:oMathPara>
                      </a14:m>
                      <a:endParaRPr kumimoji="1" lang="en-CN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21332722-8FEA-6946-852C-1D3969CBEF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44813" y="3615658"/>
                      <a:ext cx="978607" cy="2774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559DE9A-F0C2-0D4E-99A5-09FA066253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04766" y="4771109"/>
                      <a:ext cx="863988" cy="2774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  <m:r>
                              <a:rPr kumimoji="1" lang="en-US" altLang="zh-CN" sz="1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(4040)</m:t>
                            </m:r>
                          </m:oMath>
                        </m:oMathPara>
                      </a14:m>
                      <a:endParaRPr kumimoji="1" lang="en-CN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559DE9A-F0C2-0D4E-99A5-09FA066253C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04766" y="4771109"/>
                      <a:ext cx="863988" cy="27748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866D5DB3-9C7B-1342-9BC3-D29F9B5782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44172" y="4544951"/>
                      <a:ext cx="863988" cy="2774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  <m:r>
                              <a:rPr kumimoji="1" lang="en-US" altLang="zh-CN" sz="14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(4160)</m:t>
                            </m:r>
                          </m:oMath>
                        </m:oMathPara>
                      </a14:m>
                      <a:endParaRPr kumimoji="1" lang="en-CN" sz="14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866D5DB3-9C7B-1342-9BC3-D29F9B5782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44172" y="4544951"/>
                      <a:ext cx="863988" cy="27748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67A70D18-D117-E749-B297-290B947C5E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8603" y="4817912"/>
                      <a:ext cx="863988" cy="2774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  <m:r>
                              <a:rPr kumimoji="1" lang="en-US" altLang="zh-CN" sz="14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(4415)</m:t>
                            </m:r>
                          </m:oMath>
                        </m:oMathPara>
                      </a14:m>
                      <a:endParaRPr kumimoji="1" lang="en-CN" sz="14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67A70D18-D117-E749-B297-290B947C5E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08603" y="4817912"/>
                      <a:ext cx="863988" cy="27748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86FBAF-02F3-9E48-B628-B1F123891BDE}"/>
                  </a:ext>
                </a:extLst>
              </p:cNvPr>
              <p:cNvSpPr/>
              <p:nvPr/>
            </p:nvSpPr>
            <p:spPr>
              <a:xfrm>
                <a:off x="6067313" y="3795540"/>
                <a:ext cx="629278" cy="1147163"/>
              </a:xfrm>
              <a:prstGeom prst="ellipse">
                <a:avLst/>
              </a:prstGeom>
              <a:ln w="25400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FB7B251-6B9E-3245-A6E5-764857E16B29}"/>
                    </a:ext>
                  </a:extLst>
                </p:cNvPr>
                <p:cNvSpPr txBox="1"/>
                <p:nvPr/>
              </p:nvSpPr>
              <p:spPr>
                <a:xfrm>
                  <a:off x="1674549" y="3438888"/>
                  <a:ext cx="102374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9492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9492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9492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  <m:r>
                              <a:rPr kumimoji="1" lang="en-US" altLang="zh-CN" sz="1400" b="0" i="1" smtClean="0">
                                <a:solidFill>
                                  <a:srgbClr val="009492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zh-CN" sz="1400" b="0" i="1" smtClean="0">
                            <a:solidFill>
                              <a:srgbClr val="009492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(3930)</m:t>
                        </m:r>
                      </m:oMath>
                    </m:oMathPara>
                  </a14:m>
                  <a:endParaRPr kumimoji="1" lang="en-CN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FB7B251-6B9E-3245-A6E5-764857E16B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549" y="3438888"/>
                  <a:ext cx="1023742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320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3989A7-C5AC-FC45-9657-817558B4AE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Observation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𝑢𝑑</m:t>
                        </m:r>
                      </m:e>
                    </m:d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3989A7-C5AC-FC45-9657-817558B4A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7EDD7A-584F-6B44-BD60-0480F5DD66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499" y="701111"/>
                <a:ext cx="8499863" cy="5599197"/>
              </a:xfrm>
            </p:spPr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Adding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structures: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7EDD7A-584F-6B44-BD60-0480F5DD66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499" y="701111"/>
                <a:ext cx="8499863" cy="5599197"/>
              </a:xfrm>
              <a:blipFill>
                <a:blip r:embed="rId3"/>
                <a:stretch>
                  <a:fillRect l="-746" t="-11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17F4-075D-AF42-A282-15E05A73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D2684-2EE5-5841-BA63-399BF3ACCDF6}"/>
              </a:ext>
            </a:extLst>
          </p:cNvPr>
          <p:cNvSpPr/>
          <p:nvPr/>
        </p:nvSpPr>
        <p:spPr>
          <a:xfrm>
            <a:off x="39036" y="6192234"/>
            <a:ext cx="8640762" cy="28800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9">
                <a:extLst>
                  <a:ext uri="{FF2B5EF4-FFF2-40B4-BE49-F238E27FC236}">
                    <a16:creationId xmlns:a16="http://schemas.microsoft.com/office/drawing/2014/main" id="{B3F26990-FB57-934C-8EE6-594472948F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2438991"/>
                  </p:ext>
                </p:extLst>
              </p:nvPr>
            </p:nvGraphicFramePr>
            <p:xfrm>
              <a:off x="9422" y="4660073"/>
              <a:ext cx="5382512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9060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1397000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  <a:gridCol w="1623312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299927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Fraction/%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19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(2900)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2866±7±2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57±12±4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5.6±1.4±0.5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1303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rgbClr val="FF2B3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FF2B3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rgbClr val="FF2B3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rgbClr val="FF2B3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(2900)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2904±5±1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110±11±4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30.6±2.4±2.1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9">
                <a:extLst>
                  <a:ext uri="{FF2B5EF4-FFF2-40B4-BE49-F238E27FC236}">
                    <a16:creationId xmlns:a16="http://schemas.microsoft.com/office/drawing/2014/main" id="{B3F26990-FB57-934C-8EE6-594472948F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2438991"/>
                  </p:ext>
                </p:extLst>
              </p:nvPr>
            </p:nvGraphicFramePr>
            <p:xfrm>
              <a:off x="9422" y="4660073"/>
              <a:ext cx="5382512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9060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1397000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  <a:gridCol w="1623312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Fraction/%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t="-103704" r="-447436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70270" t="-103704" r="-214414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175000" t="-103704" r="-120370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232031" t="-103704" r="-1563" b="-1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t="-203704" r="-447436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70270" t="-203704" r="-214414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175000" t="-203704" r="-120370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232031" t="-203704" r="-1563" b="-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918C04B-A765-584E-8EFA-9AFAF9C5A1F8}"/>
              </a:ext>
            </a:extLst>
          </p:cNvPr>
          <p:cNvGrpSpPr/>
          <p:nvPr/>
        </p:nvGrpSpPr>
        <p:grpSpPr>
          <a:xfrm>
            <a:off x="172243" y="1592367"/>
            <a:ext cx="8169434" cy="2733432"/>
            <a:chOff x="34766" y="1420334"/>
            <a:chExt cx="8571229" cy="2915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CB321B-F473-8540-89B8-D857C7730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522" b="47656"/>
            <a:stretch/>
          </p:blipFill>
          <p:spPr>
            <a:xfrm>
              <a:off x="34766" y="1420334"/>
              <a:ext cx="8571229" cy="291579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9B70C9-D047-D045-B608-7C6E359C20BF}"/>
                </a:ext>
              </a:extLst>
            </p:cNvPr>
            <p:cNvGrpSpPr/>
            <p:nvPr/>
          </p:nvGrpSpPr>
          <p:grpSpPr>
            <a:xfrm>
              <a:off x="5625913" y="2348613"/>
              <a:ext cx="1156789" cy="1028901"/>
              <a:chOff x="5625913" y="2348613"/>
              <a:chExt cx="1156789" cy="102890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7F5EFE5-70FD-5142-A9A1-66708B6C8375}"/>
                      </a:ext>
                    </a:extLst>
                  </p:cNvPr>
                  <p:cNvSpPr/>
                  <p:nvPr/>
                </p:nvSpPr>
                <p:spPr>
                  <a:xfrm>
                    <a:off x="5736521" y="2863958"/>
                    <a:ext cx="1007290" cy="3283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(2900)</m:t>
                          </m:r>
                        </m:oMath>
                      </m:oMathPara>
                    </a14:m>
                    <a:endParaRPr lang="en-CN" dirty="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7F5EFE5-70FD-5142-A9A1-66708B6C83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6521" y="2863958"/>
                    <a:ext cx="1007290" cy="32831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42CA856-14D5-424A-B15D-ED7A6162F490}"/>
                      </a:ext>
                    </a:extLst>
                  </p:cNvPr>
                  <p:cNvSpPr/>
                  <p:nvPr/>
                </p:nvSpPr>
                <p:spPr>
                  <a:xfrm>
                    <a:off x="5625913" y="2348613"/>
                    <a:ext cx="107067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FF2B3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rgbClr val="FF2B3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(2900)</m:t>
                          </m:r>
                        </m:oMath>
                      </m:oMathPara>
                    </a14:m>
                    <a:endParaRPr lang="en-CN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B8C326CB-E2B5-064C-A525-F68D41F7D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5913" y="2348613"/>
                    <a:ext cx="1070678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23077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DB53DE9-DCE3-1240-B040-6C1999BB3BF9}"/>
                  </a:ext>
                </a:extLst>
              </p:cNvPr>
              <p:cNvCxnSpPr/>
              <p:nvPr/>
            </p:nvCxnSpPr>
            <p:spPr>
              <a:xfrm>
                <a:off x="6524368" y="3093504"/>
                <a:ext cx="172223" cy="284010"/>
              </a:xfrm>
              <a:prstGeom prst="straightConnector1">
                <a:avLst/>
              </a:prstGeom>
              <a:ln w="22225">
                <a:solidFill>
                  <a:schemeClr val="accent4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0C6B3EA-6C6B-9149-974E-EDA7954E01A7}"/>
                  </a:ext>
                </a:extLst>
              </p:cNvPr>
              <p:cNvCxnSpPr/>
              <p:nvPr/>
            </p:nvCxnSpPr>
            <p:spPr>
              <a:xfrm>
                <a:off x="6610479" y="2588375"/>
                <a:ext cx="172223" cy="28401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0455108-854D-094B-937E-CA20F03F6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44" t="52834" r="10081"/>
          <a:stretch/>
        </p:blipFill>
        <p:spPr>
          <a:xfrm>
            <a:off x="4771766" y="709431"/>
            <a:ext cx="1459054" cy="1226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9B5597-7A39-6844-8048-0BBF84389F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7210" y="4169668"/>
            <a:ext cx="3161741" cy="209637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579AE11-9E2C-3346-B413-DDFD5DF945C3}"/>
              </a:ext>
            </a:extLst>
          </p:cNvPr>
          <p:cNvSpPr/>
          <p:nvPr/>
        </p:nvSpPr>
        <p:spPr>
          <a:xfrm>
            <a:off x="3784600" y="5308600"/>
            <a:ext cx="1607334" cy="457200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092360-8A3D-E348-B7DA-4C74B3366FB3}"/>
                  </a:ext>
                </a:extLst>
              </p:cNvPr>
              <p:cNvSpPr txBox="1"/>
              <p:nvPr/>
            </p:nvSpPr>
            <p:spPr>
              <a:xfrm>
                <a:off x="962091" y="2004977"/>
                <a:ext cx="9038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r>
                        <a:rPr kumimoji="1" lang="en-US" altLang="zh-CN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(3770)</m:t>
                      </m:r>
                    </m:oMath>
                  </m:oMathPara>
                </a14:m>
                <a:endParaRPr kumimoji="1" lang="en-CN" sz="14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092360-8A3D-E348-B7DA-4C74B3366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91" y="2004977"/>
                <a:ext cx="903837" cy="307777"/>
              </a:xfrm>
              <a:prstGeom prst="rect">
                <a:avLst/>
              </a:prstGeom>
              <a:blipFill>
                <a:blip r:embed="rId11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149CFB-AC9A-D446-A925-8E801741320E}"/>
                  </a:ext>
                </a:extLst>
              </p:cNvPr>
              <p:cNvSpPr txBox="1"/>
              <p:nvPr/>
            </p:nvSpPr>
            <p:spPr>
              <a:xfrm>
                <a:off x="1747401" y="1782378"/>
                <a:ext cx="10237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smtClean="0">
                              <a:solidFill>
                                <a:srgbClr val="6F0068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6F0068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6F0068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  <m:r>
                            <a:rPr kumimoji="1" lang="en-US" altLang="zh-CN" sz="1400" b="0" i="1" smtClean="0">
                              <a:solidFill>
                                <a:srgbClr val="6F0068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1400" b="0" i="1" smtClean="0">
                          <a:solidFill>
                            <a:srgbClr val="6F0068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(3930)</m:t>
                      </m:r>
                    </m:oMath>
                  </m:oMathPara>
                </a14:m>
                <a:endParaRPr kumimoji="1" lang="en-CN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149CFB-AC9A-D446-A925-8E8017413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401" y="1782378"/>
                <a:ext cx="1023742" cy="307777"/>
              </a:xfrm>
              <a:prstGeom prst="rect">
                <a:avLst/>
              </a:prstGeom>
              <a:blipFill>
                <a:blip r:embed="rId1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E95DD9-E099-5140-9F42-A6CD87CC1E61}"/>
                  </a:ext>
                </a:extLst>
              </p:cNvPr>
              <p:cNvSpPr txBox="1"/>
              <p:nvPr/>
            </p:nvSpPr>
            <p:spPr>
              <a:xfrm>
                <a:off x="1810119" y="3063955"/>
                <a:ext cx="9038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r>
                        <a:rPr kumimoji="1" lang="en-US" altLang="zh-CN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(4040)</m:t>
                      </m:r>
                    </m:oMath>
                  </m:oMathPara>
                </a14:m>
                <a:endParaRPr kumimoji="1" lang="en-CN" sz="1400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E95DD9-E099-5140-9F42-A6CD87CC1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119" y="3063955"/>
                <a:ext cx="903837" cy="307777"/>
              </a:xfrm>
              <a:prstGeom prst="rect">
                <a:avLst/>
              </a:prstGeom>
              <a:blipFill>
                <a:blip r:embed="rId1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4A10C7-44EB-5648-9BC0-03208BA811BC}"/>
                  </a:ext>
                </a:extLst>
              </p:cNvPr>
              <p:cNvSpPr txBox="1"/>
              <p:nvPr/>
            </p:nvSpPr>
            <p:spPr>
              <a:xfrm>
                <a:off x="2165179" y="2813110"/>
                <a:ext cx="9038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r>
                        <a:rPr kumimoji="1" lang="en-US" altLang="zh-CN" sz="14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(4160)</m:t>
                      </m:r>
                    </m:oMath>
                  </m:oMathPara>
                </a14:m>
                <a:endParaRPr kumimoji="1" lang="en-CN" sz="14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4A10C7-44EB-5648-9BC0-03208BA81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179" y="2813110"/>
                <a:ext cx="903837" cy="307777"/>
              </a:xfrm>
              <a:prstGeom prst="rect">
                <a:avLst/>
              </a:prstGeom>
              <a:blipFill>
                <a:blip r:embed="rId1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64314D-6895-EF41-AA54-08BFD4246DBB}"/>
                  </a:ext>
                </a:extLst>
              </p:cNvPr>
              <p:cNvSpPr txBox="1"/>
              <p:nvPr/>
            </p:nvSpPr>
            <p:spPr>
              <a:xfrm>
                <a:off x="2755642" y="3115867"/>
                <a:ext cx="9038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r>
                        <a:rPr kumimoji="1" lang="en-US" altLang="zh-CN" sz="1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(4415)</m:t>
                      </m:r>
                    </m:oMath>
                  </m:oMathPara>
                </a14:m>
                <a:endParaRPr kumimoji="1" lang="en-CN" sz="1400" dirty="0">
                  <a:solidFill>
                    <a:schemeClr val="accent4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64314D-6895-EF41-AA54-08BFD4246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642" y="3115867"/>
                <a:ext cx="903837" cy="307777"/>
              </a:xfrm>
              <a:prstGeom prst="rect">
                <a:avLst/>
              </a:prstGeom>
              <a:blipFill>
                <a:blip r:embed="rId1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52D25B-3C0D-8D46-B395-C480212C0195}"/>
                  </a:ext>
                </a:extLst>
              </p:cNvPr>
              <p:cNvSpPr txBox="1"/>
              <p:nvPr/>
            </p:nvSpPr>
            <p:spPr>
              <a:xfrm>
                <a:off x="1816919" y="2076185"/>
                <a:ext cx="10237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smtClean="0">
                              <a:solidFill>
                                <a:srgbClr val="00949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00949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00949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  <m:r>
                            <a:rPr kumimoji="1" lang="en-US" altLang="zh-CN" sz="1400" b="0" i="1" smtClean="0">
                              <a:solidFill>
                                <a:srgbClr val="00949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1400" b="0" i="1" smtClean="0">
                          <a:solidFill>
                            <a:srgbClr val="009492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(3930)</m:t>
                      </m:r>
                    </m:oMath>
                  </m:oMathPara>
                </a14:m>
                <a:endParaRPr kumimoji="1" lang="en-CN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52D25B-3C0D-8D46-B395-C480212C0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19" y="2076185"/>
                <a:ext cx="1023742" cy="307777"/>
              </a:xfrm>
              <a:prstGeom prst="rect">
                <a:avLst/>
              </a:prstGeom>
              <a:blipFill>
                <a:blip r:embed="rId1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66BC3B-D381-D545-87CD-1A9ADCB1F160}"/>
                  </a:ext>
                </a:extLst>
              </p:cNvPr>
              <p:cNvSpPr/>
              <p:nvPr/>
            </p:nvSpPr>
            <p:spPr>
              <a:xfrm>
                <a:off x="445168" y="1110799"/>
                <a:ext cx="3940181" cy="375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Note: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𝑐𝑢</m:t>
                    </m:r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  <m:r>
                      <a:rPr kumimoji="1" lang="en-US" altLang="zh-CN" sz="18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needed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66BC3B-D381-D545-87CD-1A9ADCB1F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68" y="1110799"/>
                <a:ext cx="3940181" cy="375744"/>
              </a:xfrm>
              <a:prstGeom prst="rect">
                <a:avLst/>
              </a:prstGeom>
              <a:blipFill>
                <a:blip r:embed="rId17"/>
                <a:stretch>
                  <a:fillRect l="-1286" t="-3226" r="-322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D9575F4-A3D2-8D41-B128-CC05C26788DE}"/>
              </a:ext>
            </a:extLst>
          </p:cNvPr>
          <p:cNvSpPr txBox="1"/>
          <p:nvPr/>
        </p:nvSpPr>
        <p:spPr>
          <a:xfrm>
            <a:off x="2328790" y="5849062"/>
            <a:ext cx="272401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Quite large contribution!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6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2E342-4B8C-184C-AFBC-EC2D960B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24</a:t>
            </a:fld>
            <a:endParaRPr kumimoji="1" lang="zh-CN" alt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B90CC5-B2EF-6644-8889-D48978EA1C0B}"/>
              </a:ext>
            </a:extLst>
          </p:cNvPr>
          <p:cNvGrpSpPr/>
          <p:nvPr/>
        </p:nvGrpSpPr>
        <p:grpSpPr>
          <a:xfrm>
            <a:off x="4949992" y="754601"/>
            <a:ext cx="3049847" cy="3200528"/>
            <a:chOff x="289889" y="1355946"/>
            <a:chExt cx="3049847" cy="3200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B15CDA-16C4-2441-AD2F-B2D7615E062D}"/>
                </a:ext>
              </a:extLst>
            </p:cNvPr>
            <p:cNvGrpSpPr/>
            <p:nvPr/>
          </p:nvGrpSpPr>
          <p:grpSpPr>
            <a:xfrm>
              <a:off x="750491" y="1801091"/>
              <a:ext cx="1974236" cy="2355273"/>
              <a:chOff x="3078055" y="1976582"/>
              <a:chExt cx="1974236" cy="23552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en-CN" sz="2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6C10B1-19A2-7346-9B2F-068D2D0EE1D5}"/>
                  </a:ext>
                </a:extLst>
              </p:cNvPr>
              <p:cNvSpPr/>
              <p:nvPr/>
            </p:nvSpPr>
            <p:spPr>
              <a:xfrm>
                <a:off x="3879273" y="2650836"/>
                <a:ext cx="468000" cy="461819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001B02C-47BF-AC43-B254-450E1673C175}"/>
                  </a:ext>
                </a:extLst>
              </p:cNvPr>
              <p:cNvCxnSpPr>
                <a:cxnSpLocks/>
                <a:stCxn id="6" idx="7"/>
              </p:cNvCxnSpPr>
              <p:nvPr/>
            </p:nvCxnSpPr>
            <p:spPr>
              <a:xfrm flipV="1">
                <a:off x="4278736" y="1976582"/>
                <a:ext cx="773555" cy="74188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5E96673-EB4C-CB4E-8D03-C1577BF58A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78055" y="1976582"/>
                <a:ext cx="815082" cy="77281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7326E05-67B4-8744-9F42-B2A3DD61C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3272" y="3112654"/>
                <a:ext cx="7443" cy="121920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/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/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𝜙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/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099AB7-FE0C-D844-BB72-071A71A7EAD0}"/>
              </a:ext>
            </a:extLst>
          </p:cNvPr>
          <p:cNvGrpSpPr/>
          <p:nvPr/>
        </p:nvGrpSpPr>
        <p:grpSpPr>
          <a:xfrm>
            <a:off x="268934" y="1236498"/>
            <a:ext cx="3991903" cy="2841347"/>
            <a:chOff x="324381" y="1740657"/>
            <a:chExt cx="4173238" cy="299885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83B3769-FF5E-2C4C-9886-EFA4365B7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381" y="1740657"/>
              <a:ext cx="4173238" cy="299885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DD17E2-6761-4546-A801-BE684571CDE5}"/>
                </a:ext>
              </a:extLst>
            </p:cNvPr>
            <p:cNvSpPr txBox="1"/>
            <p:nvPr/>
          </p:nvSpPr>
          <p:spPr>
            <a:xfrm>
              <a:off x="2784446" y="3407831"/>
              <a:ext cx="1285690" cy="389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24k signals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BE1AEE6-7B89-934F-B3E0-C4C14B9633EA}"/>
              </a:ext>
            </a:extLst>
          </p:cNvPr>
          <p:cNvSpPr txBox="1"/>
          <p:nvPr/>
        </p:nvSpPr>
        <p:spPr>
          <a:xfrm>
            <a:off x="1160953" y="838725"/>
            <a:ext cx="1988045" cy="369332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Run I + Run II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AE1E3F-185C-2748-93F9-22D2A369D4E6}"/>
              </a:ext>
            </a:extLst>
          </p:cNvPr>
          <p:cNvSpPr txBox="1"/>
          <p:nvPr/>
        </p:nvSpPr>
        <p:spPr>
          <a:xfrm>
            <a:off x="4550812" y="4453805"/>
            <a:ext cx="380488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6D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amplitude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analysis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decouple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all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resonant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contributions</a:t>
            </a:r>
            <a:endParaRPr kumimoji="1" lang="en-CN" sz="2000" dirty="0">
              <a:solidFill>
                <a:srgbClr val="C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B80F123-CCE9-8044-B0CE-E0079357D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14" y="3965047"/>
            <a:ext cx="3246582" cy="2335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23A3C6-5E4B-E549-ADB3-12420280B19D}"/>
                  </a:ext>
                </a:extLst>
              </p:cNvPr>
              <p:cNvSpPr txBox="1"/>
              <p:nvPr/>
            </p:nvSpPr>
            <p:spPr>
              <a:xfrm>
                <a:off x="5640602" y="1208057"/>
                <a:ext cx="1555747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zh-CN" alt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∗</m:t>
                          </m:r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𝜙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23A3C6-5E4B-E549-ADB3-12420280B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602" y="1208057"/>
                <a:ext cx="1555747" cy="400110"/>
              </a:xfrm>
              <a:prstGeom prst="rect">
                <a:avLst/>
              </a:prstGeom>
              <a:blipFill>
                <a:blip r:embed="rId9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13DF97-8BB2-8540-AE11-2B373BF2101A}"/>
                  </a:ext>
                </a:extLst>
              </p:cNvPr>
              <p:cNvSpPr txBox="1"/>
              <p:nvPr/>
            </p:nvSpPr>
            <p:spPr>
              <a:xfrm>
                <a:off x="4852597" y="2366673"/>
                <a:ext cx="1366656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𝜓𝜙</m:t>
                      </m:r>
                    </m:oMath>
                  </m:oMathPara>
                </a14:m>
                <a:endParaRPr kumimoji="1" lang="en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13DF97-8BB2-8540-AE11-2B373BF21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597" y="2366673"/>
                <a:ext cx="1366656" cy="400110"/>
              </a:xfrm>
              <a:prstGeom prst="rect">
                <a:avLst/>
              </a:prstGeom>
              <a:blipFill>
                <a:blip r:embed="rId10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B06A5B-9BE7-D246-80F6-F036DA3026E1}"/>
                  </a:ext>
                </a:extLst>
              </p:cNvPr>
              <p:cNvSpPr txBox="1"/>
              <p:nvPr/>
            </p:nvSpPr>
            <p:spPr>
              <a:xfrm>
                <a:off x="6740669" y="2338081"/>
                <a:ext cx="1759969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𝑐𝑠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r>
                        <a:rPr kumimoji="1" lang="zh-CN" alt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B06A5B-9BE7-D246-80F6-F036DA302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669" y="2338081"/>
                <a:ext cx="1759969" cy="400110"/>
              </a:xfrm>
              <a:prstGeom prst="rect">
                <a:avLst/>
              </a:prstGeom>
              <a:blipFill>
                <a:blip r:embed="rId11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C0D0E960-19A8-524E-B4C3-9FE76C847F2A}"/>
              </a:ext>
            </a:extLst>
          </p:cNvPr>
          <p:cNvSpPr/>
          <p:nvPr/>
        </p:nvSpPr>
        <p:spPr>
          <a:xfrm>
            <a:off x="5369273" y="131478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54FF6A-78E9-1347-8F1B-5A8ABAE91E0A}"/>
                  </a:ext>
                </a:extLst>
              </p:cNvPr>
              <p:cNvSpPr txBox="1"/>
              <p:nvPr/>
            </p:nvSpPr>
            <p:spPr>
              <a:xfrm>
                <a:off x="4498594" y="5392275"/>
                <a:ext cx="3741666" cy="49975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8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PDF</m:t>
                    </m:r>
                    <m:r>
                      <a:rPr kumimoji="1" lang="en-US" altLang="zh-CN" sz="1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=|</m:t>
                    </m:r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kumimoji="1" lang="en-US" altLang="zh-CN" sz="18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CN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2A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2A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2A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2A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srgbClr val="2A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2A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rgbClr val="FF03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srgbClr val="FF03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FF03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FF03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FF03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FF03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rgbClr val="FF03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FF03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FF03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FF03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rgbClr val="FF03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</m:sup>
                            </m:sSubSup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</m:e>
                        </m:d>
                      </m:e>
                      <m:sup>
                        <m:r>
                          <a:rPr kumimoji="1" lang="en-US" altLang="zh-CN" sz="1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54FF6A-78E9-1347-8F1B-5A8ABAE91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594" y="5392275"/>
                <a:ext cx="3741666" cy="4997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8A777358-449D-E349-AA2F-180C87FA2C80}"/>
              </a:ext>
            </a:extLst>
          </p:cNvPr>
          <p:cNvSpPr txBox="1"/>
          <p:nvPr/>
        </p:nvSpPr>
        <p:spPr>
          <a:xfrm>
            <a:off x="5320674" y="5959597"/>
            <a:ext cx="73609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18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Parity</a:t>
            </a:r>
            <a:endParaRPr kumimoji="1" lang="en-CN" sz="2000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820413-00CB-2A42-A7C8-52D135ED5BF4}"/>
              </a:ext>
            </a:extLst>
          </p:cNvPr>
          <p:cNvSpPr txBox="1"/>
          <p:nvPr/>
        </p:nvSpPr>
        <p:spPr>
          <a:xfrm>
            <a:off x="6153055" y="5959597"/>
            <a:ext cx="67197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Mass</a:t>
            </a:r>
            <a:endParaRPr kumimoji="1" lang="en-CN" sz="2000" dirty="0">
              <a:solidFill>
                <a:srgbClr val="2A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5063D8-A6D4-524B-B1D8-45729E7CC1E8}"/>
              </a:ext>
            </a:extLst>
          </p:cNvPr>
          <p:cNvSpPr txBox="1"/>
          <p:nvPr/>
        </p:nvSpPr>
        <p:spPr>
          <a:xfrm>
            <a:off x="6953783" y="5959597"/>
            <a:ext cx="60785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Spin</a:t>
            </a:r>
            <a:endParaRPr kumimoji="1" lang="en-CN" sz="20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E47815-B1C3-8B49-B848-C7939217F32C}"/>
              </a:ext>
            </a:extLst>
          </p:cNvPr>
          <p:cNvCxnSpPr/>
          <p:nvPr/>
        </p:nvCxnSpPr>
        <p:spPr>
          <a:xfrm>
            <a:off x="1628078" y="4761570"/>
            <a:ext cx="0" cy="123148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69B8AF-13BC-DA41-9D25-DE32493B6402}"/>
              </a:ext>
            </a:extLst>
          </p:cNvPr>
          <p:cNvCxnSpPr/>
          <p:nvPr/>
        </p:nvCxnSpPr>
        <p:spPr>
          <a:xfrm>
            <a:off x="2126165" y="4776535"/>
            <a:ext cx="0" cy="123148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6151A-C818-8C47-8435-8968A775AC0A}"/>
              </a:ext>
            </a:extLst>
          </p:cNvPr>
          <p:cNvCxnSpPr/>
          <p:nvPr/>
        </p:nvCxnSpPr>
        <p:spPr>
          <a:xfrm>
            <a:off x="2839844" y="4776535"/>
            <a:ext cx="0" cy="123148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B70ED0-177F-7F4A-BBCE-CB2E2BA1A5D0}"/>
              </a:ext>
            </a:extLst>
          </p:cNvPr>
          <p:cNvCxnSpPr/>
          <p:nvPr/>
        </p:nvCxnSpPr>
        <p:spPr>
          <a:xfrm>
            <a:off x="3672468" y="4776535"/>
            <a:ext cx="0" cy="123148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518CCB-4F1D-D340-A010-1EA56F26EF26}"/>
              </a:ext>
            </a:extLst>
          </p:cNvPr>
          <p:cNvCxnSpPr>
            <a:cxnSpLocks/>
          </p:cNvCxnSpPr>
          <p:nvPr/>
        </p:nvCxnSpPr>
        <p:spPr>
          <a:xfrm>
            <a:off x="1748637" y="4204010"/>
            <a:ext cx="1502231" cy="1688017"/>
          </a:xfrm>
          <a:prstGeom prst="line">
            <a:avLst/>
          </a:prstGeom>
          <a:ln w="22225">
            <a:solidFill>
              <a:srgbClr val="D119F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51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contribution</a:t>
                </a:r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2E342-4B8C-184C-AFBC-EC2D960B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25</a:t>
            </a:fld>
            <a:endParaRPr kumimoji="1" lang="zh-CN" alt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B90CC5-B2EF-6644-8889-D48978EA1C0B}"/>
              </a:ext>
            </a:extLst>
          </p:cNvPr>
          <p:cNvGrpSpPr/>
          <p:nvPr/>
        </p:nvGrpSpPr>
        <p:grpSpPr>
          <a:xfrm>
            <a:off x="289889" y="1355946"/>
            <a:ext cx="3049847" cy="3200528"/>
            <a:chOff x="289889" y="1355946"/>
            <a:chExt cx="3049847" cy="3200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B15CDA-16C4-2441-AD2F-B2D7615E062D}"/>
                </a:ext>
              </a:extLst>
            </p:cNvPr>
            <p:cNvGrpSpPr/>
            <p:nvPr/>
          </p:nvGrpSpPr>
          <p:grpSpPr>
            <a:xfrm>
              <a:off x="750491" y="1801091"/>
              <a:ext cx="1974236" cy="2355273"/>
              <a:chOff x="3078055" y="1976582"/>
              <a:chExt cx="1974236" cy="23552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en-CN" sz="2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6C10B1-19A2-7346-9B2F-068D2D0EE1D5}"/>
                  </a:ext>
                </a:extLst>
              </p:cNvPr>
              <p:cNvSpPr/>
              <p:nvPr/>
            </p:nvSpPr>
            <p:spPr>
              <a:xfrm>
                <a:off x="3879273" y="2650836"/>
                <a:ext cx="468000" cy="461819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001B02C-47BF-AC43-B254-450E1673C175}"/>
                  </a:ext>
                </a:extLst>
              </p:cNvPr>
              <p:cNvCxnSpPr>
                <a:cxnSpLocks/>
                <a:stCxn id="6" idx="7"/>
              </p:cNvCxnSpPr>
              <p:nvPr/>
            </p:nvCxnSpPr>
            <p:spPr>
              <a:xfrm flipV="1">
                <a:off x="4278736" y="1976582"/>
                <a:ext cx="773555" cy="74188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5E96673-EB4C-CB4E-8D03-C1577BF58A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78055" y="1976582"/>
                <a:ext cx="815082" cy="77281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7326E05-67B4-8744-9F42-B2A3DD61C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3272" y="3112654"/>
                <a:ext cx="7443" cy="121920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/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/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𝜙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/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3581C06-C502-1D4C-9AF4-A1E47749FDA9}"/>
              </a:ext>
            </a:extLst>
          </p:cNvPr>
          <p:cNvSpPr/>
          <p:nvPr/>
        </p:nvSpPr>
        <p:spPr>
          <a:xfrm>
            <a:off x="138545" y="1135746"/>
            <a:ext cx="3491345" cy="840509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FA9FB-7F05-9747-92FE-0AC7CB614874}"/>
                  </a:ext>
                </a:extLst>
              </p:cNvPr>
              <p:cNvSpPr txBox="1"/>
              <p:nvPr/>
            </p:nvSpPr>
            <p:spPr>
              <a:xfrm>
                <a:off x="996968" y="920264"/>
                <a:ext cx="1908408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Conventional</a:t>
                </a:r>
                <a:r>
                  <a:rPr kumimoji="1" lang="en-US" altLang="zh-CN" sz="2000" b="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zh-CN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FA9FB-7F05-9747-92FE-0AC7CB614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968" y="920264"/>
                <a:ext cx="1908408" cy="400110"/>
              </a:xfrm>
              <a:prstGeom prst="rect">
                <a:avLst/>
              </a:prstGeom>
              <a:blipFill>
                <a:blip r:embed="rId8"/>
                <a:stretch>
                  <a:fillRect l="-3311" t="-909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47BB017-0DD4-C44B-86C2-25428A8B9108}"/>
              </a:ext>
            </a:extLst>
          </p:cNvPr>
          <p:cNvSpPr txBox="1"/>
          <p:nvPr/>
        </p:nvSpPr>
        <p:spPr>
          <a:xfrm>
            <a:off x="3629890" y="668088"/>
            <a:ext cx="3522118" cy="400110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Guided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by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Godfrey-</a:t>
            </a:r>
            <a:r>
              <a:rPr kumimoji="1" lang="en-US" altLang="zh-CN" sz="2000" dirty="0" err="1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Isgur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Model</a:t>
            </a:r>
            <a:endParaRPr kumimoji="1" lang="en-CN" sz="2000" b="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0A9C76-D781-934D-9C2E-3D287BE9B8B2}"/>
              </a:ext>
            </a:extLst>
          </p:cNvPr>
          <p:cNvGrpSpPr/>
          <p:nvPr/>
        </p:nvGrpSpPr>
        <p:grpSpPr>
          <a:xfrm>
            <a:off x="2928293" y="2032182"/>
            <a:ext cx="5712468" cy="3807011"/>
            <a:chOff x="2928295" y="2172034"/>
            <a:chExt cx="5712468" cy="38070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1A3E235-4B2D-BD49-A47E-0553853A79ED}"/>
                </a:ext>
              </a:extLst>
            </p:cNvPr>
            <p:cNvGrpSpPr/>
            <p:nvPr/>
          </p:nvGrpSpPr>
          <p:grpSpPr>
            <a:xfrm>
              <a:off x="2928295" y="2172034"/>
              <a:ext cx="5712468" cy="3807011"/>
              <a:chOff x="2724727" y="2196455"/>
              <a:chExt cx="5712468" cy="380701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9B08276-D325-D848-98CF-46A3CA929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44687"/>
              <a:stretch/>
            </p:blipFill>
            <p:spPr>
              <a:xfrm>
                <a:off x="2724727" y="2196455"/>
                <a:ext cx="5712468" cy="304201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05FEBCF-F627-DD43-AA86-DF77FB8794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86036"/>
              <a:stretch/>
            </p:blipFill>
            <p:spPr>
              <a:xfrm>
                <a:off x="2724727" y="5235482"/>
                <a:ext cx="5712468" cy="767984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FE1D763-39E1-8D4E-8584-E757050B27D2}"/>
                  </a:ext>
                </a:extLst>
              </p:cNvPr>
              <p:cNvSpPr/>
              <p:nvPr/>
            </p:nvSpPr>
            <p:spPr bwMode="auto">
              <a:xfrm>
                <a:off x="4705927" y="3110857"/>
                <a:ext cx="762000" cy="5334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C9E1E6B-D927-EF41-8AA7-AF1953340A26}"/>
                  </a:ext>
                </a:extLst>
              </p:cNvPr>
              <p:cNvSpPr/>
              <p:nvPr/>
            </p:nvSpPr>
            <p:spPr bwMode="auto">
              <a:xfrm>
                <a:off x="3722441" y="4330057"/>
                <a:ext cx="602486" cy="4572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EF97E1D-4800-4E4A-AA02-B768451CA53E}"/>
                  </a:ext>
                </a:extLst>
              </p:cNvPr>
              <p:cNvSpPr/>
              <p:nvPr/>
            </p:nvSpPr>
            <p:spPr bwMode="auto">
              <a:xfrm>
                <a:off x="4401127" y="4101457"/>
                <a:ext cx="304800" cy="6858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E946C5A-CA7A-244F-B667-842C50A806BD}"/>
                  </a:ext>
                </a:extLst>
              </p:cNvPr>
              <p:cNvSpPr/>
              <p:nvPr/>
            </p:nvSpPr>
            <p:spPr bwMode="auto">
              <a:xfrm>
                <a:off x="5696527" y="3110857"/>
                <a:ext cx="304800" cy="5334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8D22F5F-AF35-7D42-984F-D73AD8A006DF}"/>
                  </a:ext>
                </a:extLst>
              </p:cNvPr>
              <p:cNvSpPr/>
              <p:nvPr/>
            </p:nvSpPr>
            <p:spPr bwMode="auto">
              <a:xfrm>
                <a:off x="6001327" y="3491857"/>
                <a:ext cx="762000" cy="5334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934921B-6402-DB45-B072-EC0689FEBE75}"/>
                  </a:ext>
                </a:extLst>
              </p:cNvPr>
              <p:cNvSpPr/>
              <p:nvPr/>
            </p:nvSpPr>
            <p:spPr bwMode="auto">
              <a:xfrm>
                <a:off x="5163127" y="4406257"/>
                <a:ext cx="304800" cy="5334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2182CA8-DA77-484F-8718-C109D529AD96}"/>
                </a:ext>
              </a:extLst>
            </p:cNvPr>
            <p:cNvSpPr/>
            <p:nvPr/>
          </p:nvSpPr>
          <p:spPr bwMode="auto">
            <a:xfrm>
              <a:off x="4871395" y="3056184"/>
              <a:ext cx="762000" cy="533400"/>
            </a:xfrm>
            <a:prstGeom prst="ellipse">
              <a:avLst/>
            </a:prstGeom>
            <a:noFill/>
            <a:ln w="952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108B7C2-D6A9-FF47-B8DF-45B3BE55E374}"/>
                </a:ext>
              </a:extLst>
            </p:cNvPr>
            <p:cNvSpPr/>
            <p:nvPr/>
          </p:nvSpPr>
          <p:spPr bwMode="auto">
            <a:xfrm>
              <a:off x="6268946" y="3513138"/>
              <a:ext cx="762000" cy="533400"/>
            </a:xfrm>
            <a:prstGeom prst="ellipse">
              <a:avLst/>
            </a:prstGeom>
            <a:noFill/>
            <a:ln w="952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872583-0C7B-A04E-8353-B42DF1C962B9}"/>
                </a:ext>
              </a:extLst>
            </p:cNvPr>
            <p:cNvSpPr txBox="1"/>
            <p:nvPr/>
          </p:nvSpPr>
          <p:spPr>
            <a:xfrm>
              <a:off x="6981899" y="4482832"/>
              <a:ext cx="1415772" cy="6463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Established</a:t>
              </a:r>
            </a:p>
            <a:p>
              <a:pPr algn="ctr"/>
              <a:r>
                <a:rPr kumimoji="1" lang="en-CN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Unconfirmed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D031B2D-3C7C-F04C-810B-66C92CAA5012}"/>
              </a:ext>
            </a:extLst>
          </p:cNvPr>
          <p:cNvSpPr/>
          <p:nvPr/>
        </p:nvSpPr>
        <p:spPr>
          <a:xfrm>
            <a:off x="4412300" y="2403323"/>
            <a:ext cx="164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32 (1985) 189 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C5675EE-35C9-6747-8EC1-4B6F4F28AD01}"/>
                  </a:ext>
                </a:extLst>
              </p:cNvPr>
              <p:cNvSpPr txBox="1"/>
              <p:nvPr/>
            </p:nvSpPr>
            <p:spPr>
              <a:xfrm>
                <a:off x="4128935" y="1092255"/>
                <a:ext cx="44422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Wingdings" pitchFamily="2" charset="2"/>
                  <a:buChar char="Ø"/>
                </a:pPr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Mass/width floated for unconfirmed states</a:t>
                </a: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9</a:t>
                </a:r>
                <a:r>
                  <a:rPr kumimoji="1" lang="en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states with significance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&gt;4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Other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not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significant,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systematic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test</a:t>
                </a:r>
                <a:endParaRPr kumimoji="1" lang="en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C5675EE-35C9-6747-8EC1-4B6F4F28A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35" y="1092255"/>
                <a:ext cx="4442242" cy="923330"/>
              </a:xfrm>
              <a:prstGeom prst="rect">
                <a:avLst/>
              </a:prstGeom>
              <a:blipFill>
                <a:blip r:embed="rId10"/>
                <a:stretch>
                  <a:fillRect l="-570" t="-1351" r="-1140"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3E78F455-84F4-7E4C-9E98-68ED222F67CE}"/>
              </a:ext>
            </a:extLst>
          </p:cNvPr>
          <p:cNvSpPr/>
          <p:nvPr/>
        </p:nvSpPr>
        <p:spPr bwMode="auto">
          <a:xfrm>
            <a:off x="6350056" y="3499030"/>
            <a:ext cx="762000" cy="533400"/>
          </a:xfrm>
          <a:prstGeom prst="ellipse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7B49F8-A48F-084F-82EC-47150508613F}"/>
              </a:ext>
            </a:extLst>
          </p:cNvPr>
          <p:cNvSpPr/>
          <p:nvPr/>
        </p:nvSpPr>
        <p:spPr>
          <a:xfrm>
            <a:off x="608603" y="5124229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5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contribution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2E342-4B8C-184C-AFBC-EC2D960B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B90CC5-B2EF-6644-8889-D48978EA1C0B}"/>
              </a:ext>
            </a:extLst>
          </p:cNvPr>
          <p:cNvGrpSpPr/>
          <p:nvPr/>
        </p:nvGrpSpPr>
        <p:grpSpPr>
          <a:xfrm>
            <a:off x="289889" y="1355946"/>
            <a:ext cx="3049847" cy="3200528"/>
            <a:chOff x="289889" y="1355946"/>
            <a:chExt cx="3049847" cy="3200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B15CDA-16C4-2441-AD2F-B2D7615E062D}"/>
                </a:ext>
              </a:extLst>
            </p:cNvPr>
            <p:cNvGrpSpPr/>
            <p:nvPr/>
          </p:nvGrpSpPr>
          <p:grpSpPr>
            <a:xfrm>
              <a:off x="750491" y="1801091"/>
              <a:ext cx="1974236" cy="2355273"/>
              <a:chOff x="3078055" y="1976582"/>
              <a:chExt cx="1974236" cy="23552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en-CN" sz="2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6C10B1-19A2-7346-9B2F-068D2D0EE1D5}"/>
                  </a:ext>
                </a:extLst>
              </p:cNvPr>
              <p:cNvSpPr/>
              <p:nvPr/>
            </p:nvSpPr>
            <p:spPr>
              <a:xfrm>
                <a:off x="3879273" y="2650836"/>
                <a:ext cx="468000" cy="461819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001B02C-47BF-AC43-B254-450E1673C175}"/>
                  </a:ext>
                </a:extLst>
              </p:cNvPr>
              <p:cNvCxnSpPr>
                <a:cxnSpLocks/>
                <a:stCxn id="6" idx="7"/>
              </p:cNvCxnSpPr>
              <p:nvPr/>
            </p:nvCxnSpPr>
            <p:spPr>
              <a:xfrm flipV="1">
                <a:off x="4278736" y="1976582"/>
                <a:ext cx="773555" cy="74188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5E96673-EB4C-CB4E-8D03-C1577BF58A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78055" y="1976582"/>
                <a:ext cx="815082" cy="77281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7326E05-67B4-8744-9F42-B2A3DD61C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3272" y="3112654"/>
                <a:ext cx="7443" cy="121920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/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/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𝜙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/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3581C06-C502-1D4C-9AF4-A1E47749FDA9}"/>
              </a:ext>
            </a:extLst>
          </p:cNvPr>
          <p:cNvSpPr/>
          <p:nvPr/>
        </p:nvSpPr>
        <p:spPr>
          <a:xfrm rot="3955835">
            <a:off x="-649998" y="2609988"/>
            <a:ext cx="3491345" cy="840509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FA9FB-7F05-9747-92FE-0AC7CB614874}"/>
                  </a:ext>
                </a:extLst>
              </p:cNvPr>
              <p:cNvSpPr txBox="1"/>
              <p:nvPr/>
            </p:nvSpPr>
            <p:spPr>
              <a:xfrm>
                <a:off x="779991" y="2787355"/>
                <a:ext cx="420180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FA9FB-7F05-9747-92FE-0AC7CB614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91" y="2787355"/>
                <a:ext cx="42018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4D7B49F8-A48F-084F-82EC-47150508613F}"/>
              </a:ext>
            </a:extLst>
          </p:cNvPr>
          <p:cNvSpPr/>
          <p:nvPr/>
        </p:nvSpPr>
        <p:spPr>
          <a:xfrm>
            <a:off x="608603" y="5124229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14">
            <a:extLst>
              <a:ext uri="{FF2B5EF4-FFF2-40B4-BE49-F238E27FC236}">
                <a16:creationId xmlns:a16="http://schemas.microsoft.com/office/drawing/2014/main" id="{491E147C-B26C-2C42-B6A0-E1D363F47F0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873122" y="3378944"/>
            <a:ext cx="3795553" cy="2520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7475CEB-E870-E34B-ABFB-D5D5D022FAD8}"/>
                  </a:ext>
                </a:extLst>
              </p:cNvPr>
              <p:cNvSpPr txBox="1"/>
              <p:nvPr/>
            </p:nvSpPr>
            <p:spPr>
              <a:xfrm>
                <a:off x="3562042" y="786932"/>
                <a:ext cx="4736425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CDF observed a narrow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(4140)</m:t>
                    </m:r>
                  </m:oMath>
                </a14:m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800" b="0" i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≈15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MeV)</a:t>
                </a:r>
                <a:endParaRPr kumimoji="1" lang="en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7475CEB-E870-E34B-ABFB-D5D5D022F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042" y="786932"/>
                <a:ext cx="47364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8BEEBF9-DD52-3148-AAC6-45D02E85B783}"/>
              </a:ext>
            </a:extLst>
          </p:cNvPr>
          <p:cNvGrpSpPr/>
          <p:nvPr/>
        </p:nvGrpSpPr>
        <p:grpSpPr>
          <a:xfrm>
            <a:off x="4415758" y="1156264"/>
            <a:ext cx="3345205" cy="1785159"/>
            <a:chOff x="4545067" y="1301899"/>
            <a:chExt cx="3345205" cy="178515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16B6CF-6524-7A42-BE34-EBD19156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8901"/>
            <a:stretch/>
          </p:blipFill>
          <p:spPr>
            <a:xfrm>
              <a:off x="4545067" y="1301899"/>
              <a:ext cx="3123608" cy="1785159"/>
            </a:xfrm>
            <a:prstGeom prst="rect">
              <a:avLst/>
            </a:prstGeom>
          </p:spPr>
        </p:pic>
        <p:sp>
          <p:nvSpPr>
            <p:cNvPr id="46" name="文本框 20">
              <a:extLst>
                <a:ext uri="{FF2B5EF4-FFF2-40B4-BE49-F238E27FC236}">
                  <a16:creationId xmlns:a16="http://schemas.microsoft.com/office/drawing/2014/main" id="{B4055DDE-DB7C-BA47-B36C-652ECD920E92}"/>
                </a:ext>
              </a:extLst>
            </p:cNvPr>
            <p:cNvSpPr txBox="1"/>
            <p:nvPr/>
          </p:nvSpPr>
          <p:spPr>
            <a:xfrm>
              <a:off x="5516923" y="1431643"/>
              <a:ext cx="18437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X(4140):</a:t>
              </a:r>
              <a:r>
                <a:rPr lang="zh-CN" alt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19±6 [&gt;5</a:t>
              </a:r>
              <a:r>
                <a:rPr lang="en-US" altLang="zh-CN" sz="14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itchFamily="18" charset="0"/>
                </a:rPr>
                <a:t>s]</a:t>
              </a:r>
              <a:endParaRPr lang="zh-CN" altLang="en-US" sz="1400" dirty="0">
                <a:solidFill>
                  <a:srgbClr val="FF0000"/>
                </a:solidFill>
                <a:latin typeface="Symbol" panose="05050102010706020507" pitchFamily="18" charset="2"/>
                <a:cs typeface="Times New Roman" pitchFamily="18" charset="0"/>
              </a:endParaRPr>
            </a:p>
          </p:txBody>
        </p:sp>
        <p:sp>
          <p:nvSpPr>
            <p:cNvPr id="47" name="文本框 22">
              <a:extLst>
                <a:ext uri="{FF2B5EF4-FFF2-40B4-BE49-F238E27FC236}">
                  <a16:creationId xmlns:a16="http://schemas.microsoft.com/office/drawing/2014/main" id="{689278C6-6DA5-0442-AE48-A7AED7FAD97B}"/>
                </a:ext>
              </a:extLst>
            </p:cNvPr>
            <p:cNvSpPr txBox="1"/>
            <p:nvPr/>
          </p:nvSpPr>
          <p:spPr>
            <a:xfrm>
              <a:off x="5959935" y="1739420"/>
              <a:ext cx="19303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X(4274):</a:t>
              </a:r>
              <a:r>
                <a:rPr lang="zh-CN" alt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22±8 [~3.1</a:t>
              </a:r>
              <a:r>
                <a:rPr lang="en-US" altLang="zh-CN" sz="14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itchFamily="18" charset="0"/>
                </a:rPr>
                <a:t>s]</a:t>
              </a:r>
              <a:endParaRPr lang="zh-CN" altLang="en-US" sz="1400" dirty="0">
                <a:solidFill>
                  <a:srgbClr val="FF0000"/>
                </a:solidFill>
                <a:latin typeface="Symbol" panose="05050102010706020507" pitchFamily="18" charset="2"/>
                <a:cs typeface="Times New Roman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423AD5F-18B9-974B-99E7-A51D4D091255}"/>
              </a:ext>
            </a:extLst>
          </p:cNvPr>
          <p:cNvSpPr txBox="1"/>
          <p:nvPr/>
        </p:nvSpPr>
        <p:spPr>
          <a:xfrm>
            <a:off x="4968311" y="3018188"/>
            <a:ext cx="2018501" cy="369332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Confirmed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by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CMS</a:t>
            </a:r>
            <a:endParaRPr kumimoji="1" lang="en-CN" sz="1800" b="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F90162-D505-C146-AE4C-3FB91263B24E}"/>
              </a:ext>
            </a:extLst>
          </p:cNvPr>
          <p:cNvSpPr/>
          <p:nvPr/>
        </p:nvSpPr>
        <p:spPr>
          <a:xfrm>
            <a:off x="2685374" y="2412727"/>
            <a:ext cx="22637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cs typeface="Times New Roman" charset="0"/>
              </a:rPr>
              <a:t>PRL102(2009)242002</a:t>
            </a:r>
          </a:p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Mod.Phys.Lett.A32(2017)26</a:t>
            </a:r>
          </a:p>
          <a:p>
            <a:r>
              <a:rPr kumimoji="1" lang="en-US" altLang="zh-CN" sz="1400" dirty="0">
                <a:latin typeface="Times New Roman" charset="0"/>
                <a:cs typeface="Times New Roman" charset="0"/>
              </a:rPr>
              <a:t>PLB734(2014)261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CBFF47-7ED7-214F-A0C0-7FDDA1D0CADD}"/>
              </a:ext>
            </a:extLst>
          </p:cNvPr>
          <p:cNvSpPr txBox="1"/>
          <p:nvPr/>
        </p:nvSpPr>
        <p:spPr>
          <a:xfrm>
            <a:off x="1751578" y="5879734"/>
            <a:ext cx="535118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1D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analyses,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interference/reflections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not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included</a:t>
            </a:r>
            <a:endParaRPr kumimoji="1" lang="en-CN" sz="2000" dirty="0">
              <a:solidFill>
                <a:srgbClr val="C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52" name="Picture 2" descr="http://ts4.mm.bing.net/th?id=HN.608006982561368700&amp;w=121&amp;h=135&amp;c=7&amp;rs=1&amp;pid=1.7">
            <a:extLst>
              <a:ext uri="{FF2B5EF4-FFF2-40B4-BE49-F238E27FC236}">
                <a16:creationId xmlns:a16="http://schemas.microsoft.com/office/drawing/2014/main" id="{14E397A6-5148-5D42-9623-3364FF22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79" y="2874684"/>
            <a:ext cx="655019" cy="7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ts1.mm.bing.net/th?&amp;id=HN.608010590339531812&amp;w=300&amp;h=300&amp;c=0&amp;pid=1.9&amp;rs=0&amp;p=0">
            <a:extLst>
              <a:ext uri="{FF2B5EF4-FFF2-40B4-BE49-F238E27FC236}">
                <a16:creationId xmlns:a16="http://schemas.microsoft.com/office/drawing/2014/main" id="{EC13AF16-8D88-3A46-9715-5D6147B4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48" y="676854"/>
            <a:ext cx="655252" cy="65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4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contribution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2E342-4B8C-184C-AFBC-EC2D960B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B90CC5-B2EF-6644-8889-D48978EA1C0B}"/>
              </a:ext>
            </a:extLst>
          </p:cNvPr>
          <p:cNvGrpSpPr/>
          <p:nvPr/>
        </p:nvGrpSpPr>
        <p:grpSpPr>
          <a:xfrm>
            <a:off x="289889" y="1355946"/>
            <a:ext cx="3049847" cy="3200528"/>
            <a:chOff x="289889" y="1355946"/>
            <a:chExt cx="3049847" cy="3200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B15CDA-16C4-2441-AD2F-B2D7615E062D}"/>
                </a:ext>
              </a:extLst>
            </p:cNvPr>
            <p:cNvGrpSpPr/>
            <p:nvPr/>
          </p:nvGrpSpPr>
          <p:grpSpPr>
            <a:xfrm>
              <a:off x="750491" y="1801091"/>
              <a:ext cx="1974236" cy="2355273"/>
              <a:chOff x="3078055" y="1976582"/>
              <a:chExt cx="1974236" cy="23552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en-CN" sz="2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4F67E72-3374-2249-B49F-1A94DE2886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7842" y="2681690"/>
                    <a:ext cx="570861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6C10B1-19A2-7346-9B2F-068D2D0EE1D5}"/>
                  </a:ext>
                </a:extLst>
              </p:cNvPr>
              <p:cNvSpPr/>
              <p:nvPr/>
            </p:nvSpPr>
            <p:spPr>
              <a:xfrm>
                <a:off x="3879273" y="2650836"/>
                <a:ext cx="468000" cy="461819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001B02C-47BF-AC43-B254-450E1673C175}"/>
                  </a:ext>
                </a:extLst>
              </p:cNvPr>
              <p:cNvCxnSpPr>
                <a:cxnSpLocks/>
                <a:stCxn id="6" idx="7"/>
              </p:cNvCxnSpPr>
              <p:nvPr/>
            </p:nvCxnSpPr>
            <p:spPr>
              <a:xfrm flipV="1">
                <a:off x="4278736" y="1976582"/>
                <a:ext cx="773555" cy="74188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5E96673-EB4C-CB4E-8D03-C1577BF58A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78055" y="1976582"/>
                <a:ext cx="815082" cy="77281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7326E05-67B4-8744-9F42-B2A3DD61C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3272" y="3112654"/>
                <a:ext cx="7443" cy="121920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/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F9A90-F4E5-7743-B1B4-3366B3D36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853" y="4156364"/>
                  <a:ext cx="109459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/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𝜙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A6EE68-A01B-344B-A29F-867F83184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89" y="1355946"/>
                  <a:ext cx="856324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/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[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]</m:t>
                        </m:r>
                      </m:oMath>
                    </m:oMathPara>
                  </a14:m>
                  <a:endPara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3DDD17-4F29-1F42-8918-B80BB144FA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3680" y="1355946"/>
                  <a:ext cx="1046056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3581C06-C502-1D4C-9AF4-A1E47749FDA9}"/>
              </a:ext>
            </a:extLst>
          </p:cNvPr>
          <p:cNvSpPr/>
          <p:nvPr/>
        </p:nvSpPr>
        <p:spPr>
          <a:xfrm rot="6502805">
            <a:off x="698606" y="2462539"/>
            <a:ext cx="3491345" cy="840509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FA9FB-7F05-9747-92FE-0AC7CB614874}"/>
                  </a:ext>
                </a:extLst>
              </p:cNvPr>
              <p:cNvSpPr txBox="1"/>
              <p:nvPr/>
            </p:nvSpPr>
            <p:spPr>
              <a:xfrm>
                <a:off x="2205175" y="2737108"/>
                <a:ext cx="594009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𝑐𝑠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kumimoji="1" lang="en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FA9FB-7F05-9747-92FE-0AC7CB614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175" y="2737108"/>
                <a:ext cx="59400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4D7B49F8-A48F-084F-82EC-47150508613F}"/>
              </a:ext>
            </a:extLst>
          </p:cNvPr>
          <p:cNvSpPr/>
          <p:nvPr/>
        </p:nvSpPr>
        <p:spPr>
          <a:xfrm>
            <a:off x="608603" y="5124229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51D53B-8B70-7448-90F8-2706A5B548F5}"/>
                  </a:ext>
                </a:extLst>
              </p:cNvPr>
              <p:cNvSpPr txBox="1"/>
              <p:nvPr/>
            </p:nvSpPr>
            <p:spPr>
              <a:xfrm>
                <a:off x="4039028" y="694738"/>
                <a:ext cx="4096506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Charged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observed</a:t>
                </a:r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decays</a:t>
                </a:r>
                <a:endParaRPr kumimoji="1" lang="en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51D53B-8B70-7448-90F8-2706A5B54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028" y="694738"/>
                <a:ext cx="40965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A866-F713-1244-9D74-B79ED2BBAAAE}"/>
              </a:ext>
            </a:extLst>
          </p:cNvPr>
          <p:cNvGrpSpPr/>
          <p:nvPr/>
        </p:nvGrpSpPr>
        <p:grpSpPr>
          <a:xfrm>
            <a:off x="3726757" y="1099603"/>
            <a:ext cx="5000432" cy="1958280"/>
            <a:chOff x="3726757" y="1177222"/>
            <a:chExt cx="5000432" cy="1958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A34245-2BF2-E645-BCFA-1C4B95EA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6757" y="1559965"/>
              <a:ext cx="2356251" cy="15755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F7FC8D7-EFEB-B342-996E-1B9EB1FB4C7D}"/>
                    </a:ext>
                  </a:extLst>
                </p:cNvPr>
                <p:cNvSpPr txBox="1"/>
                <p:nvPr/>
              </p:nvSpPr>
              <p:spPr>
                <a:xfrm>
                  <a:off x="4240515" y="1177222"/>
                  <a:ext cx="27480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 algn="l"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r>
                        <a:rPr kumimoji="1" lang="zh-CN" alt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kumimoji="1" lang="en-CN" sz="1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F7FC8D7-EFEB-B342-996E-1B9EB1FB4C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0515" y="1177222"/>
                  <a:ext cx="274806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843" t="-3333" b="-20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20">
              <a:extLst>
                <a:ext uri="{FF2B5EF4-FFF2-40B4-BE49-F238E27FC236}">
                  <a16:creationId xmlns:a16="http://schemas.microsoft.com/office/drawing/2014/main" id="{105900CE-6501-C84C-8B39-A33F71290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424048" y="1638587"/>
              <a:ext cx="510223" cy="340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B3E588-62F7-AE42-8DB1-5A34699329B7}"/>
                </a:ext>
              </a:extLst>
            </p:cNvPr>
            <p:cNvSpPr/>
            <p:nvPr/>
          </p:nvSpPr>
          <p:spPr>
            <a:xfrm>
              <a:off x="6896752" y="1211035"/>
              <a:ext cx="18304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PRL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112(2014)222002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1A5AE0-5714-344E-868A-9163A9D51FA6}"/>
              </a:ext>
            </a:extLst>
          </p:cNvPr>
          <p:cNvGrpSpPr/>
          <p:nvPr/>
        </p:nvGrpSpPr>
        <p:grpSpPr>
          <a:xfrm>
            <a:off x="4104276" y="1468935"/>
            <a:ext cx="4369830" cy="2256996"/>
            <a:chOff x="4104276" y="1468935"/>
            <a:chExt cx="4369830" cy="225699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4BCA87-005A-DE48-9AB6-B6252F3FB119}"/>
                </a:ext>
              </a:extLst>
            </p:cNvPr>
            <p:cNvGrpSpPr/>
            <p:nvPr/>
          </p:nvGrpSpPr>
          <p:grpSpPr>
            <a:xfrm>
              <a:off x="4104276" y="1468935"/>
              <a:ext cx="4369830" cy="2256996"/>
              <a:chOff x="4104276" y="1468935"/>
              <a:chExt cx="4369830" cy="22569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60515F8-A136-344B-B4D3-476C9C4585CD}"/>
                      </a:ext>
                    </a:extLst>
                  </p:cNvPr>
                  <p:cNvSpPr txBox="1"/>
                  <p:nvPr/>
                </p:nvSpPr>
                <p:spPr>
                  <a:xfrm>
                    <a:off x="4104276" y="3203768"/>
                    <a:ext cx="2315634" cy="36933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alpha val="53398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en-US" altLang="zh-CN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and</a:t>
                    </a:r>
                    <a:r>
                      <a:rPr kumimoji="1" lang="zh-CN" altLang="en-US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in</a:t>
                    </a:r>
                    <a:r>
                      <a:rPr kumimoji="1" lang="zh-CN" altLang="en-US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kumimoji="1" lang="zh-CN" altLang="en-US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machines</a:t>
                    </a:r>
                    <a:r>
                      <a:rPr kumimoji="1" lang="zh-CN" altLang="en-US" sz="18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:endParaRPr kumimoji="1" lang="en-CN" sz="1800" b="0" dirty="0">
                      <a:solidFill>
                        <a:srgbClr val="2A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60515F8-A136-344B-B4D3-476C9C4585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4276" y="3203768"/>
                    <a:ext cx="2315634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5A89AD7-8292-3A48-AFD6-C87F0B006D00}"/>
                  </a:ext>
                </a:extLst>
              </p:cNvPr>
              <p:cNvSpPr/>
              <p:nvPr/>
            </p:nvSpPr>
            <p:spPr>
              <a:xfrm>
                <a:off x="6643669" y="3418154"/>
                <a:ext cx="183043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)2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52001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37DB167-0DD2-2C4A-BEEB-75D30A6F1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87281" y="1468935"/>
                <a:ext cx="2315634" cy="1588948"/>
              </a:xfrm>
              <a:prstGeom prst="rect">
                <a:avLst/>
              </a:prstGeom>
            </p:spPr>
          </p:pic>
          <p:pic>
            <p:nvPicPr>
              <p:cNvPr id="42" name="Picture 6" descr="See the source image">
                <a:extLst>
                  <a:ext uri="{FF2B5EF4-FFF2-40B4-BE49-F238E27FC236}">
                    <a16:creationId xmlns:a16="http://schemas.microsoft.com/office/drawing/2014/main" id="{349E362A-58C2-4C4B-8115-6ED94C28AE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7918" y="1569486"/>
                <a:ext cx="705596" cy="331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52B101-A6C1-5C45-8B50-5914D54954D3}"/>
                    </a:ext>
                  </a:extLst>
                </p:cNvPr>
                <p:cNvSpPr txBox="1"/>
                <p:nvPr/>
              </p:nvSpPr>
              <p:spPr>
                <a:xfrm>
                  <a:off x="6504304" y="3161746"/>
                  <a:ext cx="11834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3900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en-CN" sz="1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52B101-A6C1-5C45-8B50-5914D54954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4304" y="3161746"/>
                  <a:ext cx="1183464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A0F9EB-60F4-4342-8FAF-2D07BAB364E0}"/>
              </a:ext>
            </a:extLst>
          </p:cNvPr>
          <p:cNvGrpSpPr/>
          <p:nvPr/>
        </p:nvGrpSpPr>
        <p:grpSpPr>
          <a:xfrm>
            <a:off x="517162" y="5743838"/>
            <a:ext cx="7686311" cy="665149"/>
            <a:chOff x="517162" y="5743838"/>
            <a:chExt cx="7686311" cy="6651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A152FFE-3303-9B45-9DCC-49CED6B71BF8}"/>
                    </a:ext>
                  </a:extLst>
                </p:cNvPr>
                <p:cNvSpPr txBox="1"/>
                <p:nvPr/>
              </p:nvSpPr>
              <p:spPr>
                <a:xfrm>
                  <a:off x="517162" y="5743838"/>
                  <a:ext cx="7686311" cy="40011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No</a:t>
                  </a:r>
                  <a:r>
                    <a:rPr kumimoji="1" lang="zh-CN" altLang="en-US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other experimental evidence 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𝑐𝑠</m:t>
                          </m:r>
                        </m:sub>
                        <m:sup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, though predicted by calculations</a:t>
                  </a:r>
                  <a:endParaRPr kumimoji="1" lang="en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A152FFE-3303-9B45-9DCC-49CED6B71B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162" y="5743838"/>
                  <a:ext cx="7686311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TextBox 8">
              <a:extLst>
                <a:ext uri="{FF2B5EF4-FFF2-40B4-BE49-F238E27FC236}">
                  <a16:creationId xmlns:a16="http://schemas.microsoft.com/office/drawing/2014/main" id="{6D9D01D2-F2CA-CE4C-AAA8-0F32EF12B128}"/>
                </a:ext>
              </a:extLst>
            </p:cNvPr>
            <p:cNvSpPr txBox="1"/>
            <p:nvPr/>
          </p:nvSpPr>
          <p:spPr>
            <a:xfrm>
              <a:off x="561432" y="6147377"/>
              <a:ext cx="7358166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[Phys. Soc. 55(2009)424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PRL 110(2013)232001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PRD88(2013)096014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PLB 798(2019)135022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CN" sz="1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JHEP 04(2020)119]</a:t>
              </a:r>
              <a:endParaRPr lang="en-CN" sz="1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E47266-69E3-7645-BCED-E856EC69C7BA}"/>
              </a:ext>
            </a:extLst>
          </p:cNvPr>
          <p:cNvGrpSpPr/>
          <p:nvPr/>
        </p:nvGrpSpPr>
        <p:grpSpPr>
          <a:xfrm>
            <a:off x="2724727" y="3695783"/>
            <a:ext cx="5749379" cy="1993896"/>
            <a:chOff x="2724727" y="3695783"/>
            <a:chExt cx="5749379" cy="19938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29FC43-C46F-C04B-A3E7-160DE89FDF75}"/>
                </a:ext>
              </a:extLst>
            </p:cNvPr>
            <p:cNvGrpSpPr/>
            <p:nvPr/>
          </p:nvGrpSpPr>
          <p:grpSpPr>
            <a:xfrm>
              <a:off x="2724727" y="3695783"/>
              <a:ext cx="5749379" cy="1993896"/>
              <a:chOff x="2689253" y="3810283"/>
              <a:chExt cx="5749379" cy="19938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094C7B9-586A-B54D-966B-AE4D523E5ADF}"/>
                  </a:ext>
                </a:extLst>
              </p:cNvPr>
              <p:cNvGrpSpPr/>
              <p:nvPr/>
            </p:nvGrpSpPr>
            <p:grpSpPr>
              <a:xfrm>
                <a:off x="2689253" y="3810283"/>
                <a:ext cx="5749379" cy="1993896"/>
                <a:chOff x="2885265" y="3986542"/>
                <a:chExt cx="5749379" cy="199389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420248C-48CF-FA43-99BD-3493847A9B34}"/>
                    </a:ext>
                  </a:extLst>
                </p:cNvPr>
                <p:cNvSpPr/>
                <p:nvPr/>
              </p:nvSpPr>
              <p:spPr>
                <a:xfrm>
                  <a:off x="2885265" y="3986542"/>
                  <a:ext cx="4062064" cy="1862824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C1C535FD-B082-BD4D-BF60-55BF2F490FBC}"/>
                    </a:ext>
                  </a:extLst>
                </p:cNvPr>
                <p:cNvGrpSpPr/>
                <p:nvPr/>
              </p:nvGrpSpPr>
              <p:grpSpPr>
                <a:xfrm>
                  <a:off x="2885265" y="4026642"/>
                  <a:ext cx="5749379" cy="1953796"/>
                  <a:chOff x="2885265" y="4026642"/>
                  <a:chExt cx="5749379" cy="1953796"/>
                </a:xfrm>
              </p:grpSpPr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94641B79-DD6A-9547-8745-79FE4BA441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694" r="15375" b="66306"/>
                  <a:stretch/>
                </p:blipFill>
                <p:spPr>
                  <a:xfrm>
                    <a:off x="2885265" y="4062742"/>
                    <a:ext cx="3271182" cy="1731802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30767178-192B-9742-9791-AF83103502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81067" y="5430990"/>
                    <a:ext cx="3553577" cy="549448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</a:ln>
                </p:spPr>
              </p:pic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06B9FAAC-524A-BD40-B6E7-4E7FB783BCD4}"/>
                      </a:ext>
                    </a:extLst>
                  </p:cNvPr>
                  <p:cNvSpPr/>
                  <p:nvPr/>
                </p:nvSpPr>
                <p:spPr>
                  <a:xfrm>
                    <a:off x="3185723" y="4026642"/>
                    <a:ext cx="1837106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PRL</a:t>
                    </a:r>
                    <a:r>
                      <a: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26</a:t>
                    </a:r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(20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</a:t>
                    </a:r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102001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58" name="Picture 6" descr="See the source image">
                    <a:extLst>
                      <a:ext uri="{FF2B5EF4-FFF2-40B4-BE49-F238E27FC236}">
                        <a16:creationId xmlns:a16="http://schemas.microsoft.com/office/drawing/2014/main" id="{40BF4361-CFC6-5048-8A5F-E67E3BB18E0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26025" y="4040520"/>
                    <a:ext cx="705596" cy="3316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8CD8FD22-C4CB-8344-B0B4-B7A346C8220A}"/>
                      </a:ext>
                    </a:extLst>
                  </p:cNvPr>
                  <p:cNvSpPr txBox="1"/>
                  <p:nvPr/>
                </p:nvSpPr>
                <p:spPr>
                  <a:xfrm>
                    <a:off x="5433335" y="3884065"/>
                    <a:ext cx="1054199" cy="36933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alpha val="53398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zh-CN" alt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𝑐𝑠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r>
                      <a:rPr kumimoji="1" lang="zh-CN" alt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5.3</m:t>
                        </m:r>
                        <m:r>
                          <a:rPr kumimoji="1" lang="en-US" altLang="zh-CN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800" b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8CD8FD22-C4CB-8344-B0B4-B7A346C822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3335" y="3884065"/>
                    <a:ext cx="1054199" cy="3693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CC741AA-CAC3-D844-8735-8384C0E3079A}"/>
                    </a:ext>
                  </a:extLst>
                </p:cNvPr>
                <p:cNvSpPr txBox="1"/>
                <p:nvPr/>
              </p:nvSpPr>
              <p:spPr>
                <a:xfrm>
                  <a:off x="6032062" y="4292154"/>
                  <a:ext cx="1729384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∗−</m:t>
                            </m:r>
                          </m:sup>
                        </m:sSubSup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CC741AA-CAC3-D844-8735-8384C0E30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062" y="4292154"/>
                  <a:ext cx="172938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721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EA8CC2-9B95-3E4C-82FC-1CCD64A1B3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Amplitude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 err="1"/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EA8CC2-9B95-3E4C-82FC-1CCD64A1B3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43E7E-AAAA-2D45-B133-8325D7DC9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4479653" cy="179417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Need</a:t>
                </a:r>
                <a:r>
                  <a:rPr lang="zh-CN" altLang="en-US" dirty="0"/>
                  <a:t> </a:t>
                </a:r>
                <a:r>
                  <a:rPr lang="en-US" altLang="zh-CN" b="1" u="sng" dirty="0"/>
                  <a:t>10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components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describe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data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zh-CN" b="1" dirty="0">
                    <a:solidFill>
                      <a:srgbClr val="2A00FF"/>
                    </a:solidFill>
                  </a:rPr>
                  <a:t>8</a:t>
                </a:r>
                <a:r>
                  <a:rPr lang="zh-CN" altLang="en-US" b="0" dirty="0">
                    <a:solidFill>
                      <a:srgbClr val="2A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𝜓𝜙</m:t>
                    </m:r>
                  </m:oMath>
                </a14:m>
                <a:r>
                  <a:rPr lang="zh-CN" altLang="en-US" dirty="0">
                    <a:solidFill>
                      <a:srgbClr val="2A00FF"/>
                    </a:solidFill>
                  </a:rPr>
                  <a:t> </a:t>
                </a:r>
                <a:r>
                  <a:rPr lang="en-US" altLang="zh-CN" dirty="0"/>
                  <a:t>components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zh-CN" b="1" dirty="0">
                    <a:solidFill>
                      <a:srgbClr val="C00000"/>
                    </a:solidFill>
                  </a:rPr>
                  <a:t>2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dirty="0"/>
                  <a:t>components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43E7E-AAAA-2D45-B133-8325D7DC9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4479653" cy="1794172"/>
              </a:xfrm>
              <a:blipFill>
                <a:blip r:embed="rId3"/>
                <a:stretch>
                  <a:fillRect l="-1133" t="-35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94A7E-58F9-2244-B4DD-14D40D69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FF6F1216-3DBE-ED4D-BF70-260981C42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523" y="3497525"/>
            <a:ext cx="3726751" cy="268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4AA2E-9260-BE4D-95AA-04A63D60F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63" y="3497525"/>
            <a:ext cx="3726751" cy="2689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20D8BC-21EE-8846-8B27-21B203F58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63" y="681173"/>
            <a:ext cx="3726751" cy="2689986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3849C56C-9C60-5C42-B8F1-7C7EAE33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4990" y="872782"/>
            <a:ext cx="857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A05B23-CF29-CD45-8012-E21B7331E44C}"/>
              </a:ext>
            </a:extLst>
          </p:cNvPr>
          <p:cNvSpPr/>
          <p:nvPr/>
        </p:nvSpPr>
        <p:spPr>
          <a:xfrm>
            <a:off x="5147970" y="819978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F216F4-1D6F-3048-BC25-178AFD37E25E}"/>
                  </a:ext>
                </a:extLst>
              </p:cNvPr>
              <p:cNvSpPr txBox="1"/>
              <p:nvPr/>
            </p:nvSpPr>
            <p:spPr>
              <a:xfrm>
                <a:off x="2936604" y="4442408"/>
                <a:ext cx="542135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kumimoji="1" lang="zh-CN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F216F4-1D6F-3048-BC25-178AFD37E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604" y="4442408"/>
                <a:ext cx="54213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955BB2-FC7E-4E4E-B173-7101A3A30C61}"/>
                  </a:ext>
                </a:extLst>
              </p:cNvPr>
              <p:cNvSpPr txBox="1"/>
              <p:nvPr/>
            </p:nvSpPr>
            <p:spPr>
              <a:xfrm>
                <a:off x="5475752" y="4094288"/>
                <a:ext cx="594009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955BB2-FC7E-4E4E-B173-7101A3A3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752" y="4094288"/>
                <a:ext cx="594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B9E95-1D47-5248-9774-84B7633E1CDC}"/>
                  </a:ext>
                </a:extLst>
              </p:cNvPr>
              <p:cNvSpPr txBox="1"/>
              <p:nvPr/>
            </p:nvSpPr>
            <p:spPr>
              <a:xfrm>
                <a:off x="5286567" y="1293732"/>
                <a:ext cx="420180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𝑋</m:t>
                      </m:r>
                    </m:oMath>
                  </m:oMathPara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B9E95-1D47-5248-9774-84B7633E1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567" y="1293732"/>
                <a:ext cx="42018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5593B1-F879-1C44-A37D-8F1F8C4218F6}"/>
                  </a:ext>
                </a:extLst>
              </p:cNvPr>
              <p:cNvSpPr txBox="1"/>
              <p:nvPr/>
            </p:nvSpPr>
            <p:spPr>
              <a:xfrm>
                <a:off x="5432856" y="2213520"/>
                <a:ext cx="432106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15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5593B1-F879-1C44-A37D-8F1F8C421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856" y="2213520"/>
                <a:ext cx="43210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45BF82-23F1-6249-9C9A-05BDF0EFA3FA}"/>
                  </a:ext>
                </a:extLst>
              </p:cNvPr>
              <p:cNvSpPr txBox="1"/>
              <p:nvPr/>
            </p:nvSpPr>
            <p:spPr>
              <a:xfrm>
                <a:off x="5853707" y="2276703"/>
                <a:ext cx="432106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18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rgbClr val="7030A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45BF82-23F1-6249-9C9A-05BDF0EFA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707" y="2276703"/>
                <a:ext cx="432106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F49AC0-D2AF-8545-965A-8E8809F6E2CA}"/>
                  </a:ext>
                </a:extLst>
              </p:cNvPr>
              <p:cNvSpPr txBox="1"/>
              <p:nvPr/>
            </p:nvSpPr>
            <p:spPr>
              <a:xfrm>
                <a:off x="6530994" y="2276703"/>
                <a:ext cx="432106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F49AC0-D2AF-8545-965A-8E8809F6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994" y="2276703"/>
                <a:ext cx="432106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6371E4-65A0-414C-8EBB-E9EB27A15968}"/>
                  </a:ext>
                </a:extLst>
              </p:cNvPr>
              <p:cNvSpPr txBox="1"/>
              <p:nvPr/>
            </p:nvSpPr>
            <p:spPr>
              <a:xfrm>
                <a:off x="6926159" y="2546932"/>
                <a:ext cx="470578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5.5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6371E4-65A0-414C-8EBB-E9EB27A1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159" y="2546932"/>
                <a:ext cx="470578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7DC705-49B8-644A-8D63-5ACEF3CCEA1A}"/>
                  </a:ext>
                </a:extLst>
              </p:cNvPr>
              <p:cNvSpPr txBox="1"/>
              <p:nvPr/>
            </p:nvSpPr>
            <p:spPr>
              <a:xfrm>
                <a:off x="5261368" y="2871697"/>
                <a:ext cx="470578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4.8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7DC705-49B8-644A-8D63-5ACEF3CC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368" y="2871697"/>
                <a:ext cx="470578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4C8121-8D71-0B4C-B661-02842F79838F}"/>
                  </a:ext>
                </a:extLst>
              </p:cNvPr>
              <p:cNvSpPr txBox="1"/>
              <p:nvPr/>
            </p:nvSpPr>
            <p:spPr>
              <a:xfrm>
                <a:off x="7098351" y="2352019"/>
                <a:ext cx="432106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rgbClr val="339999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15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rgbClr val="339999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rgbClr val="339999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4C8121-8D71-0B4C-B661-02842F798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351" y="2352019"/>
                <a:ext cx="432106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8ADA78-F65B-BE44-80D2-04EEF8BDE278}"/>
                  </a:ext>
                </a:extLst>
              </p:cNvPr>
              <p:cNvSpPr txBox="1"/>
              <p:nvPr/>
            </p:nvSpPr>
            <p:spPr>
              <a:xfrm>
                <a:off x="7559585" y="2220373"/>
                <a:ext cx="432106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rgbClr val="7F7E9C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17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rgbClr val="7F7E9C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rgbClr val="7F7E9C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8ADA78-F65B-BE44-80D2-04EEF8BDE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585" y="2220373"/>
                <a:ext cx="432106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61C49-6939-2A45-95CF-4B0C4C64091C}"/>
                  </a:ext>
                </a:extLst>
              </p:cNvPr>
              <p:cNvSpPr txBox="1"/>
              <p:nvPr/>
            </p:nvSpPr>
            <p:spPr>
              <a:xfrm>
                <a:off x="6729342" y="5076780"/>
                <a:ext cx="432106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15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61C49-6939-2A45-95CF-4B0C4C640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342" y="5076780"/>
                <a:ext cx="432106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0BF129-8FA6-424F-BCCD-266EA3C1510A}"/>
                  </a:ext>
                </a:extLst>
              </p:cNvPr>
              <p:cNvSpPr txBox="1"/>
              <p:nvPr/>
            </p:nvSpPr>
            <p:spPr>
              <a:xfrm>
                <a:off x="7469004" y="5306870"/>
                <a:ext cx="470578" cy="276999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5.9</a:t>
                </a:r>
                <a14:m>
                  <m:oMath xmlns:m="http://schemas.openxmlformats.org/officeDocument/2006/math">
                    <m:r>
                      <a:rPr kumimoji="1" lang="en-US" sz="12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kumimoji="1" lang="en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0BF129-8FA6-424F-BCCD-266EA3C15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004" y="5306870"/>
                <a:ext cx="470578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73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427B-BA94-D249-ABFF-799034BA3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Fit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5FE35-CC65-0F43-BB6B-6542DA6F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relatively</a:t>
            </a:r>
            <a:r>
              <a:rPr lang="zh-CN" altLang="en-US" dirty="0"/>
              <a:t> </a:t>
            </a:r>
            <a:r>
              <a:rPr lang="en-US" altLang="zh-CN" dirty="0"/>
              <a:t>wide:</a:t>
            </a:r>
            <a:r>
              <a:rPr lang="zh-CN" altLang="en-US" dirty="0"/>
              <a:t> </a:t>
            </a:r>
            <a:r>
              <a:rPr lang="en-US" altLang="zh-CN" dirty="0"/>
              <a:t>50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200</a:t>
            </a:r>
            <a:r>
              <a:rPr lang="zh-CN" altLang="en-US" dirty="0"/>
              <a:t> </a:t>
            </a:r>
            <a:r>
              <a:rPr lang="en-US" altLang="zh-CN" dirty="0"/>
              <a:t>MeV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389EA-98E3-4945-99AF-C12F9C44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9808D8-3E0F-F64B-A9AD-156CC53A9074}"/>
              </a:ext>
            </a:extLst>
          </p:cNvPr>
          <p:cNvGrpSpPr/>
          <p:nvPr/>
        </p:nvGrpSpPr>
        <p:grpSpPr>
          <a:xfrm>
            <a:off x="513986" y="1378525"/>
            <a:ext cx="7656582" cy="4676249"/>
            <a:chOff x="669636" y="1049395"/>
            <a:chExt cx="7656582" cy="46762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30D227-93D2-5745-8E9F-C0D04FF9D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636" y="1375212"/>
              <a:ext cx="7656582" cy="43504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F475A5-8F73-4A4A-A5CB-2FFD54CC5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636" y="1049395"/>
              <a:ext cx="7653527" cy="40904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D50C7-8724-0944-9DCF-EB70579CA823}"/>
              </a:ext>
            </a:extLst>
          </p:cNvPr>
          <p:cNvGrpSpPr/>
          <p:nvPr/>
        </p:nvGrpSpPr>
        <p:grpSpPr>
          <a:xfrm>
            <a:off x="1161179" y="3799056"/>
            <a:ext cx="6844408" cy="778801"/>
            <a:chOff x="1316829" y="3469926"/>
            <a:chExt cx="6844408" cy="7788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471FD5-8B77-FF44-98C2-ECB9708E7C9C}"/>
                </a:ext>
              </a:extLst>
            </p:cNvPr>
            <p:cNvGrpSpPr/>
            <p:nvPr/>
          </p:nvGrpSpPr>
          <p:grpSpPr>
            <a:xfrm>
              <a:off x="1316829" y="3779838"/>
              <a:ext cx="6844408" cy="468889"/>
              <a:chOff x="1316829" y="3779838"/>
              <a:chExt cx="6844408" cy="46888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EC2804-493C-4E49-A762-3168A2EC8BDE}"/>
                  </a:ext>
                </a:extLst>
              </p:cNvPr>
              <p:cNvSpPr/>
              <p:nvPr/>
            </p:nvSpPr>
            <p:spPr>
              <a:xfrm>
                <a:off x="1316829" y="3870036"/>
                <a:ext cx="6844408" cy="310957"/>
              </a:xfrm>
              <a:prstGeom prst="rect">
                <a:avLst/>
              </a:prstGeom>
              <a:solidFill>
                <a:srgbClr val="FF40FF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430E953-8152-2047-AA5F-479D4F205E84}"/>
                  </a:ext>
                </a:extLst>
              </p:cNvPr>
              <p:cNvSpPr/>
              <p:nvPr/>
            </p:nvSpPr>
            <p:spPr>
              <a:xfrm>
                <a:off x="5264727" y="3779838"/>
                <a:ext cx="1366982" cy="468889"/>
              </a:xfrm>
              <a:prstGeom prst="rect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FB9BA4-BA8A-1B40-A1BF-7F1667ACC602}"/>
                </a:ext>
              </a:extLst>
            </p:cNvPr>
            <p:cNvSpPr txBox="1"/>
            <p:nvPr/>
          </p:nvSpPr>
          <p:spPr>
            <a:xfrm>
              <a:off x="4243422" y="3469926"/>
              <a:ext cx="1302601" cy="369332"/>
            </a:xfrm>
            <a:prstGeom prst="rect">
              <a:avLst/>
            </a:prstGeom>
            <a:solidFill>
              <a:schemeClr val="bg1">
                <a:lumMod val="85000"/>
                <a:alpha val="86846"/>
              </a:schemeClr>
            </a:solidFill>
            <a:effectLst>
              <a:glow rad="63500">
                <a:schemeClr val="bg1">
                  <a:lumMod val="95000"/>
                  <a:alpha val="40000"/>
                </a:scheme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Large</a:t>
              </a:r>
              <a:r>
                <a:rPr kumimoji="1" lang="zh-CN" altLang="en-US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width</a:t>
              </a:r>
              <a:endParaRPr kumimoji="1" lang="en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DA539A-C80F-4A45-A2FD-0D3F8D89FCDD}"/>
              </a:ext>
            </a:extLst>
          </p:cNvPr>
          <p:cNvGrpSpPr/>
          <p:nvPr/>
        </p:nvGrpSpPr>
        <p:grpSpPr>
          <a:xfrm>
            <a:off x="1161179" y="1704079"/>
            <a:ext cx="6844408" cy="573854"/>
            <a:chOff x="1316829" y="1374949"/>
            <a:chExt cx="6844408" cy="5738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EA39EF-410A-1547-A6EC-F2C275DC48A3}"/>
                </a:ext>
              </a:extLst>
            </p:cNvPr>
            <p:cNvSpPr/>
            <p:nvPr/>
          </p:nvSpPr>
          <p:spPr>
            <a:xfrm>
              <a:off x="1316829" y="1637846"/>
              <a:ext cx="6844408" cy="310957"/>
            </a:xfrm>
            <a:prstGeom prst="rect">
              <a:avLst/>
            </a:prstGeom>
            <a:solidFill>
              <a:srgbClr val="FF40FF">
                <a:alpha val="10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5C9B98-BAA7-DB43-AA30-DCCB04207243}"/>
                    </a:ext>
                  </a:extLst>
                </p:cNvPr>
                <p:cNvSpPr txBox="1"/>
                <p:nvPr/>
              </p:nvSpPr>
              <p:spPr>
                <a:xfrm>
                  <a:off x="3683376" y="1374949"/>
                  <a:ext cx="1208792" cy="369332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New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𝜓𝜙</m:t>
                      </m:r>
                    </m:oMath>
                  </a14:m>
                  <a:endParaRPr kumimoji="1" lang="en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5C9B98-BAA7-DB43-AA30-DCCB042072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3376" y="1374949"/>
                  <a:ext cx="120879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2500"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40F349-DC88-1F4E-B890-2486D903C4EC}"/>
              </a:ext>
            </a:extLst>
          </p:cNvPr>
          <p:cNvGrpSpPr/>
          <p:nvPr/>
        </p:nvGrpSpPr>
        <p:grpSpPr>
          <a:xfrm>
            <a:off x="97438" y="2289161"/>
            <a:ext cx="7908149" cy="2779096"/>
            <a:chOff x="97438" y="2289161"/>
            <a:chExt cx="7908149" cy="277909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EBE18E-FFAA-7E49-A40F-5213BBCE976F}"/>
                </a:ext>
              </a:extLst>
            </p:cNvPr>
            <p:cNvGrpSpPr/>
            <p:nvPr/>
          </p:nvGrpSpPr>
          <p:grpSpPr>
            <a:xfrm>
              <a:off x="1117337" y="2289161"/>
              <a:ext cx="6888250" cy="2779096"/>
              <a:chOff x="1117337" y="2289161"/>
              <a:chExt cx="6888250" cy="277909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802DA8C-4292-2746-96CC-43EC561B2A72}"/>
                  </a:ext>
                </a:extLst>
              </p:cNvPr>
              <p:cNvGrpSpPr/>
              <p:nvPr/>
            </p:nvGrpSpPr>
            <p:grpSpPr>
              <a:xfrm>
                <a:off x="1161179" y="2289161"/>
                <a:ext cx="6844408" cy="563357"/>
                <a:chOff x="1316829" y="1960031"/>
                <a:chExt cx="6844408" cy="563357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40A7EF0-0778-D54B-8ED0-AAEBBE5E4E53}"/>
                    </a:ext>
                  </a:extLst>
                </p:cNvPr>
                <p:cNvSpPr/>
                <p:nvPr/>
              </p:nvSpPr>
              <p:spPr>
                <a:xfrm>
                  <a:off x="1316829" y="2212431"/>
                  <a:ext cx="6844408" cy="310957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CN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9D663D16-ECE9-B847-A587-5988C19673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8344" y="1960031"/>
                      <a:ext cx="1208792" cy="369332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86846"/>
                      </a:schemeClr>
                    </a:solidFill>
                    <a:effectLst>
                      <a:glow rad="63500">
                        <a:schemeClr val="bg1">
                          <a:lumMod val="95000"/>
                          <a:alpha val="40000"/>
                        </a:schemeClr>
                      </a:glo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kumimoji="1" lang="en-US" altLang="zh-CN" sz="1800" dirty="0">
                          <a:solidFill>
                            <a:srgbClr val="2A00FF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New</a:t>
                      </a:r>
                      <a:r>
                        <a:rPr kumimoji="1" lang="zh-CN" altLang="en-US" sz="1800" dirty="0">
                          <a:solidFill>
                            <a:srgbClr val="2A00FF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𝐽</m:t>
                          </m:r>
                          <m:r>
                            <m:rPr>
                              <m:lit/>
                            </m:r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/</m:t>
                          </m:r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𝜓𝜙</m:t>
                          </m:r>
                        </m:oMath>
                      </a14:m>
                      <a:endParaRPr kumimoji="1" lang="en-CN" sz="18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9D663D16-ECE9-B847-A587-5988C19673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48344" y="1960031"/>
                      <a:ext cx="1208792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5000"/>
                      </a:stretch>
                    </a:blipFill>
                    <a:effectLst>
                      <a:glow rad="63500">
                        <a:schemeClr val="bg1">
                          <a:lumMod val="95000"/>
                          <a:alpha val="40000"/>
                        </a:schemeClr>
                      </a:glo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C8016F0-11EA-7C41-AD5F-8EEEA597EE93}"/>
                  </a:ext>
                </a:extLst>
              </p:cNvPr>
              <p:cNvSpPr/>
              <p:nvPr/>
            </p:nvSpPr>
            <p:spPr>
              <a:xfrm>
                <a:off x="1117337" y="4757300"/>
                <a:ext cx="6844408" cy="31095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F623324-D59D-414D-AE93-DF4110421403}"/>
                    </a:ext>
                  </a:extLst>
                </p:cNvPr>
                <p:cNvSpPr txBox="1"/>
                <p:nvPr/>
              </p:nvSpPr>
              <p:spPr>
                <a:xfrm>
                  <a:off x="97438" y="4677909"/>
                  <a:ext cx="1208792" cy="369332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New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18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𝜓𝜙</m:t>
                      </m:r>
                    </m:oMath>
                  </a14:m>
                  <a:endParaRPr kumimoji="1" lang="en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F623324-D59D-414D-AE93-DF41104214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38" y="4677909"/>
                  <a:ext cx="120879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4878"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03A214-EB7C-D649-A3B1-A2DB699790A3}"/>
              </a:ext>
            </a:extLst>
          </p:cNvPr>
          <p:cNvGrpSpPr/>
          <p:nvPr/>
        </p:nvGrpSpPr>
        <p:grpSpPr>
          <a:xfrm>
            <a:off x="1117337" y="5377814"/>
            <a:ext cx="6807463" cy="981946"/>
            <a:chOff x="1117337" y="5377814"/>
            <a:chExt cx="6807463" cy="9819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FA8698-A85B-EF42-98EF-A2801B39D990}"/>
                </a:ext>
              </a:extLst>
            </p:cNvPr>
            <p:cNvSpPr/>
            <p:nvPr/>
          </p:nvSpPr>
          <p:spPr>
            <a:xfrm>
              <a:off x="1282369" y="5377814"/>
              <a:ext cx="6642431" cy="546691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E34571C-D1DC-BA4C-ACC9-5B436BB3F0C9}"/>
                    </a:ext>
                  </a:extLst>
                </p:cNvPr>
                <p:cNvSpPr txBox="1"/>
                <p:nvPr/>
              </p:nvSpPr>
              <p:spPr>
                <a:xfrm>
                  <a:off x="1117337" y="6021206"/>
                  <a:ext cx="6691575" cy="338554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New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𝑐𝑠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states: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width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inconsistent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with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3985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at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BESIII.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Different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state!</a:t>
                  </a:r>
                  <a:endParaRPr kumimoji="1" lang="en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E34571C-D1DC-BA4C-ACC9-5B436BB3F0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337" y="6021206"/>
                  <a:ext cx="6691575" cy="338554"/>
                </a:xfrm>
                <a:prstGeom prst="rect">
                  <a:avLst/>
                </a:prstGeom>
                <a:blipFill>
                  <a:blip r:embed="rId7"/>
                  <a:stretch>
                    <a:fillRect b="-2632"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68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BB08-03C7-BB4E-A3FA-CF7647E9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Hadron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E019-3318-B649-A3B6-A69FB589AC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346" y="681172"/>
            <a:ext cx="8499863" cy="5599197"/>
          </a:xfrm>
        </p:spPr>
        <p:txBody>
          <a:bodyPr>
            <a:norm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low-energy non-perturbative QCD dynamics</a:t>
            </a:r>
          </a:p>
          <a:p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confined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8B5A2-5450-A044-B1C9-A452540B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539365-A749-5041-AFF2-2BDB99AB8340}"/>
              </a:ext>
            </a:extLst>
          </p:cNvPr>
          <p:cNvGrpSpPr/>
          <p:nvPr/>
        </p:nvGrpSpPr>
        <p:grpSpPr>
          <a:xfrm>
            <a:off x="2151337" y="1187679"/>
            <a:ext cx="6278860" cy="1561597"/>
            <a:chOff x="2327835" y="1075248"/>
            <a:chExt cx="6278860" cy="156159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63AADA-F734-DC4B-B4C4-BC6E52A95F51}"/>
                </a:ext>
              </a:extLst>
            </p:cNvPr>
            <p:cNvGrpSpPr/>
            <p:nvPr/>
          </p:nvGrpSpPr>
          <p:grpSpPr>
            <a:xfrm>
              <a:off x="2327835" y="1075248"/>
              <a:ext cx="6278860" cy="1344183"/>
              <a:chOff x="2140458" y="1075248"/>
              <a:chExt cx="6278860" cy="134418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C4478B-3D5E-E945-999F-0554D1A875A5}"/>
                  </a:ext>
                </a:extLst>
              </p:cNvPr>
              <p:cNvGrpSpPr/>
              <p:nvPr/>
            </p:nvGrpSpPr>
            <p:grpSpPr>
              <a:xfrm>
                <a:off x="2140458" y="1075248"/>
                <a:ext cx="6278860" cy="1310693"/>
                <a:chOff x="1945586" y="1296452"/>
                <a:chExt cx="6278860" cy="131069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2DBC2335-9085-F445-AB65-0988787E1A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12201" r="-2707"/>
                <a:stretch/>
              </p:blipFill>
              <p:spPr>
                <a:xfrm>
                  <a:off x="1945586" y="1296452"/>
                  <a:ext cx="1618501" cy="1310693"/>
                </a:xfrm>
                <a:prstGeom prst="rect">
                  <a:avLst/>
                </a:prstGeom>
              </p:spPr>
            </p:pic>
            <p:sp>
              <p:nvSpPr>
                <p:cNvPr id="11" name="Striped Right Arrow 10">
                  <a:extLst>
                    <a:ext uri="{FF2B5EF4-FFF2-40B4-BE49-F238E27FC236}">
                      <a16:creationId xmlns:a16="http://schemas.microsoft.com/office/drawing/2014/main" id="{DD8ED1D2-62A5-DF41-9551-6F6456E4D799}"/>
                    </a:ext>
                  </a:extLst>
                </p:cNvPr>
                <p:cNvSpPr/>
                <p:nvPr/>
              </p:nvSpPr>
              <p:spPr>
                <a:xfrm>
                  <a:off x="3790910" y="1738283"/>
                  <a:ext cx="700201" cy="267411"/>
                </a:xfrm>
                <a:prstGeom prst="stripedRightArrow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2800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143D6AB-B9E2-6F45-B586-CAC05BE58214}"/>
                    </a:ext>
                  </a:extLst>
                </p:cNvPr>
                <p:cNvSpPr txBox="1"/>
                <p:nvPr/>
              </p:nvSpPr>
              <p:spPr>
                <a:xfrm>
                  <a:off x="6349725" y="1636661"/>
                  <a:ext cx="1874721" cy="369332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3398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Hadron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spectrum</a:t>
                  </a:r>
                  <a:endParaRPr kumimoji="1" lang="en-CN" sz="2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033B951-0C4E-3649-A4D5-44BE997F4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5983" y="1124678"/>
                <a:ext cx="1703653" cy="1294753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9F197D-EB73-2D44-B307-0B26CBF9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2753" y="1874249"/>
              <a:ext cx="685105" cy="629786"/>
            </a:xfrm>
            <a:prstGeom prst="rect">
              <a:avLst/>
            </a:prstGeom>
          </p:spPr>
        </p:pic>
        <p:pic>
          <p:nvPicPr>
            <p:cNvPr id="3074" name="Picture 2" descr="See the source image">
              <a:extLst>
                <a:ext uri="{FF2B5EF4-FFF2-40B4-BE49-F238E27FC236}">
                  <a16:creationId xmlns:a16="http://schemas.microsoft.com/office/drawing/2014/main" id="{5A5DF887-85DD-6A46-AEE4-E3D46D9C4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286" y="1927591"/>
              <a:ext cx="736887" cy="709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0B5F811-A441-E34D-A0B6-CAE5D43A87F9}"/>
              </a:ext>
            </a:extLst>
          </p:cNvPr>
          <p:cNvSpPr txBox="1"/>
          <p:nvPr/>
        </p:nvSpPr>
        <p:spPr>
          <a:xfrm>
            <a:off x="257720" y="1527888"/>
            <a:ext cx="1874721" cy="369332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Light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spectrum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233244-68F1-F048-AFBF-D44ACE3C474C}"/>
              </a:ext>
            </a:extLst>
          </p:cNvPr>
          <p:cNvGrpSpPr/>
          <p:nvPr/>
        </p:nvGrpSpPr>
        <p:grpSpPr>
          <a:xfrm>
            <a:off x="6113501" y="5120545"/>
            <a:ext cx="2246729" cy="1004641"/>
            <a:chOff x="3336169" y="4759978"/>
            <a:chExt cx="2246729" cy="1004641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0FFFF8CE-A36F-8F4A-807A-E6E134925F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791" b="18219"/>
            <a:stretch/>
          </p:blipFill>
          <p:spPr bwMode="auto">
            <a:xfrm>
              <a:off x="3336169" y="4759978"/>
              <a:ext cx="1036965" cy="100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880E99-DC1A-1C4F-B739-C9E555D929E8}"/>
                </a:ext>
              </a:extLst>
            </p:cNvPr>
            <p:cNvSpPr txBox="1"/>
            <p:nvPr/>
          </p:nvSpPr>
          <p:spPr>
            <a:xfrm>
              <a:off x="4320065" y="5133090"/>
              <a:ext cx="1262833" cy="369332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Compact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546CB7-4277-FB44-A346-6CA707F3485C}"/>
              </a:ext>
            </a:extLst>
          </p:cNvPr>
          <p:cNvGrpSpPr/>
          <p:nvPr/>
        </p:nvGrpSpPr>
        <p:grpSpPr>
          <a:xfrm>
            <a:off x="3594219" y="5142959"/>
            <a:ext cx="2115656" cy="1018376"/>
            <a:chOff x="5360461" y="4286446"/>
            <a:chExt cx="2115656" cy="1018376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B28A2E20-F7AA-1246-8530-23C715BD49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50"/>
            <a:stretch/>
          </p:blipFill>
          <p:spPr bwMode="auto">
            <a:xfrm>
              <a:off x="5360461" y="4286446"/>
              <a:ext cx="954071" cy="101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02BA07-6456-A042-BFAC-A2FF07F0F770}"/>
                </a:ext>
              </a:extLst>
            </p:cNvPr>
            <p:cNvSpPr txBox="1"/>
            <p:nvPr/>
          </p:nvSpPr>
          <p:spPr>
            <a:xfrm>
              <a:off x="6213284" y="4655123"/>
              <a:ext cx="1262833" cy="369332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Molecule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381B923-7BDF-A946-8706-693E73B1230B}"/>
              </a:ext>
            </a:extLst>
          </p:cNvPr>
          <p:cNvSpPr txBox="1"/>
          <p:nvPr/>
        </p:nvSpPr>
        <p:spPr>
          <a:xfrm>
            <a:off x="7189908" y="3759354"/>
            <a:ext cx="143310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Dynamics?</a:t>
            </a:r>
            <a:endParaRPr kumimoji="1" lang="en-CN" sz="20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1929E1-19C4-744C-8FB7-FE1CA804D3BC}"/>
              </a:ext>
            </a:extLst>
          </p:cNvPr>
          <p:cNvGrpSpPr/>
          <p:nvPr/>
        </p:nvGrpSpPr>
        <p:grpSpPr>
          <a:xfrm>
            <a:off x="780323" y="3328121"/>
            <a:ext cx="6062074" cy="1507833"/>
            <a:chOff x="634515" y="3544062"/>
            <a:chExt cx="6062074" cy="150783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36B72BE-2C34-DD49-8591-8DE6A444AACA}"/>
                </a:ext>
              </a:extLst>
            </p:cNvPr>
            <p:cNvGrpSpPr/>
            <p:nvPr/>
          </p:nvGrpSpPr>
          <p:grpSpPr>
            <a:xfrm>
              <a:off x="738786" y="3544062"/>
              <a:ext cx="5462952" cy="1209906"/>
              <a:chOff x="537279" y="4473875"/>
              <a:chExt cx="6454016" cy="1606431"/>
            </a:xfrm>
          </p:grpSpPr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4F8C7AB8-4637-A14B-950D-5029392FB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5699" y="4489512"/>
                <a:ext cx="1285875" cy="1419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>
                <a:extLst>
                  <a:ext uri="{FF2B5EF4-FFF2-40B4-BE49-F238E27FC236}">
                    <a16:creationId xmlns:a16="http://schemas.microsoft.com/office/drawing/2014/main" id="{31DB4A8A-BD1D-F243-8704-B2FC869CAC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279" y="4506742"/>
                <a:ext cx="1152525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">
                <a:extLst>
                  <a:ext uri="{FF2B5EF4-FFF2-40B4-BE49-F238E27FC236}">
                    <a16:creationId xmlns:a16="http://schemas.microsoft.com/office/drawing/2014/main" id="{E4035795-23B4-4344-A648-DC27F43FA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191" y="4473875"/>
                <a:ext cx="1276351" cy="1524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9">
                <a:extLst>
                  <a:ext uri="{FF2B5EF4-FFF2-40B4-BE49-F238E27FC236}">
                    <a16:creationId xmlns:a16="http://schemas.microsoft.com/office/drawing/2014/main" id="{D6C0D01F-2E65-A340-A0A0-63F060EF7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971" y="4529881"/>
                <a:ext cx="1440562" cy="1470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BBDAED8-2758-5B4E-9AE6-2AF17A8FE073}"/>
                  </a:ext>
                </a:extLst>
              </p:cNvPr>
              <p:cNvSpPr txBox="1"/>
              <p:nvPr/>
            </p:nvSpPr>
            <p:spPr>
              <a:xfrm>
                <a:off x="582770" y="5499179"/>
                <a:ext cx="1061542" cy="369332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Mesons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864D72A-78F5-9947-AA50-101021278194}"/>
                  </a:ext>
                </a:extLst>
              </p:cNvPr>
              <p:cNvSpPr txBox="1"/>
              <p:nvPr/>
            </p:nvSpPr>
            <p:spPr>
              <a:xfrm>
                <a:off x="1906276" y="5489814"/>
                <a:ext cx="1244112" cy="490374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Baryons</a:t>
                </a:r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5415180-D353-F641-932D-061656B88B97}"/>
                  </a:ext>
                </a:extLst>
              </p:cNvPr>
              <p:cNvSpPr txBox="1"/>
              <p:nvPr/>
            </p:nvSpPr>
            <p:spPr>
              <a:xfrm>
                <a:off x="3623805" y="5589932"/>
                <a:ext cx="1500186" cy="490374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endPara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A8E94EF-F96F-DC4E-A55F-DBBD9417D47F}"/>
                  </a:ext>
                </a:extLst>
              </p:cNvPr>
              <p:cNvSpPr txBox="1"/>
              <p:nvPr/>
            </p:nvSpPr>
            <p:spPr>
              <a:xfrm>
                <a:off x="5298206" y="5556955"/>
                <a:ext cx="1693089" cy="490374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F47FF63-D70E-B146-96C9-63CED8AC8AA0}"/>
                </a:ext>
              </a:extLst>
            </p:cNvPr>
            <p:cNvSpPr txBox="1"/>
            <p:nvPr/>
          </p:nvSpPr>
          <p:spPr>
            <a:xfrm>
              <a:off x="634515" y="4611991"/>
              <a:ext cx="2377718" cy="369332"/>
            </a:xfrm>
            <a:prstGeom prst="rect">
              <a:avLst/>
            </a:prstGeom>
            <a:solidFill>
              <a:schemeClr val="bg1">
                <a:lumMod val="85000"/>
                <a:alpha val="53398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Conventional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hadrons</a:t>
              </a:r>
              <a:endParaRPr kumimoji="1" lang="en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5F735F8-E953-5A47-B832-D4B789DD2FFC}"/>
                </a:ext>
              </a:extLst>
            </p:cNvPr>
            <p:cNvSpPr txBox="1"/>
            <p:nvPr/>
          </p:nvSpPr>
          <p:spPr>
            <a:xfrm>
              <a:off x="4007092" y="4682563"/>
              <a:ext cx="2070524" cy="369332"/>
            </a:xfrm>
            <a:prstGeom prst="rect">
              <a:avLst/>
            </a:prstGeom>
            <a:solidFill>
              <a:schemeClr val="bg1">
                <a:lumMod val="85000"/>
                <a:alpha val="53398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Exotic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hadrons</a:t>
              </a:r>
              <a:endParaRPr kumimoji="1" lang="en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AF6C-B272-E34A-92BC-C67EB2CADBE8}"/>
                </a:ext>
              </a:extLst>
            </p:cNvPr>
            <p:cNvSpPr txBox="1"/>
            <p:nvPr/>
          </p:nvSpPr>
          <p:spPr>
            <a:xfrm>
              <a:off x="6223382" y="3781520"/>
              <a:ext cx="473207" cy="369332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….</a:t>
              </a:r>
              <a:endParaRPr kumimoji="1" lang="en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9E87F9F-9168-CC47-AE48-79BCDF1C4C72}"/>
              </a:ext>
            </a:extLst>
          </p:cNvPr>
          <p:cNvSpPr txBox="1"/>
          <p:nvPr/>
        </p:nvSpPr>
        <p:spPr>
          <a:xfrm>
            <a:off x="500420" y="5384676"/>
            <a:ext cx="258526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Internal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sub-structure?</a:t>
            </a:r>
            <a:endParaRPr kumimoji="1" lang="en-CN" sz="20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92B707F-F68F-314C-931F-AA91EC680286}"/>
              </a:ext>
            </a:extLst>
          </p:cNvPr>
          <p:cNvSpPr/>
          <p:nvPr/>
        </p:nvSpPr>
        <p:spPr>
          <a:xfrm>
            <a:off x="3147815" y="3145820"/>
            <a:ext cx="3993542" cy="1751983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91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D57A-D025-5E42-B6D0-551F44CB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Fit</a:t>
            </a:r>
            <a:r>
              <a:rPr lang="zh-CN" altLang="en-US" dirty="0"/>
              <a:t> </a:t>
            </a:r>
            <a:r>
              <a:rPr lang="en-US" altLang="zh-CN" dirty="0"/>
              <a:t>projections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1A7EA1-A775-0347-99BF-2971386819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8392943" cy="104602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essential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describe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data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1A7EA1-A775-0347-99BF-297138681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8392943" cy="1046027"/>
              </a:xfrm>
              <a:blipFill>
                <a:blip r:embed="rId2"/>
                <a:stretch>
                  <a:fillRect l="-1057" t="-843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7CA2E-C50D-4545-A051-97F3D012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30</a:t>
            </a:fld>
            <a:endParaRPr kumimoji="1" lang="zh-CN" alt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671B61-5332-8649-B31D-6AE538D42325}"/>
              </a:ext>
            </a:extLst>
          </p:cNvPr>
          <p:cNvGrpSpPr/>
          <p:nvPr/>
        </p:nvGrpSpPr>
        <p:grpSpPr>
          <a:xfrm>
            <a:off x="312677" y="1451280"/>
            <a:ext cx="5103148" cy="4347722"/>
            <a:chOff x="1169187" y="3014436"/>
            <a:chExt cx="4875832" cy="44918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545974-6CBF-B043-991E-A344776C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187" y="5190489"/>
              <a:ext cx="4875832" cy="23157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EEBE6A-0308-BA4D-8429-3BF8AF4D7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5204" y="3014436"/>
              <a:ext cx="3149600" cy="2265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B8B8BE-A97A-774C-BB9C-FBD3B34EFA35}"/>
                </a:ext>
              </a:extLst>
            </p:cNvPr>
            <p:cNvSpPr txBox="1"/>
            <p:nvPr/>
          </p:nvSpPr>
          <p:spPr>
            <a:xfrm>
              <a:off x="3129136" y="4346049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2A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  II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F83755-D88B-8A41-95D5-DAD22A3F2310}"/>
                </a:ext>
              </a:extLst>
            </p:cNvPr>
            <p:cNvSpPr txBox="1"/>
            <p:nvPr/>
          </p:nvSpPr>
          <p:spPr>
            <a:xfrm>
              <a:off x="3327081" y="5557053"/>
              <a:ext cx="1165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A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         II</a:t>
              </a:r>
            </a:p>
          </p:txBody>
        </p:sp>
      </p:grpSp>
      <p:pic>
        <p:nvPicPr>
          <p:cNvPr id="10" name="Picture 20">
            <a:extLst>
              <a:ext uri="{FF2B5EF4-FFF2-40B4-BE49-F238E27FC236}">
                <a16:creationId xmlns:a16="http://schemas.microsoft.com/office/drawing/2014/main" id="{5CA42761-41C3-B849-B4A9-48440808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0836" y="645439"/>
            <a:ext cx="857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E5CEDA-5F37-FE48-B18E-A8E4EF19553F}"/>
              </a:ext>
            </a:extLst>
          </p:cNvPr>
          <p:cNvSpPr/>
          <p:nvPr/>
        </p:nvSpPr>
        <p:spPr>
          <a:xfrm>
            <a:off x="5415825" y="711374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arXiv:2103.01803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8E377B-9086-954B-A701-F930749FE2D1}"/>
              </a:ext>
            </a:extLst>
          </p:cNvPr>
          <p:cNvGrpSpPr/>
          <p:nvPr/>
        </p:nvGrpSpPr>
        <p:grpSpPr>
          <a:xfrm>
            <a:off x="4866026" y="1406828"/>
            <a:ext cx="3724097" cy="4000343"/>
            <a:chOff x="4866026" y="1406828"/>
            <a:chExt cx="3724097" cy="40003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5357FFEC-12B1-5F49-AAE5-9D37779DE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221" y="1881372"/>
              <a:ext cx="3219208" cy="35257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8D65AA-6ACA-374D-B31A-3BEF6F025E55}"/>
                </a:ext>
              </a:extLst>
            </p:cNvPr>
            <p:cNvSpPr txBox="1"/>
            <p:nvPr/>
          </p:nvSpPr>
          <p:spPr>
            <a:xfrm>
              <a:off x="4866026" y="1406828"/>
              <a:ext cx="3724097" cy="369332"/>
            </a:xfrm>
            <a:prstGeom prst="rect">
              <a:avLst/>
            </a:prstGeom>
            <a:solidFill>
              <a:schemeClr val="bg1">
                <a:lumMod val="85000"/>
                <a:alpha val="53398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All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angular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distribution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well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modelled</a:t>
              </a:r>
              <a:endParaRPr kumimoji="1" lang="en-CN" sz="18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736CF7-8B8A-D74B-9441-E2F461D66B93}"/>
                  </a:ext>
                </a:extLst>
              </p:cNvPr>
              <p:cNvSpPr txBox="1"/>
              <p:nvPr/>
            </p:nvSpPr>
            <p:spPr>
              <a:xfrm>
                <a:off x="5693583" y="5343106"/>
                <a:ext cx="2634503" cy="338554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16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Angles</a:t>
                </a:r>
                <a:r>
                  <a:rPr kumimoji="1" lang="zh-CN" altLang="en-US" sz="16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16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zh-CN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chain</a:t>
                </a:r>
                <a:endParaRPr kumimoji="1" lang="en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736CF7-8B8A-D74B-9441-E2F461D6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583" y="5343106"/>
                <a:ext cx="263450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55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F5A6D7F-139D-C348-BEA0-49BE8262D0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analysis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F5A6D7F-139D-C348-BEA0-49BE8262D0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734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B5EBC0-DA48-844D-94F5-5D24E1E924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2000" dirty="0"/>
                  <a:t>All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have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CN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B5EBC0-DA48-844D-94F5-5D24E1E92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7" t="-11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E8C96-D7F6-1D44-B027-B916FAB5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1F677B8-FE79-C043-A94A-E243056D2A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020112"/>
                  </p:ext>
                </p:extLst>
              </p:nvPr>
            </p:nvGraphicFramePr>
            <p:xfrm>
              <a:off x="662784" y="1718740"/>
              <a:ext cx="731519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388066977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1416130293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4005432692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4119778797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3280420336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1634846439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30702930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</a:rPr>
                                      <m:t>(+)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</a:rPr>
                                      <m:t>(+)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</a:rPr>
                                      <m:t>(+)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</a:rPr>
                                      <m:t>(+)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</a:rPr>
                                      <m:t>(+)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</a:rPr>
                                      <m:t>(+)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1902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(4630)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5.3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5.9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tx1"/>
                              </a:solidFill>
                            </a:rPr>
                            <a:t>3.0</a:t>
                          </a:r>
                          <a:r>
                            <a:rPr lang="en-US" b="1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s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3718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(4500)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2264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(4700)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89211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(4140)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44465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(4274)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791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(4685)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233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b="0" i="1" baseline="-25000" dirty="0" err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(4000)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17349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b="0" i="1" baseline="-25000" dirty="0" err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(4220)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tx1"/>
                              </a:solidFill>
                            </a:rPr>
                            <a:t>2.4</a:t>
                          </a:r>
                          <a:r>
                            <a:rPr lang="en-US" b="1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s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4.9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6644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1F677B8-FE79-C043-A94A-E243056D2A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020112"/>
                  </p:ext>
                </p:extLst>
              </p:nvPr>
            </p:nvGraphicFramePr>
            <p:xfrm>
              <a:off x="662784" y="1718740"/>
              <a:ext cx="731519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388066977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1416130293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4005432692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4119778797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3280420336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1634846439"/>
                        </a:ext>
                      </a:extLst>
                    </a:gridCol>
                    <a:gridCol w="965199">
                      <a:extLst>
                        <a:ext uri="{9D8B030D-6E8A-4147-A177-3AD203B41FA5}">
                          <a16:colId xmlns:a16="http://schemas.microsoft.com/office/drawing/2014/main" val="30702930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3448" r="-382500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159211" t="-3448" r="-503947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259211" t="-3448" r="-403947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354545" t="-3448" r="-298701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460526" t="-3448" r="-202632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560526" t="-3448" r="-102632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660526" t="-3448" r="-2632" b="-8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902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100000" r="-382500" b="-6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5.3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5.9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tx1"/>
                              </a:solidFill>
                            </a:rPr>
                            <a:t>3.0</a:t>
                          </a:r>
                          <a:r>
                            <a:rPr lang="en-US" b="1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s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3718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206897" r="-382500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2264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306897" r="-382500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89211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393333" r="-382500" b="-4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44465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510345" r="-382500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791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610345" r="-38250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233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686667" r="-3825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17349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33" t="-813793" r="-3825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8.6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kumimoji="0" lang="en-US" sz="1701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refer</a:t>
                          </a:r>
                          <a:endParaRPr lang="en-US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tx1"/>
                              </a:solidFill>
                            </a:rPr>
                            <a:t>2.4</a:t>
                          </a:r>
                          <a:r>
                            <a:rPr lang="en-US" b="1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s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4.9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5.7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66446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06A110EA-D4DB-F642-95BF-D9F41E47897B}"/>
              </a:ext>
            </a:extLst>
          </p:cNvPr>
          <p:cNvGrpSpPr/>
          <p:nvPr/>
        </p:nvGrpSpPr>
        <p:grpSpPr>
          <a:xfrm>
            <a:off x="1643802" y="4996872"/>
            <a:ext cx="6634701" cy="973798"/>
            <a:chOff x="5036538" y="1102024"/>
            <a:chExt cx="6634701" cy="9737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E4A8EA8-46B9-1E42-B3A8-197628A232D7}"/>
                    </a:ext>
                  </a:extLst>
                </p:cNvPr>
                <p:cNvSpPr txBox="1"/>
                <p:nvPr/>
              </p:nvSpPr>
              <p:spPr>
                <a:xfrm>
                  <a:off x="5036538" y="1706490"/>
                  <a:ext cx="6634701" cy="369332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86846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Same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as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  <m:r>
                                <a:rPr kumimoji="1" lang="en-US" altLang="zh-CN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20</m:t>
                              </m:r>
                              <m:r>
                                <a:rPr kumimoji="1" lang="en-US" altLang="zh-CN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3900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8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,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 dirty="0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𝐿</m:t>
                      </m:r>
                      <m:r>
                        <a:rPr kumimoji="1" lang="en-US" altLang="zh-CN" sz="1800" i="1" dirty="0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=0</m:t>
                      </m:r>
                    </m:oMath>
                  </a14:m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for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𝜓</m:t>
                      </m:r>
                      <m:sSup>
                        <m:sSupPr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system</a:t>
                  </a:r>
                  <a:r>
                    <a:rPr kumimoji="1" lang="zh-CN" altLang="en-US" sz="1800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endParaRPr kumimoji="1" lang="en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E4A8EA8-46B9-1E42-B3A8-197628A232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6538" y="1706490"/>
                  <a:ext cx="663470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4878"/>
                  </a:stretch>
                </a:blip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57D746-3046-FE4E-95A8-D8E9E1B6B8E2}"/>
                </a:ext>
              </a:extLst>
            </p:cNvPr>
            <p:cNvCxnSpPr>
              <a:cxnSpLocks/>
            </p:cNvCxnSpPr>
            <p:nvPr/>
          </p:nvCxnSpPr>
          <p:spPr>
            <a:xfrm>
              <a:off x="7622991" y="1102024"/>
              <a:ext cx="0" cy="604466"/>
            </a:xfrm>
            <a:prstGeom prst="line">
              <a:avLst/>
            </a:prstGeom>
            <a:ln w="22225">
              <a:solidFill>
                <a:srgbClr val="2A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E560790-A68C-1F4B-8311-A2E0CF0E9DBE}"/>
              </a:ext>
            </a:extLst>
          </p:cNvPr>
          <p:cNvSpPr/>
          <p:nvPr/>
        </p:nvSpPr>
        <p:spPr>
          <a:xfrm>
            <a:off x="684679" y="2074590"/>
            <a:ext cx="7271403" cy="2214575"/>
          </a:xfrm>
          <a:prstGeom prst="rect">
            <a:avLst/>
          </a:prstGeom>
          <a:solidFill>
            <a:srgbClr val="FF2B3F">
              <a:alpha val="1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047869-490F-3B45-ADFD-DB9EC28EBE4C}"/>
              </a:ext>
            </a:extLst>
          </p:cNvPr>
          <p:cNvSpPr/>
          <p:nvPr/>
        </p:nvSpPr>
        <p:spPr>
          <a:xfrm>
            <a:off x="662784" y="4302632"/>
            <a:ext cx="7271403" cy="753668"/>
          </a:xfrm>
          <a:prstGeom prst="rect">
            <a:avLst/>
          </a:pr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331EF1-D46D-154C-9C38-CA2790EDA943}"/>
              </a:ext>
            </a:extLst>
          </p:cNvPr>
          <p:cNvGrpSpPr/>
          <p:nvPr/>
        </p:nvGrpSpPr>
        <p:grpSpPr>
          <a:xfrm>
            <a:off x="5921187" y="1459855"/>
            <a:ext cx="845103" cy="918391"/>
            <a:chOff x="5741081" y="1088614"/>
            <a:chExt cx="845103" cy="918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50A9E3-3300-BE40-BC66-E3A7409D41B1}"/>
                </a:ext>
              </a:extLst>
            </p:cNvPr>
            <p:cNvSpPr txBox="1"/>
            <p:nvPr/>
          </p:nvSpPr>
          <p:spPr>
            <a:xfrm>
              <a:off x="5741081" y="1088614"/>
              <a:ext cx="845103" cy="369332"/>
            </a:xfrm>
            <a:prstGeom prst="rect">
              <a:avLst/>
            </a:prstGeom>
            <a:solidFill>
              <a:schemeClr val="bg1">
                <a:lumMod val="85000"/>
                <a:alpha val="86846"/>
              </a:schemeClr>
            </a:solidFill>
            <a:effectLst>
              <a:glow rad="63500">
                <a:schemeClr val="bg1">
                  <a:lumMod val="95000"/>
                  <a:alpha val="40000"/>
                </a:scheme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Exotic</a:t>
              </a:r>
              <a:r>
                <a:rPr kumimoji="1" lang="zh-CN" altLang="en-US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kumimoji="1" lang="en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597A82-015E-D840-B876-A33B7A048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1081" y="1438570"/>
              <a:ext cx="302750" cy="568435"/>
            </a:xfrm>
            <a:prstGeom prst="line">
              <a:avLst/>
            </a:prstGeom>
            <a:ln w="22225">
              <a:solidFill>
                <a:srgbClr val="2A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62177E-E6CC-7546-85B5-E07265CB13DE}"/>
                  </a:ext>
                </a:extLst>
              </p:cNvPr>
              <p:cNvSpPr txBox="1"/>
              <p:nvPr/>
            </p:nvSpPr>
            <p:spPr>
              <a:xfrm>
                <a:off x="2084892" y="1003869"/>
                <a:ext cx="2414187" cy="369332"/>
              </a:xfrm>
              <a:prstGeom prst="rect">
                <a:avLst/>
              </a:prstGeom>
              <a:solidFill>
                <a:schemeClr val="bg1">
                  <a:lumMod val="85000"/>
                  <a:alpha val="86846"/>
                </a:schemeClr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dirty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𝐿</m:t>
                    </m:r>
                    <m:r>
                      <a:rPr kumimoji="1" lang="en-US" altLang="zh-CN" sz="1800" i="1" dirty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=0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system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62177E-E6CC-7546-85B5-E07265CB1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892" y="1003869"/>
                <a:ext cx="2414187" cy="369332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2E24B7-B8CA-0641-920E-F3A511C2E4E0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2946400" y="1373201"/>
            <a:ext cx="345586" cy="355850"/>
          </a:xfrm>
          <a:prstGeom prst="line">
            <a:avLst/>
          </a:prstGeom>
          <a:ln w="22225">
            <a:solidFill>
              <a:srgbClr val="2A00FF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70FDD1-5E47-854C-BAF3-553A43FB36EB}"/>
              </a:ext>
            </a:extLst>
          </p:cNvPr>
          <p:cNvCxnSpPr>
            <a:cxnSpLocks/>
          </p:cNvCxnSpPr>
          <p:nvPr/>
        </p:nvCxnSpPr>
        <p:spPr>
          <a:xfrm flipH="1" flipV="1">
            <a:off x="3340343" y="1371770"/>
            <a:ext cx="961566" cy="346970"/>
          </a:xfrm>
          <a:prstGeom prst="line">
            <a:avLst/>
          </a:prstGeom>
          <a:ln w="22225">
            <a:solidFill>
              <a:srgbClr val="2A00FF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8CF97B3-413D-3F40-91DE-AC6D2C0C918D}"/>
              </a:ext>
            </a:extLst>
          </p:cNvPr>
          <p:cNvSpPr/>
          <p:nvPr/>
        </p:nvSpPr>
        <p:spPr>
          <a:xfrm>
            <a:off x="4140200" y="4343654"/>
            <a:ext cx="912091" cy="712646"/>
          </a:xfrm>
          <a:prstGeom prst="rect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16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B6FA-44D5-D345-8D1D-44F4DFEC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Interpretations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08DF6-3D34-014C-AB20-E62EBFAA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32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19">
                <a:extLst>
                  <a:ext uri="{FF2B5EF4-FFF2-40B4-BE49-F238E27FC236}">
                    <a16:creationId xmlns:a16="http://schemas.microsoft.com/office/drawing/2014/main" id="{E3D3A1F3-B14B-B445-8802-626116182A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7796900"/>
                  </p:ext>
                </p:extLst>
              </p:nvPr>
            </p:nvGraphicFramePr>
            <p:xfrm>
              <a:off x="453987" y="1265130"/>
              <a:ext cx="7302520" cy="296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0463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03925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883769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979055">
                      <a:extLst>
                        <a:ext uri="{9D8B030D-6E8A-4147-A177-3AD203B41FA5}">
                          <a16:colId xmlns:a16="http://schemas.microsoft.com/office/drawing/2014/main" val="90011495"/>
                        </a:ext>
                      </a:extLst>
                    </a:gridCol>
                    <a:gridCol w="3685308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𝐏𝐂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Nearest thresholds</a:t>
                          </a: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/MeV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(4140)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4118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162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zh-CN" alt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zh-CN" altLang="en-US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8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4080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D119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D119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(4150)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D119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4146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</a:t>
                          </a:r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zh-CN" altLang="en-US" sz="1800" b="0" i="1" smtClean="0">
                                      <a:solidFill>
                                        <a:srgbClr val="D119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8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zh-CN" altLang="en-US" sz="1800" b="0" i="1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800" b="0" i="0" smtClean="0">
                                  <a:solidFill>
                                    <a:srgbClr val="D119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4080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091854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(4274)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4294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53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2317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4286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(4500)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4474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</a:t>
                          </a:r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2536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4503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(4630)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4626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174</a:t>
                          </a:r>
                          <a:endParaRPr lang="en-CN" sz="18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2536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4636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10007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(4685)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4684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126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4681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448235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(4700)</m:t>
                                </m:r>
                              </m:oMath>
                            </m:oMathPara>
                          </a14:m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4694</m:t>
                              </m:r>
                            </m:oMath>
                          </a14:m>
                          <a:r>
                            <a:rPr lang="en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</a:t>
                          </a:r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4681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19">
                <a:extLst>
                  <a:ext uri="{FF2B5EF4-FFF2-40B4-BE49-F238E27FC236}">
                    <a16:creationId xmlns:a16="http://schemas.microsoft.com/office/drawing/2014/main" id="{E3D3A1F3-B14B-B445-8802-626116182A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7796900"/>
                  </p:ext>
                </p:extLst>
              </p:nvPr>
            </p:nvGraphicFramePr>
            <p:xfrm>
              <a:off x="453987" y="1265130"/>
              <a:ext cx="7302520" cy="296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0463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03925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883769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979055">
                      <a:extLst>
                        <a:ext uri="{9D8B030D-6E8A-4147-A177-3AD203B41FA5}">
                          <a16:colId xmlns:a16="http://schemas.microsoft.com/office/drawing/2014/main" val="90011495"/>
                        </a:ext>
                      </a:extLst>
                    </a:gridCol>
                    <a:gridCol w="3685308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6897" r="-936170" b="-73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Nearest thresholds</a:t>
                          </a: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/MeV</a:t>
                          </a:r>
                          <a:endParaRPr lang="en-C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103333" r="-535165" b="-6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103333" r="-936170" b="-6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103333" r="-528571" b="-6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162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103333" r="-687" b="-6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210345" r="-535165" b="-5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210345" r="-936170" b="-5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210345" r="-528571" b="-5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D119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</a:t>
                          </a:r>
                          <a:endParaRPr lang="en-CN" sz="1800" dirty="0">
                            <a:solidFill>
                              <a:srgbClr val="D119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210345" r="-687" b="-5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91854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300000" r="-535165" b="-4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300000" r="-936170" b="-4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300000" r="-528571" b="-4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53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300000" r="-687" b="-4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413793" r="-535165" b="-3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413793" r="-936170" b="-3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413793" r="-528571" b="-3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</a:t>
                          </a:r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413793" r="-687" b="-3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513793" r="-535165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513793" r="-936170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513793" r="-528571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174</a:t>
                          </a:r>
                          <a:endParaRPr lang="en-CN" sz="18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513793" r="-687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0007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593333" r="-535165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593333" r="-93617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593333" r="-528571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7030A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126</a:t>
                          </a:r>
                          <a:endParaRPr lang="en-CN" sz="1800" dirty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593333" r="-687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48235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717241" r="-53516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3617" t="-717241" r="-93617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7143" t="-717241" r="-528571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</a:t>
                          </a:r>
                          <a:endParaRPr lang="en-CN" sz="1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7938" t="-717241" r="-687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EB52C0-C67A-A04E-938A-0874909B5A6C}"/>
                  </a:ext>
                </a:extLst>
              </p:cNvPr>
              <p:cNvSpPr txBox="1"/>
              <p:nvPr/>
            </p:nvSpPr>
            <p:spPr>
              <a:xfrm>
                <a:off x="329984" y="779719"/>
                <a:ext cx="6117444" cy="466090"/>
              </a:xfrm>
              <a:prstGeom prst="rect">
                <a:avLst/>
              </a:prstGeom>
              <a:solidFill>
                <a:schemeClr val="bg1">
                  <a:lumMod val="85000"/>
                  <a:alpha val="86846"/>
                </a:schemeClr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Some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𝜓𝜙</m:t>
                    </m:r>
                  </m:oMath>
                </a14:m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may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kumimoji="1" lang="zh-CN" alt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sup>
                    </m:sSubSup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kumimoji="1" lang="en-US" altLang="zh-CN" sz="20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20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</m:t>
                            </m:r>
                            <m:r>
                              <a:rPr kumimoji="1" lang="zh-CN" altLang="en-US" sz="20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  <m:r>
                              <a:rPr kumimoji="1" lang="en-US" altLang="zh-CN" sz="20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)</m:t>
                            </m:r>
                          </m:sup>
                        </m:sSup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molecular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 ?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CN" sz="20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EB52C0-C67A-A04E-938A-0874909B5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84" y="779719"/>
                <a:ext cx="6117444" cy="466090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BCF06F-CA2A-304F-AA21-810E2E22E778}"/>
                  </a:ext>
                </a:extLst>
              </p:cNvPr>
              <p:cNvSpPr txBox="1"/>
              <p:nvPr/>
            </p:nvSpPr>
            <p:spPr>
              <a:xfrm>
                <a:off x="329984" y="4968158"/>
                <a:ext cx="4074748" cy="400110"/>
              </a:xfrm>
              <a:prstGeom prst="rect">
                <a:avLst/>
              </a:prstGeom>
              <a:solidFill>
                <a:schemeClr val="bg1">
                  <a:lumMod val="85000"/>
                  <a:alpha val="86846"/>
                </a:schemeClr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kumimoji="1" 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kumimoji="1" lang="en-US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kumimoji="1" lang="en-US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sz="2000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4220</m:t>
                            </m:r>
                          </m:e>
                        </m:d>
                      </m:e>
                      <m:sup>
                        <m:r>
                          <a:rPr kumimoji="1" lang="en-US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20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BCF06F-CA2A-304F-AA21-810E2E22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84" y="4968158"/>
                <a:ext cx="4074748" cy="400110"/>
              </a:xfrm>
              <a:prstGeom prst="rect">
                <a:avLst/>
              </a:prstGeom>
              <a:blipFill>
                <a:blip r:embed="rId4"/>
                <a:stretch>
                  <a:fillRect b="-6818"/>
                </a:stretch>
              </a:blip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D38B940-F8A8-3E4B-904E-E131676EC15E}"/>
              </a:ext>
            </a:extLst>
          </p:cNvPr>
          <p:cNvSpPr/>
          <p:nvPr/>
        </p:nvSpPr>
        <p:spPr>
          <a:xfrm>
            <a:off x="6892135" y="5434845"/>
            <a:ext cx="1728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arXiv:2011.08725 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3CFE5C-9E5F-AB4B-80BD-6D56F4C5716A}"/>
                  </a:ext>
                </a:extLst>
              </p:cNvPr>
              <p:cNvSpPr txBox="1"/>
              <p:nvPr/>
            </p:nvSpPr>
            <p:spPr>
              <a:xfrm>
                <a:off x="453986" y="5452188"/>
                <a:ext cx="5993441" cy="702308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May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be</a:t>
                </a:r>
                <a:r>
                  <a:rPr kumimoji="1" lang="en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SU(3) flavor partners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molecular sates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kumimoji="1" lang="zh-CN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~4</m:t>
                    </m:r>
                    <m:r>
                      <a:rPr kumimoji="1" lang="zh-CN" alt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GeV</m:t>
                    </m:r>
                  </m:oMath>
                </a14:m>
                <a:endParaRPr kumimoji="1" lang="en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3CFE5C-9E5F-AB4B-80BD-6D56F4C5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86" y="5452188"/>
                <a:ext cx="5993441" cy="702308"/>
              </a:xfrm>
              <a:prstGeom prst="rect">
                <a:avLst/>
              </a:prstGeom>
              <a:blipFill>
                <a:blip r:embed="rId5"/>
                <a:stretch>
                  <a:fillRect l="-633" t="-5357" b="-8929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BFD95E4-CB82-6648-A4EA-BF091119FF08}"/>
              </a:ext>
            </a:extLst>
          </p:cNvPr>
          <p:cNvSpPr/>
          <p:nvPr/>
        </p:nvSpPr>
        <p:spPr>
          <a:xfrm>
            <a:off x="6888321" y="5729317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arXiv:2103.08331 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DC7D36-A4CB-4942-BEE4-50FBE34DF1A8}"/>
                  </a:ext>
                </a:extLst>
              </p:cNvPr>
              <p:cNvSpPr txBox="1"/>
              <p:nvPr/>
            </p:nvSpPr>
            <p:spPr>
              <a:xfrm>
                <a:off x="7459104" y="1655020"/>
                <a:ext cx="1018484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DC7D36-A4CB-4942-BEE4-50FBE34D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104" y="1655020"/>
                <a:ext cx="1018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CC7CDE-6611-244D-888B-126EC835D2BE}"/>
                  </a:ext>
                </a:extLst>
              </p:cNvPr>
              <p:cNvSpPr txBox="1"/>
              <p:nvPr/>
            </p:nvSpPr>
            <p:spPr>
              <a:xfrm>
                <a:off x="7459104" y="2044516"/>
                <a:ext cx="1018484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CC7CDE-6611-244D-888B-126EC835D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104" y="2044516"/>
                <a:ext cx="101848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B2C96-D177-2D4D-9D83-282CC2E6DC41}"/>
                  </a:ext>
                </a:extLst>
              </p:cNvPr>
              <p:cNvSpPr txBox="1"/>
              <p:nvPr/>
            </p:nvSpPr>
            <p:spPr>
              <a:xfrm>
                <a:off x="7459104" y="2414095"/>
                <a:ext cx="1018484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B2C96-D177-2D4D-9D83-282CC2E6D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104" y="2414095"/>
                <a:ext cx="101848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8AEFEF-05D8-554F-8AF2-93166FADB803}"/>
                  </a:ext>
                </a:extLst>
              </p:cNvPr>
              <p:cNvSpPr txBox="1"/>
              <p:nvPr/>
            </p:nvSpPr>
            <p:spPr>
              <a:xfrm>
                <a:off x="7476333" y="2783427"/>
                <a:ext cx="1018484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8AEFEF-05D8-554F-8AF2-93166FADB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333" y="2783427"/>
                <a:ext cx="101848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F7AF550-32F4-3545-95C5-91DD4B2C5DBB}"/>
                  </a:ext>
                </a:extLst>
              </p:cNvPr>
              <p:cNvSpPr txBox="1"/>
              <p:nvPr/>
            </p:nvSpPr>
            <p:spPr>
              <a:xfrm>
                <a:off x="7506522" y="3873680"/>
                <a:ext cx="982898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F7AF550-32F4-3545-95C5-91DD4B2C5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522" y="3873680"/>
                <a:ext cx="98289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AAFF982-AE5E-6F40-9AED-7CC802A4F676}"/>
                  </a:ext>
                </a:extLst>
              </p:cNvPr>
              <p:cNvSpPr txBox="1"/>
              <p:nvPr/>
            </p:nvSpPr>
            <p:spPr>
              <a:xfrm>
                <a:off x="7508886" y="3514136"/>
                <a:ext cx="982898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AAFF982-AE5E-6F40-9AED-7CC802A4F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886" y="3514136"/>
                <a:ext cx="98289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FD0D9F-4DC3-524B-BB5B-BD279E319A59}"/>
                  </a:ext>
                </a:extLst>
              </p:cNvPr>
              <p:cNvSpPr txBox="1"/>
              <p:nvPr/>
            </p:nvSpPr>
            <p:spPr>
              <a:xfrm>
                <a:off x="7500949" y="3142773"/>
                <a:ext cx="982898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FD0D9F-4DC3-524B-BB5B-BD279E319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49" y="3142773"/>
                <a:ext cx="98289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51D281A-5BA1-EA4C-96B2-F01D6C830528}"/>
              </a:ext>
            </a:extLst>
          </p:cNvPr>
          <p:cNvSpPr txBox="1"/>
          <p:nvPr/>
        </p:nvSpPr>
        <p:spPr>
          <a:xfrm>
            <a:off x="7529764" y="1295647"/>
            <a:ext cx="877163" cy="369332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S-wave</a:t>
            </a:r>
            <a:endParaRPr kumimoji="1" lang="en-CN" sz="1800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99788C-006A-DF41-9A88-29A34F02F15D}"/>
                  </a:ext>
                </a:extLst>
              </p:cNvPr>
              <p:cNvSpPr txBox="1"/>
              <p:nvPr/>
            </p:nvSpPr>
            <p:spPr>
              <a:xfrm>
                <a:off x="329984" y="4372869"/>
                <a:ext cx="7928191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Can’t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rule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out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conventional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charmonia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either,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𝜓𝜙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not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forbidden</a:t>
                </a:r>
                <a:endParaRPr kumimoji="1"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99788C-006A-DF41-9A88-29A34F02F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84" y="4372869"/>
                <a:ext cx="7928191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3CF48CE6-1D94-0E44-A4F4-2098BE45E97C}"/>
              </a:ext>
            </a:extLst>
          </p:cNvPr>
          <p:cNvSpPr/>
          <p:nvPr/>
        </p:nvSpPr>
        <p:spPr>
          <a:xfrm>
            <a:off x="329984" y="3075714"/>
            <a:ext cx="8344326" cy="492525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49C4-AABC-B346-90CE-E9A71C34D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 and prospect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369DB5-BE1F-1E44-9A93-192A08B77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2"/>
                <a:ext cx="7527911" cy="5599197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Three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i="1" dirty="0"/>
                  <a:t> </a:t>
                </a:r>
                <a:r>
                  <a:rPr lang="en-US" altLang="zh-CN" dirty="0"/>
                  <a:t>pentaquark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states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Evidence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i="1" dirty="0"/>
                  <a:t> </a:t>
                </a:r>
                <a:r>
                  <a:rPr lang="en-US" altLang="zh-CN" dirty="0"/>
                  <a:t>pentaquark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endParaRPr lang="en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Structures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mass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spectrum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structure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observed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Structures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𝜓𝜙</m:t>
                    </m:r>
                  </m:oMath>
                </a14:m>
                <a:r>
                  <a:rPr lang="en-US" dirty="0"/>
                  <a:t>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369DB5-BE1F-1E44-9A93-192A08B77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2"/>
                <a:ext cx="7527911" cy="5599197"/>
              </a:xfrm>
              <a:blipFill>
                <a:blip r:embed="rId2"/>
                <a:stretch>
                  <a:fillRect l="-6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53B1A-2610-8A45-98B5-3E2BC3DB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33</a:t>
            </a:fld>
            <a:endParaRPr kumimoji="1" lang="zh-CN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44A5C-45E1-D84D-8448-D1AE1571F38B}"/>
              </a:ext>
            </a:extLst>
          </p:cNvPr>
          <p:cNvSpPr txBox="1"/>
          <p:nvPr/>
        </p:nvSpPr>
        <p:spPr>
          <a:xfrm>
            <a:off x="465237" y="4123826"/>
            <a:ext cx="74100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bg1">
                <a:lumMod val="95000"/>
                <a:alpha val="40000"/>
              </a:schemeClr>
            </a:glo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lot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similar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studies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being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performed,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coming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out</a:t>
            </a:r>
            <a:r>
              <a:rPr kumimoji="1" lang="zh-CN" altLang="en-US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soon!</a:t>
            </a:r>
            <a:endParaRPr kumimoji="1" lang="en-US" altLang="zh-CN" sz="2000" dirty="0">
              <a:solidFill>
                <a:srgbClr val="2A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406359-BEB1-1A45-9C55-3519DCBB6D25}"/>
              </a:ext>
            </a:extLst>
          </p:cNvPr>
          <p:cNvSpPr/>
          <p:nvPr/>
        </p:nvSpPr>
        <p:spPr>
          <a:xfrm>
            <a:off x="465237" y="5634301"/>
            <a:ext cx="7203440" cy="62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2800" dirty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Thank you for your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A115D9-A406-E640-902A-50B9925C2238}"/>
                  </a:ext>
                </a:extLst>
              </p:cNvPr>
              <p:cNvSpPr txBox="1"/>
              <p:nvPr/>
            </p:nvSpPr>
            <p:spPr>
              <a:xfrm>
                <a:off x="7467520" y="627477"/>
                <a:ext cx="875048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𝑢𝑢𝑑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A115D9-A406-E640-902A-50B9925C2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520" y="627477"/>
                <a:ext cx="87504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56F56D-337B-D445-BBDB-59BC197A7D4B}"/>
                  </a:ext>
                </a:extLst>
              </p:cNvPr>
              <p:cNvSpPr txBox="1"/>
              <p:nvPr/>
            </p:nvSpPr>
            <p:spPr>
              <a:xfrm>
                <a:off x="7522426" y="1427136"/>
                <a:ext cx="849400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𝑢𝑠𝑑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56F56D-337B-D445-BBDB-59BC197A7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426" y="1427136"/>
                <a:ext cx="8494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86E581-D2B9-8943-9660-BB16EEC0F57A}"/>
                  </a:ext>
                </a:extLst>
              </p:cNvPr>
              <p:cNvSpPr txBox="1"/>
              <p:nvPr/>
            </p:nvSpPr>
            <p:spPr>
              <a:xfrm>
                <a:off x="7531531" y="2025334"/>
                <a:ext cx="687496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𝑐𝑐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86E581-D2B9-8943-9660-BB16EEC0F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531" y="2025334"/>
                <a:ext cx="6874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C72463-0261-FF43-9B1C-78F1B977C44D}"/>
                  </a:ext>
                </a:extLst>
              </p:cNvPr>
              <p:cNvSpPr txBox="1"/>
              <p:nvPr/>
            </p:nvSpPr>
            <p:spPr>
              <a:xfrm>
                <a:off x="7522426" y="2575302"/>
                <a:ext cx="741037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𝑢𝑑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C72463-0261-FF43-9B1C-78F1B977C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426" y="2575302"/>
                <a:ext cx="7410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D87CE7-2818-2C46-9785-1F46C7709027}"/>
                  </a:ext>
                </a:extLst>
              </p:cNvPr>
              <p:cNvSpPr txBox="1"/>
              <p:nvPr/>
            </p:nvSpPr>
            <p:spPr>
              <a:xfrm>
                <a:off x="7246933" y="3125271"/>
                <a:ext cx="1256691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1" lang="zh-CN" altLang="en-US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D87CE7-2818-2C46-9785-1F46C7709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933" y="3125271"/>
                <a:ext cx="12566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057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3CB-0095-C746-A131-BC1A7086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348" y="2865730"/>
            <a:ext cx="4403704" cy="748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N" sz="4000" i="1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713E5-8675-6E42-B502-08796207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131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40591-80A8-4E4B-BBA9-1BDB2301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35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D9B00-A619-D349-B029-3577392A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85" y="643290"/>
            <a:ext cx="7217230" cy="36305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2EEF2E-060B-9844-B55F-2978BE3F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17"/>
            <a:ext cx="8640762" cy="558912"/>
          </a:xfrm>
        </p:spPr>
        <p:txBody>
          <a:bodyPr/>
          <a:lstStyle/>
          <a:p>
            <a:r>
              <a:rPr lang="en-US" dirty="0"/>
              <a:t>Relativistic tetraquarks [</a:t>
            </a:r>
            <a:r>
              <a:rPr lang="en-US" sz="2000" dirty="0"/>
              <a:t>arXiv:2103.01763</a:t>
            </a:r>
            <a:r>
              <a:rPr lang="en-US" dirty="0"/>
              <a:t>]</a:t>
            </a:r>
            <a:endParaRPr lang="en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A0558B-F399-DE40-AB6F-557D862EB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3578975"/>
            <a:ext cx="7128330" cy="16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52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5695" y="86601"/>
                <a:ext cx="8109010" cy="49653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stability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695" y="86601"/>
                <a:ext cx="8109010" cy="496530"/>
              </a:xfrm>
              <a:blipFill>
                <a:blip r:embed="rId3"/>
                <a:stretch>
                  <a:fillRect l="-469" t="-26829" b="-390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36</a:t>
            </a:fld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1D3E1F-DDB2-AC48-84A4-E7667CC2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9" y="1190325"/>
            <a:ext cx="8120203" cy="34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03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5" y="67069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Systematic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uncertainties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37</a:t>
            </a:fld>
            <a:endParaRPr kumimoji="1" lang="zh-CN" alt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753894-D2A2-AC49-8F53-2DE9F144CFF6}"/>
              </a:ext>
            </a:extLst>
          </p:cNvPr>
          <p:cNvSpPr/>
          <p:nvPr/>
        </p:nvSpPr>
        <p:spPr>
          <a:xfrm>
            <a:off x="6122125" y="365259"/>
            <a:ext cx="251863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902A4-357C-4B4C-BDBF-8A84E445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32998"/>
            <a:ext cx="8640763" cy="42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91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8106" y="56025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invariant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106" y="56025"/>
                <a:ext cx="8109010" cy="496530"/>
              </a:xfrm>
              <a:blipFill>
                <a:blip r:embed="rId3"/>
                <a:stretch>
                  <a:fillRect l="-1878" t="-30000" b="-4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94631" y="655674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Same structures in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all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high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2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bins,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evidence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increasing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631" y="655674"/>
                <a:ext cx="8109010" cy="5244164"/>
              </a:xfrm>
              <a:blipFill>
                <a:blip r:embed="rId4"/>
                <a:stretch>
                  <a:fillRect l="-6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38</a:t>
            </a:fld>
            <a:endParaRPr kumimoji="1"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AECF25-2DF3-1941-8853-FFC1D8F79546}"/>
              </a:ext>
            </a:extLst>
          </p:cNvPr>
          <p:cNvGrpSpPr/>
          <p:nvPr/>
        </p:nvGrpSpPr>
        <p:grpSpPr>
          <a:xfrm>
            <a:off x="528305" y="1298143"/>
            <a:ext cx="7441661" cy="4704814"/>
            <a:chOff x="486382" y="1276459"/>
            <a:chExt cx="7441661" cy="470481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504F4C-3AD1-494F-B47D-710E7FA7F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382" y="1276459"/>
              <a:ext cx="7441661" cy="470481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005C730-4F0C-5C4E-AD89-8B77DA0A13A4}"/>
                </a:ext>
              </a:extLst>
            </p:cNvPr>
            <p:cNvCxnSpPr>
              <a:cxnSpLocks/>
            </p:cNvCxnSpPr>
            <p:nvPr/>
          </p:nvCxnSpPr>
          <p:spPr>
            <a:xfrm>
              <a:off x="5966859" y="2893246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B7CCA9E-5C15-E443-BDCC-725478132CAF}"/>
                </a:ext>
              </a:extLst>
            </p:cNvPr>
            <p:cNvCxnSpPr>
              <a:cxnSpLocks/>
            </p:cNvCxnSpPr>
            <p:nvPr/>
          </p:nvCxnSpPr>
          <p:spPr>
            <a:xfrm>
              <a:off x="1063783" y="5273839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393A6E3-B5DA-9C41-B0D0-4DB238A7DB8D}"/>
                </a:ext>
              </a:extLst>
            </p:cNvPr>
            <p:cNvCxnSpPr>
              <a:cxnSpLocks/>
            </p:cNvCxnSpPr>
            <p:nvPr/>
          </p:nvCxnSpPr>
          <p:spPr>
            <a:xfrm>
              <a:off x="3491673" y="5273839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3CDE0B4-4BE6-5444-AD05-E517926BECE6}"/>
                </a:ext>
              </a:extLst>
            </p:cNvPr>
            <p:cNvCxnSpPr>
              <a:cxnSpLocks/>
            </p:cNvCxnSpPr>
            <p:nvPr/>
          </p:nvCxnSpPr>
          <p:spPr>
            <a:xfrm>
              <a:off x="5966859" y="5357922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F296C80-D89D-5A4A-81B5-6960DACBD4C8}"/>
                </a:ext>
              </a:extLst>
            </p:cNvPr>
            <p:cNvCxnSpPr>
              <a:cxnSpLocks/>
            </p:cNvCxnSpPr>
            <p:nvPr/>
          </p:nvCxnSpPr>
          <p:spPr>
            <a:xfrm>
              <a:off x="6426707" y="2672530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5DFDC3-AC1B-A94B-8F08-36E35AEA3FFA}"/>
                </a:ext>
              </a:extLst>
            </p:cNvPr>
            <p:cNvCxnSpPr>
              <a:cxnSpLocks/>
            </p:cNvCxnSpPr>
            <p:nvPr/>
          </p:nvCxnSpPr>
          <p:spPr>
            <a:xfrm>
              <a:off x="6394808" y="5112105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7E05DA5-C59E-6643-A3E3-8076A085B622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00" y="5044965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1011CF6-675E-6D45-AA7B-0B186618D4C7}"/>
                </a:ext>
              </a:extLst>
            </p:cNvPr>
            <p:cNvCxnSpPr>
              <a:cxnSpLocks/>
            </p:cNvCxnSpPr>
            <p:nvPr/>
          </p:nvCxnSpPr>
          <p:spPr>
            <a:xfrm>
              <a:off x="1471081" y="5044964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B82E8-D50B-F24A-A701-60A43B81B273}"/>
              </a:ext>
            </a:extLst>
          </p:cNvPr>
          <p:cNvSpPr/>
          <p:nvPr/>
        </p:nvSpPr>
        <p:spPr>
          <a:xfrm>
            <a:off x="6106989" y="574239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60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06" y="21404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significance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47591" y="623993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Global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-test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against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DPS+SPS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continuum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DPS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model: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constructed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single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kinematics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SPS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model: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empirical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function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Φ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∙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sup>
                    </m:sSup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Hypothesis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without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any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6.2−7.4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rejected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6.0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622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1149771" lvl="2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endParaRPr kumimoji="1" lang="en-US" altLang="zh-CN" sz="1244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591" y="623993"/>
                <a:ext cx="8109010" cy="5244164"/>
              </a:xfrm>
              <a:blipFill>
                <a:blip r:embed="rId3"/>
                <a:stretch>
                  <a:fillRect l="-626" t="-48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39</a:t>
            </a:fld>
            <a:endParaRPr kumimoji="1"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3BEA3-FF03-ED4A-8793-21D452B8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658" y="2143603"/>
            <a:ext cx="5587766" cy="3496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615108-EBA2-EB48-824F-202383EF3839}"/>
                  </a:ext>
                </a:extLst>
              </p:cNvPr>
              <p:cNvSpPr txBox="1"/>
              <p:nvPr/>
            </p:nvSpPr>
            <p:spPr>
              <a:xfrm>
                <a:off x="2083623" y="5723154"/>
                <a:ext cx="4020396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lit/>
                      </m:rP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ndf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mainly from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&lt;7</m:t>
                    </m:r>
                  </m:oMath>
                </a14:m>
                <a:r>
                  <a:rPr kumimoji="1" lang="en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GeV region</a:t>
                </a:r>
                <a:endParaRPr kumimoji="1" lang="en-CN" sz="2000" dirty="0">
                  <a:solidFill>
                    <a:srgbClr val="0070C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615108-EBA2-EB48-824F-202383EF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623" y="5723154"/>
                <a:ext cx="4020396" cy="400110"/>
              </a:xfrm>
              <a:prstGeom prst="rect">
                <a:avLst/>
              </a:prstGeom>
              <a:blipFill>
                <a:blip r:embed="rId5"/>
                <a:stretch>
                  <a:fillRect t="-9375" r="-631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7AF35EA-4ECE-D643-8F45-3D59A7F197F5}"/>
              </a:ext>
            </a:extLst>
          </p:cNvPr>
          <p:cNvSpPr/>
          <p:nvPr/>
        </p:nvSpPr>
        <p:spPr>
          <a:xfrm>
            <a:off x="6122125" y="1186887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7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4ED8-5B1D-5847-8664-BDB10AF4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exotic</a:t>
            </a:r>
            <a:r>
              <a:rPr lang="zh-CN" altLang="en-US" dirty="0"/>
              <a:t> </a:t>
            </a:r>
            <a:r>
              <a:rPr lang="en-US" altLang="zh-CN" dirty="0"/>
              <a:t>hadrons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D2EC40-9323-4949-B218-5A00B4B4EC05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40901" y="701112"/>
                <a:ext cx="5164282" cy="1619064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𝑐𝑐𝑞</m:t>
                    </m:r>
                    <m:acc>
                      <m:accPr>
                        <m:chr m:val="̅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contents,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zh-CN" altLang="en-US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∗</m:t>
                            </m:r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kumimoji="1" lang="en-US" altLang="zh-CN" sz="1600" i="1">
                        <a:latin typeface="Cambria Math" panose="02040503050406030204" pitchFamily="18" charset="0"/>
                        <a:cs typeface="Times New Roman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</m:sub>
                    </m:sSub>
                    <m:r>
                      <a:rPr kumimoji="1" lang="en-US" altLang="zh-CN" sz="1600" i="1">
                        <a:latin typeface="Cambria Math" panose="02040503050406030204" pitchFamily="18" charset="0"/>
                        <a:cs typeface="Times New Roman" charset="0"/>
                      </a:rPr>
                      <m:t>=0.01±0.14</m:t>
                    </m:r>
                  </m:oMath>
                </a14:m>
                <a:r>
                  <a:rPr kumimoji="1"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</a:p>
              <a:p>
                <a:pPr lvl="1"/>
                <a:r>
                  <a:rPr kumimoji="1"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600">
                            <a:latin typeface="Cambria Math" panose="02040503050406030204" pitchFamily="18" charset="0"/>
                            <a:cs typeface="Times New Roman" charset="0"/>
                          </a:rPr>
                          <m:t>Γ</m:t>
                        </m:r>
                      </m:e>
                      <m:sub>
                        <m:r>
                          <a:rPr kumimoji="1" lang="en-US" altLang="zh-CN" sz="1600" i="1">
                            <a:latin typeface="Cambria Math" panose="02040503050406030204" pitchFamily="18" charset="0"/>
                            <a:cs typeface="Times New Roman" charset="0"/>
                          </a:rPr>
                          <m:t>𝑋</m:t>
                        </m:r>
                        <m:d>
                          <m:d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3872</m:t>
                            </m:r>
                          </m:e>
                        </m:d>
                      </m:sub>
                    </m:sSub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latin typeface="Cambria Math" panose="02040503050406030204" pitchFamily="18" charset="0"/>
                        <a:cs typeface="Times New Roman" charset="0"/>
                      </a:rPr>
                      <m:t>Breit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latin typeface="Cambria Math" panose="02040503050406030204" pitchFamily="18" charset="0"/>
                        <a:cs typeface="Times New Roman" charset="0"/>
                      </a:rPr>
                      <m:t>Wigner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)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≾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1</m:t>
                    </m:r>
                  </m:oMath>
                </a14:m>
                <a:r>
                  <a:rPr kumimoji="1"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</a:p>
              <a:p>
                <a:pPr marL="432008" lvl="1" indent="0"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D2EC40-9323-4949-B218-5A00B4B4E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40901" y="701112"/>
                <a:ext cx="5164282" cy="1619064"/>
              </a:xfrm>
              <a:blipFill>
                <a:blip r:embed="rId3"/>
                <a:stretch>
                  <a:fillRect l="-983" t="-39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F7D77-4087-6B44-A564-54568963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3501F3-C7D5-C040-885D-DACDE2A21782}"/>
              </a:ext>
            </a:extLst>
          </p:cNvPr>
          <p:cNvGrpSpPr/>
          <p:nvPr/>
        </p:nvGrpSpPr>
        <p:grpSpPr>
          <a:xfrm>
            <a:off x="24763" y="2692498"/>
            <a:ext cx="8480051" cy="2934919"/>
            <a:chOff x="52195" y="2692498"/>
            <a:chExt cx="8480051" cy="29349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8FD25F-F1A6-A440-8271-7A8BF7EAF6DF}"/>
                </a:ext>
              </a:extLst>
            </p:cNvPr>
            <p:cNvGrpSpPr/>
            <p:nvPr/>
          </p:nvGrpSpPr>
          <p:grpSpPr>
            <a:xfrm>
              <a:off x="52195" y="2692498"/>
              <a:ext cx="4165993" cy="2934919"/>
              <a:chOff x="1282995" y="1161593"/>
              <a:chExt cx="4165993" cy="293491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09EFBD-84EE-A34B-9BC7-BB929A522AA7}"/>
                  </a:ext>
                </a:extLst>
              </p:cNvPr>
              <p:cNvGrpSpPr/>
              <p:nvPr/>
            </p:nvGrpSpPr>
            <p:grpSpPr>
              <a:xfrm>
                <a:off x="1282995" y="1161593"/>
                <a:ext cx="4075390" cy="2934919"/>
                <a:chOff x="-161758" y="-100315"/>
                <a:chExt cx="6970909" cy="5879379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E3E7978-36B0-F244-9B46-135A67D4407A}"/>
                    </a:ext>
                  </a:extLst>
                </p:cNvPr>
                <p:cNvGrpSpPr/>
                <p:nvPr/>
              </p:nvGrpSpPr>
              <p:grpSpPr>
                <a:xfrm>
                  <a:off x="-161758" y="-100315"/>
                  <a:ext cx="6970909" cy="5879379"/>
                  <a:chOff x="-161758" y="-100315"/>
                  <a:chExt cx="6970909" cy="5879379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330C4F04-29EA-C84C-8EA5-7A67D6DA26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161758" y="-100315"/>
                    <a:ext cx="6970909" cy="5879379"/>
                  </a:xfrm>
                  <a:prstGeom prst="rect">
                    <a:avLst/>
                  </a:prstGeom>
                </p:spPr>
              </p:pic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623E986F-9BBB-B54E-8289-9620F73144E6}"/>
                      </a:ext>
                    </a:extLst>
                  </p:cNvPr>
                  <p:cNvSpPr/>
                  <p:nvPr/>
                </p:nvSpPr>
                <p:spPr>
                  <a:xfrm>
                    <a:off x="5730159" y="1023408"/>
                    <a:ext cx="640080" cy="5453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en-CN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DBD891C-9D40-414C-AF4B-D534D24AF585}"/>
                    </a:ext>
                  </a:extLst>
                </p:cNvPr>
                <p:cNvSpPr txBox="1"/>
                <p:nvPr/>
              </p:nvSpPr>
              <p:spPr>
                <a:xfrm>
                  <a:off x="5592446" y="1195610"/>
                  <a:ext cx="1111026" cy="4007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zh-CN" sz="7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(4440,</a:t>
                  </a:r>
                  <a:r>
                    <a:rPr kumimoji="1" lang="zh-CN" altLang="en-US" sz="7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7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4457)</a:t>
                  </a:r>
                  <a:endParaRPr kumimoji="1" lang="en-CN" sz="1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442EA8F-DC60-6D44-9D6D-6A165AA427FB}"/>
                    </a:ext>
                  </a:extLst>
                </p:cNvPr>
                <p:cNvSpPr txBox="1"/>
                <p:nvPr/>
              </p:nvSpPr>
              <p:spPr>
                <a:xfrm>
                  <a:off x="5596120" y="1001842"/>
                  <a:ext cx="727156" cy="4007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zh-CN" sz="700" dirty="0">
                      <a:solidFill>
                        <a:srgbClr val="FF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(4312)</a:t>
                  </a:r>
                  <a:endParaRPr kumimoji="1" lang="en-CN" sz="7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474F0A-B3BE-214C-B1D4-DB50719ADB62}"/>
                  </a:ext>
                </a:extLst>
              </p:cNvPr>
              <p:cNvSpPr/>
              <p:nvPr/>
            </p:nvSpPr>
            <p:spPr>
              <a:xfrm>
                <a:off x="2831412" y="3346820"/>
                <a:ext cx="26175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Rev.Mod.Phys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90 (2018) 015003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9CE7A0B8-C809-8343-8120-3F24BC54EAD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77788" y="3000837"/>
                  <a:ext cx="4254458" cy="77900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16004" indent="-216004" algn="l" defTabSz="864017" rtl="0" eaLnBrk="1" latinLnBrk="0" hangingPunct="1">
                    <a:lnSpc>
                      <a:spcPct val="90000"/>
                    </a:lnSpc>
                    <a:spcBef>
                      <a:spcPts val="945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1pPr>
                  <a:lvl2pPr marL="64801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Ø"/>
                    <a:defRPr sz="20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2pPr>
                  <a:lvl3pPr marL="1080021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§"/>
                    <a:defRPr sz="18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3pPr>
                  <a:lvl4pPr marL="1512029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Courier New" panose="02070309020205020404" pitchFamily="49" charset="0"/>
                    <a:buChar char="o"/>
                    <a:defRPr sz="16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4pPr>
                  <a:lvl5pPr marL="1944037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v"/>
                    <a:defRPr sz="1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5pPr>
                  <a:lvl6pPr marL="2376046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08054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4006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72070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>
                      <a:schemeClr val="tx1"/>
                    </a:buClr>
                  </a:pPr>
                  <a:r>
                    <a:rPr lang="en-US" altLang="zh-CN" sz="2000" dirty="0"/>
                    <a:t>Tens</a:t>
                  </a:r>
                  <a:r>
                    <a:rPr lang="zh-CN" altLang="en-US" sz="2000" dirty="0"/>
                    <a:t> </a:t>
                  </a:r>
                  <a:r>
                    <a:rPr lang="en-US" altLang="zh-CN" sz="2000" dirty="0"/>
                    <a:t>of</a:t>
                  </a:r>
                  <a:r>
                    <a:rPr lang="zh-CN" altLang="en-US" sz="2000" dirty="0"/>
                    <a:t> </a:t>
                  </a:r>
                  <a:r>
                    <a:rPr lang="en-US" altLang="zh-CN" sz="2000" dirty="0"/>
                    <a:t>more</a:t>
                  </a:r>
                  <a:r>
                    <a:rPr lang="zh-CN" altLang="en-US" sz="2000" dirty="0"/>
                    <a:t> </a:t>
                  </a:r>
                  <a:r>
                    <a:rPr lang="en-US" altLang="zh-CN" sz="2000" dirty="0"/>
                    <a:t>candidates</a:t>
                  </a:r>
                  <a:r>
                    <a:rPr lang="zh-CN" altLang="en-US" sz="2000" dirty="0"/>
                    <a:t> </a:t>
                  </a:r>
                  <a:r>
                    <a:rPr lang="en-US" altLang="zh-CN" sz="2000" dirty="0"/>
                    <a:t>observed</a:t>
                  </a:r>
                </a:p>
                <a:p>
                  <a:pPr lvl="1">
                    <a:buClr>
                      <a:schemeClr val="tx1"/>
                    </a:buClr>
                  </a:pPr>
                  <a:r>
                    <a:rPr lang="en-US" altLang="zh-CN" sz="1600" dirty="0"/>
                    <a:t>Mostly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with</a:t>
                  </a:r>
                  <a:r>
                    <a:rPr lang="zh-CN" altLang="en-US" sz="16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or</a:t>
                  </a:r>
                  <a:r>
                    <a:rPr lang="zh-CN" altLang="en-US" sz="16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a14:m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contents</a:t>
                  </a:r>
                </a:p>
              </p:txBody>
            </p:sp>
          </mc:Choice>
          <mc:Fallback xmlns=""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9CE7A0B8-C809-8343-8120-3F24BC54E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788" y="3000837"/>
                  <a:ext cx="4254458" cy="779001"/>
                </a:xfrm>
                <a:prstGeom prst="rect">
                  <a:avLst/>
                </a:prstGeom>
                <a:blipFill>
                  <a:blip r:embed="rId5"/>
                  <a:stretch>
                    <a:fillRect l="-1190" t="-806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244F9360-7A85-4944-AB8A-FDB5B346C8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0356" y="3715210"/>
                <a:ext cx="4515848" cy="14626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</a:pPr>
                <a:r>
                  <a:rPr lang="en-US" altLang="zh-CN" sz="2000" dirty="0"/>
                  <a:t>No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clear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pattern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found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yet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zh-CN" sz="1600" dirty="0"/>
                  <a:t>Width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from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MeV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to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300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MeV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zh-CN" sz="1600" dirty="0"/>
                  <a:t>Production:</a:t>
                </a:r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/>
                  <a:t>,</a:t>
                </a:r>
                <a:r>
                  <a:rPr lang="zh-CN" altLang="en-US" sz="1600" dirty="0"/>
                  <a:t> </a:t>
                </a:r>
                <a:r>
                  <a:rPr lang="en-US" altLang="zh-CN" sz="1600" dirty="0" err="1"/>
                  <a:t>hadro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or</a:t>
                </a:r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1600" dirty="0"/>
                  <a:t>-decay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zh-CN" sz="1600" dirty="0"/>
                  <a:t>Some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close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to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two-hadron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thresholds</a:t>
                </a:r>
                <a:endParaRPr lang="en-CN" sz="1600" dirty="0"/>
              </a:p>
              <a:p>
                <a:pPr lvl="1">
                  <a:buClr>
                    <a:schemeClr val="tx1"/>
                  </a:buClr>
                </a:pPr>
                <a:endParaRPr lang="en-US" altLang="zh-CN" sz="1800" dirty="0"/>
              </a:p>
              <a:p>
                <a:pPr marL="432008" lvl="1" indent="0">
                  <a:buFont typeface="Wingdings" pitchFamily="2" charset="2"/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244F9360-7A85-4944-AB8A-FDB5B34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356" y="3715210"/>
                <a:ext cx="4515848" cy="1462626"/>
              </a:xfrm>
              <a:prstGeom prst="rect">
                <a:avLst/>
              </a:prstGeom>
              <a:blipFill>
                <a:blip r:embed="rId6"/>
                <a:stretch>
                  <a:fillRect l="-1120" t="-34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A9705E53-9A96-2743-AB84-A751D64CBF5F}"/>
              </a:ext>
            </a:extLst>
          </p:cNvPr>
          <p:cNvGrpSpPr/>
          <p:nvPr/>
        </p:nvGrpSpPr>
        <p:grpSpPr>
          <a:xfrm>
            <a:off x="5305183" y="685546"/>
            <a:ext cx="3609827" cy="2309341"/>
            <a:chOff x="5050783" y="917441"/>
            <a:chExt cx="3609827" cy="230934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B2B3A2-4806-494D-8675-F20B491BA847}"/>
                </a:ext>
              </a:extLst>
            </p:cNvPr>
            <p:cNvGrpSpPr/>
            <p:nvPr/>
          </p:nvGrpSpPr>
          <p:grpSpPr>
            <a:xfrm>
              <a:off x="5050783" y="917441"/>
              <a:ext cx="3609827" cy="2096515"/>
              <a:chOff x="765667" y="1203748"/>
              <a:chExt cx="2753416" cy="179519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1FAC4E1-8C1B-8249-AA15-5C67463FD74A}"/>
                  </a:ext>
                </a:extLst>
              </p:cNvPr>
              <p:cNvGrpSpPr/>
              <p:nvPr/>
            </p:nvGrpSpPr>
            <p:grpSpPr>
              <a:xfrm>
                <a:off x="765667" y="1203748"/>
                <a:ext cx="2041056" cy="1795192"/>
                <a:chOff x="765667" y="1203748"/>
                <a:chExt cx="2041056" cy="179519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B34CA66-5801-8546-9FB0-F1ECBA80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5667" y="1203748"/>
                  <a:ext cx="2041056" cy="179519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FF452D0C-4D31-BB45-8FD3-46061E9A7F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73841" y="2211681"/>
                      <a:ext cx="89434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𝑋</m:t>
                            </m:r>
                            <m:r>
                              <a:rPr kumimoji="1" lang="en-US" altLang="zh-CN" sz="14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(3872)</m:t>
                            </m:r>
                          </m:oMath>
                        </m:oMathPara>
                      </a14:m>
                      <a:endParaRPr kumimoji="1" lang="en-CN" sz="14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FF452D0C-4D31-BB45-8FD3-46061E9A7F4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73841" y="2211681"/>
                      <a:ext cx="894347" cy="30777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C24AB4D-C4D3-CF43-850C-D8B7D4D6F06A}"/>
                    </a:ext>
                  </a:extLst>
                </p:cNvPr>
                <p:cNvSpPr/>
                <p:nvPr/>
              </p:nvSpPr>
              <p:spPr>
                <a:xfrm>
                  <a:off x="1732583" y="2514249"/>
                  <a:ext cx="335344" cy="358474"/>
                </a:xfrm>
                <a:prstGeom prst="ellipse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160F87-2BBC-DA4D-A7E4-5D93770FA0FC}"/>
                  </a:ext>
                </a:extLst>
              </p:cNvPr>
              <p:cNvSpPr/>
              <p:nvPr/>
            </p:nvSpPr>
            <p:spPr>
              <a:xfrm>
                <a:off x="1637093" y="1866348"/>
                <a:ext cx="18819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91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(2003)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262001 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5CFE9A-FB8C-BB4B-83C1-7A1615F4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85616" y="2998463"/>
              <a:ext cx="1936148" cy="22831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39BAD7-95F5-9540-A2FD-2B8D978B1ED2}"/>
              </a:ext>
            </a:extLst>
          </p:cNvPr>
          <p:cNvGrpSpPr/>
          <p:nvPr/>
        </p:nvGrpSpPr>
        <p:grpSpPr>
          <a:xfrm>
            <a:off x="4760783" y="5055417"/>
            <a:ext cx="3373741" cy="682965"/>
            <a:chOff x="4604334" y="5476364"/>
            <a:chExt cx="3373741" cy="6829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DCC44A-477D-8142-9B19-62545B5B109B}"/>
                </a:ext>
              </a:extLst>
            </p:cNvPr>
            <p:cNvSpPr txBox="1"/>
            <p:nvPr/>
          </p:nvSpPr>
          <p:spPr>
            <a:xfrm>
              <a:off x="4604334" y="5709642"/>
              <a:ext cx="2154757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Hadron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molecular?</a:t>
              </a:r>
              <a:endParaRPr kumimoji="1" lang="en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BE9C81-5E22-434C-AFD0-EAF3AD83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3628" y="5476364"/>
              <a:ext cx="1024447" cy="68296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F1DB86-FE48-C842-A18F-C07E06DAEF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2669" y="797056"/>
            <a:ext cx="687781" cy="5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1" y="56522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Interpretations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882" y="618005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tetraquark candidate (?)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Existence predicted  after charm quark discovery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New studies using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diquark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model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diquark uccessfully predicted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mass</a:t>
                </a:r>
                <a:endParaRPr kumimoji="1"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Tightly bound between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r>
                      <a:rPr kumimoji="1" lang="en-US" altLang="zh-CN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r>
                      <a:rPr kumimoji="1" lang="en-US" altLang="zh-CN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]</m:t>
                    </m:r>
                  </m:oMath>
                </a14:m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 series of states from spin and orbital configurations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Threshold structure: in regions of ground and P-wave states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(6900):</m:t>
                    </m:r>
                  </m:oMath>
                </a14:m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2S- or D-wave state</a:t>
                </a:r>
                <a:endParaRPr kumimoji="1" lang="en-US" altLang="zh-CN" sz="2000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1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  <a:spcBef>
                    <a:spcPts val="7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Dynamically generated?</a:t>
                </a:r>
              </a:p>
              <a:p>
                <a:pPr lvl="1">
                  <a:lnSpc>
                    <a:spcPct val="1000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data fit with di-charmonium channels</a:t>
                </a:r>
              </a:p>
              <a:p>
                <a:pPr>
                  <a:lnSpc>
                    <a:spcPct val="100000"/>
                  </a:lnSpc>
                  <a:spcBef>
                    <a:spcPts val="13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 further support of tetraquark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882" y="618005"/>
                <a:ext cx="8109010" cy="5244164"/>
              </a:xfrm>
              <a:blipFill>
                <a:blip r:embed="rId3"/>
                <a:stretch>
                  <a:fillRect l="-625" t="-4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40</a:t>
            </a:fld>
            <a:endParaRPr kumimoji="1"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F246A-761E-0E45-A643-6F88C490EE44}"/>
              </a:ext>
            </a:extLst>
          </p:cNvPr>
          <p:cNvGrpSpPr/>
          <p:nvPr/>
        </p:nvGrpSpPr>
        <p:grpSpPr>
          <a:xfrm>
            <a:off x="603494" y="1343436"/>
            <a:ext cx="6624000" cy="936555"/>
            <a:chOff x="603494" y="1343436"/>
            <a:chExt cx="6624000" cy="9365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0734BB-B59C-014D-91C0-E4079F51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494" y="1343436"/>
              <a:ext cx="6624000" cy="9365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334F2D-E602-0745-AA5E-4FDA4BB96A35}"/>
                </a:ext>
              </a:extLst>
            </p:cNvPr>
            <p:cNvSpPr/>
            <p:nvPr/>
          </p:nvSpPr>
          <p:spPr>
            <a:xfrm>
              <a:off x="2281418" y="1399202"/>
              <a:ext cx="383446" cy="28298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873868-45A8-F24A-8E74-E5434FD77F35}"/>
                </a:ext>
              </a:extLst>
            </p:cNvPr>
            <p:cNvSpPr/>
            <p:nvPr/>
          </p:nvSpPr>
          <p:spPr>
            <a:xfrm>
              <a:off x="1917018" y="1754629"/>
              <a:ext cx="843927" cy="28298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BC362F-6992-FE4A-B237-E7E47E9FB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06" y="2060355"/>
            <a:ext cx="1622584" cy="1551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5AAAC-1BE0-5048-82F0-1CAAFC50C603}"/>
              </a:ext>
            </a:extLst>
          </p:cNvPr>
          <p:cNvSpPr/>
          <p:nvPr/>
        </p:nvSpPr>
        <p:spPr>
          <a:xfrm>
            <a:off x="4649234" y="2588013"/>
            <a:ext cx="2047355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[PRD90(2014)094007]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D39F6F-8812-6147-871F-74997604878B}"/>
              </a:ext>
            </a:extLst>
          </p:cNvPr>
          <p:cNvSpPr/>
          <p:nvPr/>
        </p:nvSpPr>
        <p:spPr>
          <a:xfrm>
            <a:off x="4942109" y="3904060"/>
            <a:ext cx="3129383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[EPJC80(2020)1004, PLB(2017)247 …]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D2611D-5277-2840-AB1C-CB4B3E0DD25E}"/>
              </a:ext>
            </a:extLst>
          </p:cNvPr>
          <p:cNvSpPr/>
          <p:nvPr/>
        </p:nvSpPr>
        <p:spPr>
          <a:xfrm>
            <a:off x="476336" y="4194137"/>
            <a:ext cx="7595156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[PRD102(2020)114030, PRD102(2020)074003, EPJC80(2020)871,PRD102(2020)114039, arXiv2006.13756,…]</a:t>
            </a:r>
            <a:endParaRPr kumimoji="1" lang="en-US" altLang="zh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BE574-C516-6D40-8485-EE132B10C51B}"/>
              </a:ext>
            </a:extLst>
          </p:cNvPr>
          <p:cNvSpPr/>
          <p:nvPr/>
        </p:nvSpPr>
        <p:spPr>
          <a:xfrm>
            <a:off x="2553958" y="4484214"/>
            <a:ext cx="1848583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[arXiv:2009.07795]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D50ABA-C7E1-4148-9AF7-12F95A4BD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938" y="4616751"/>
            <a:ext cx="2556910" cy="16760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BC9F2B8-1CB3-A941-8BB6-C5DCA792051E}"/>
              </a:ext>
            </a:extLst>
          </p:cNvPr>
          <p:cNvSpPr/>
          <p:nvPr/>
        </p:nvSpPr>
        <p:spPr>
          <a:xfrm>
            <a:off x="5699062" y="5621237"/>
            <a:ext cx="1848583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[arXiv:2009.07795]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20330-D0AB-0D44-9047-59E0B62B54D2}"/>
              </a:ext>
            </a:extLst>
          </p:cNvPr>
          <p:cNvSpPr/>
          <p:nvPr/>
        </p:nvSpPr>
        <p:spPr>
          <a:xfrm>
            <a:off x="2136718" y="5805679"/>
            <a:ext cx="5727850" cy="36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2012" lvl="1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[PLB36(1976)1266, Z.Phys.C7(1981)317, EPJC80(2020)1004, PLB(2017)247 …]</a:t>
            </a:r>
          </a:p>
        </p:txBody>
      </p:sp>
    </p:spTree>
    <p:extLst>
      <p:ext uri="{BB962C8B-B14F-4D97-AF65-F5344CB8AC3E}">
        <p14:creationId xmlns:p14="http://schemas.microsoft.com/office/powerpoint/2010/main" val="3081536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327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The bottom partner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631" y="709993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Searched for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2000" i="0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  <m:sSup>
                      <m:sSupPr>
                        <m:ctrlPr>
                          <a:rPr kumimoji="1" lang="el-GR" altLang="zh-CN" sz="200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l-GR" altLang="zh-CN" sz="2000" i="1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final state by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and CMS 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631" y="709993"/>
                <a:ext cx="8109010" cy="5244164"/>
              </a:xfrm>
              <a:blipFill>
                <a:blip r:embed="rId3"/>
                <a:stretch>
                  <a:fillRect l="-626" t="-4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41</a:t>
            </a:fld>
            <a:endParaRPr kumimoji="1"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40F909-97AC-EE4E-B8E9-C2BF330A1337}"/>
              </a:ext>
            </a:extLst>
          </p:cNvPr>
          <p:cNvGrpSpPr/>
          <p:nvPr/>
        </p:nvGrpSpPr>
        <p:grpSpPr>
          <a:xfrm>
            <a:off x="125540" y="1681217"/>
            <a:ext cx="8262839" cy="2886274"/>
            <a:chOff x="253584" y="1817200"/>
            <a:chExt cx="8262839" cy="28862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8476F2-6957-5242-91C8-9CFB85D1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584" y="1937108"/>
              <a:ext cx="4247647" cy="276636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521FC6-A3AF-174B-B901-733E62C0FE08}"/>
                </a:ext>
              </a:extLst>
            </p:cNvPr>
            <p:cNvSpPr/>
            <p:nvPr/>
          </p:nvSpPr>
          <p:spPr>
            <a:xfrm>
              <a:off x="2627545" y="2932310"/>
              <a:ext cx="1692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JHEP 10 (2018) 086 </a:t>
              </a:r>
              <a:endPara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E61C31-E591-5940-A42E-BB1FA9DDD0E6}"/>
                </a:ext>
              </a:extLst>
            </p:cNvPr>
            <p:cNvGrpSpPr/>
            <p:nvPr/>
          </p:nvGrpSpPr>
          <p:grpSpPr>
            <a:xfrm>
              <a:off x="4628558" y="1817200"/>
              <a:ext cx="3887865" cy="2766366"/>
              <a:chOff x="4628558" y="1817200"/>
              <a:chExt cx="3887865" cy="276636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A390730-F56F-614E-9A81-A9DDB00AB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558" y="1817200"/>
                <a:ext cx="3887865" cy="2766366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875E1E-775B-5149-A746-D9985B661373}"/>
                  </a:ext>
                </a:extLst>
              </p:cNvPr>
              <p:cNvSpPr/>
              <p:nvPr/>
            </p:nvSpPr>
            <p:spPr>
              <a:xfrm>
                <a:off x="6332546" y="2575893"/>
                <a:ext cx="19335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PLB 808 (2020) 135578</a:t>
                </a:r>
                <a:endPara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A6E0F5-BBEF-D94C-AA35-A634C1D32A0C}"/>
              </a:ext>
            </a:extLst>
          </p:cNvPr>
          <p:cNvGrpSpPr/>
          <p:nvPr/>
        </p:nvGrpSpPr>
        <p:grpSpPr>
          <a:xfrm>
            <a:off x="733099" y="1164774"/>
            <a:ext cx="3288616" cy="374180"/>
            <a:chOff x="972086" y="1475478"/>
            <a:chExt cx="3288616" cy="3741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A6A705-EB0A-1B4F-9C60-856302DCB464}"/>
                </a:ext>
              </a:extLst>
            </p:cNvPr>
            <p:cNvSpPr txBox="1"/>
            <p:nvPr/>
          </p:nvSpPr>
          <p:spPr>
            <a:xfrm>
              <a:off x="972086" y="1480326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LHCb: 6.3 fb</a:t>
              </a:r>
              <a:r>
                <a:rPr kumimoji="1" lang="en-CN" sz="1800" baseline="30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9CE82E-11BC-914C-A081-564604F1122C}"/>
                </a:ext>
              </a:extLst>
            </p:cNvPr>
            <p:cNvSpPr txBox="1"/>
            <p:nvPr/>
          </p:nvSpPr>
          <p:spPr>
            <a:xfrm>
              <a:off x="2684630" y="1475478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CMS: 35.9 fb</a:t>
              </a:r>
              <a:r>
                <a:rPr kumimoji="1" lang="en-CN" sz="1800" baseline="30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-1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9B828F-8347-874D-A4E5-A4516F424A80}"/>
              </a:ext>
            </a:extLst>
          </p:cNvPr>
          <p:cNvSpPr txBox="1"/>
          <p:nvPr/>
        </p:nvSpPr>
        <p:spPr>
          <a:xfrm>
            <a:off x="602828" y="5202248"/>
            <a:ext cx="717901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solidFill>
                  <a:srgbClr val="0070C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No obvious signals</a:t>
            </a:r>
            <a:r>
              <a:rPr kumimoji="1" lang="en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. Eager to see full data analysis at CMS/ATLAS</a:t>
            </a:r>
          </a:p>
        </p:txBody>
      </p:sp>
    </p:spTree>
    <p:extLst>
      <p:ext uri="{BB962C8B-B14F-4D97-AF65-F5344CB8AC3E}">
        <p14:creationId xmlns:p14="http://schemas.microsoft.com/office/powerpoint/2010/main" val="3439742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7959-62E2-794D-A88F-9D6274CA8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BESIII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F816D-51FB-8149-87B1-5A836946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42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A2F239-359F-1E43-9B1B-5B6D51B2BB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100" y="756524"/>
                <a:ext cx="8229600" cy="495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BESIII experiment recently reported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5.3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observation of a very narrow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/>
                  <a:t> mass distributions</a:t>
                </a:r>
                <a:endParaRPr lang="en-US" sz="800" dirty="0"/>
              </a:p>
              <a:p>
                <a:r>
                  <a:rPr lang="en-US" dirty="0"/>
                  <a:t>Their masses are close, but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~10×</m:t>
                    </m:r>
                  </m:oMath>
                </a14:m>
                <a:r>
                  <a:rPr lang="en-US" dirty="0"/>
                  <a:t> broader</a:t>
                </a:r>
              </a:p>
              <a:p>
                <a:r>
                  <a:rPr lang="en-US" dirty="0"/>
                  <a:t>Tests are applied:</a:t>
                </a:r>
              </a:p>
              <a:p>
                <a:pPr lvl="1"/>
                <a:r>
                  <a:rPr lang="en-US" dirty="0"/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to BESIII’s </a:t>
                </a:r>
                <a:br>
                  <a:rPr lang="en-US" dirty="0"/>
                </a:br>
                <a:r>
                  <a:rPr lang="en-US" dirty="0"/>
                  <a:t>result;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is worse by 160</a:t>
                </a:r>
              </a:p>
              <a:p>
                <a:pPr lvl="1"/>
                <a:r>
                  <a:rPr lang="en-US" dirty="0"/>
                  <a:t>Adding on top of the default </a:t>
                </a:r>
                <a:br>
                  <a:rPr lang="en-US" dirty="0"/>
                </a:br>
                <a:r>
                  <a:rPr lang="en-US" dirty="0"/>
                  <a:t>model almost doesn’t improve </a:t>
                </a:r>
                <a:br>
                  <a:rPr lang="en-US" dirty="0"/>
                </a:br>
                <a:r>
                  <a:rPr lang="en-US" dirty="0"/>
                  <a:t>the fit likelihood</a:t>
                </a:r>
                <a:endParaRPr lang="en-US" sz="800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No evidence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is the same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3985</m:t>
                            </m:r>
                          </m:e>
                        </m:d>
                      </m:e>
                      <m:sup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seen by BESIII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A2F239-359F-1E43-9B1B-5B6D51B2B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00" y="756524"/>
                <a:ext cx="8229600" cy="4953000"/>
              </a:xfrm>
              <a:prstGeom prst="rect">
                <a:avLst/>
              </a:prstGeom>
              <a:blipFill>
                <a:blip r:embed="rId2"/>
                <a:stretch>
                  <a:fillRect l="-924" t="-1790" r="-13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D49147B-6433-4044-82A3-5BA8FF10C5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4"/>
          <a:stretch/>
        </p:blipFill>
        <p:spPr>
          <a:xfrm>
            <a:off x="4246659" y="2421648"/>
            <a:ext cx="4384729" cy="2829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3BFBC-1ED2-A64A-BD48-EEB454120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90" y="5420205"/>
            <a:ext cx="3869598" cy="598311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922984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A72D744-7CF5-594B-A77E-86AA2F1849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Observation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𝑢𝑑</m:t>
                        </m:r>
                      </m:e>
                    </m:d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A72D744-7CF5-594B-A77E-86AA2F1849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7B34F-2072-E542-B1B1-565B6940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66B0431-BD43-C540-9388-788E7F97C1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695" y="717760"/>
                <a:ext cx="8109010" cy="4842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160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needed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describe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c</m:t>
                    </m:r>
                    <m:r>
                      <m:rPr>
                        <m:sty m:val="p"/>
                      </m:rPr>
                      <a:rPr kumimoji="1" lang="en-US" altLang="zh-CN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os</m:t>
                    </m:r>
                    <m:r>
                      <a:rPr kumimoji="1" lang="en-US" altLang="zh-CN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distribution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66B0431-BD43-C540-9388-788E7F97C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5" y="717760"/>
                <a:ext cx="8109010" cy="484219"/>
              </a:xfrm>
              <a:prstGeom prst="rect">
                <a:avLst/>
              </a:prstGeom>
              <a:blipFill>
                <a:blip r:embed="rId3"/>
                <a:stretch>
                  <a:fillRect l="-625" t="-7692" b="-51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383C011-18AA-6246-92D8-028C903A3E0B}"/>
              </a:ext>
            </a:extLst>
          </p:cNvPr>
          <p:cNvGrpSpPr/>
          <p:nvPr/>
        </p:nvGrpSpPr>
        <p:grpSpPr>
          <a:xfrm>
            <a:off x="358060" y="1246219"/>
            <a:ext cx="3898900" cy="2673350"/>
            <a:chOff x="241300" y="1458882"/>
            <a:chExt cx="3898900" cy="26733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42F991-E46A-CF40-8129-3AC3F5CA4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458882"/>
              <a:ext cx="3898900" cy="26733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633ACF8-D533-2640-815D-7143B1D3E6D0}"/>
                    </a:ext>
                  </a:extLst>
                </p:cNvPr>
                <p:cNvSpPr txBox="1"/>
                <p:nvPr/>
              </p:nvSpPr>
              <p:spPr>
                <a:xfrm>
                  <a:off x="1169773" y="2202479"/>
                  <a:ext cx="2479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2.75&lt;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&lt;3.05</m:t>
                      </m:r>
                    </m:oMath>
                  </a14:m>
                  <a:r>
                    <a:rPr kumimoji="1" lang="zh-CN" alt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GeV</a:t>
                  </a:r>
                  <a:endParaRPr kumimoji="1" lang="en-CN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180E09E-3C9B-2C46-B8FD-D5324CC2EF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773" y="2202479"/>
                  <a:ext cx="247984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24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52EF01-C056-1346-AF1A-577DC9BE310C}"/>
              </a:ext>
            </a:extLst>
          </p:cNvPr>
          <p:cNvGrpSpPr/>
          <p:nvPr/>
        </p:nvGrpSpPr>
        <p:grpSpPr>
          <a:xfrm>
            <a:off x="4445430" y="1396594"/>
            <a:ext cx="3552175" cy="2673350"/>
            <a:chOff x="4445430" y="1396594"/>
            <a:chExt cx="3552175" cy="26733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2B0D30-926D-2F4F-BC90-0DFBA8CA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5430" y="1396594"/>
              <a:ext cx="3552175" cy="26733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A2993C-1261-F14C-A7D9-0AE687A6B6E7}"/>
                    </a:ext>
                  </a:extLst>
                </p:cNvPr>
                <p:cNvSpPr txBox="1"/>
                <p:nvPr/>
              </p:nvSpPr>
              <p:spPr>
                <a:xfrm>
                  <a:off x="5465035" y="2390352"/>
                  <a:ext cx="1907830" cy="30777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1" lang="zh-CN" alt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combined</a:t>
                  </a:r>
                  <a:r>
                    <a:rPr kumimoji="1" lang="zh-CN" alt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1400" b="0" i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Δ</m:t>
                      </m:r>
                    </m:oMath>
                  </a14:m>
                  <a:r>
                    <a:rPr kumimoji="1" lang="en-US" altLang="zh-C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NLL</a:t>
                  </a:r>
                  <a:endParaRPr kumimoji="1" lang="en-CN" sz="2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BF235C-3F76-5D41-A629-21B9F79026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5035" y="2390352"/>
                  <a:ext cx="1907830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9">
                <a:extLst>
                  <a:ext uri="{FF2B5EF4-FFF2-40B4-BE49-F238E27FC236}">
                    <a16:creationId xmlns:a16="http://schemas.microsoft.com/office/drawing/2014/main" id="{B3F1B630-D1C5-D040-A424-039EBFE3397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5829" y="4466855"/>
              <a:ext cx="6128741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759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42551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906162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  <a:gridCol w="823784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  <a:gridCol w="799070">
                      <a:extLst>
                        <a:ext uri="{9D8B030D-6E8A-4147-A177-3AD203B41FA5}">
                          <a16:colId xmlns:a16="http://schemas.microsoft.com/office/drawing/2014/main" val="413086934"/>
                        </a:ext>
                      </a:extLst>
                    </a:gridCol>
                    <a:gridCol w="922638">
                      <a:extLst>
                        <a:ext uri="{9D8B030D-6E8A-4147-A177-3AD203B41FA5}">
                          <a16:colId xmlns:a16="http://schemas.microsoft.com/office/drawing/2014/main" val="2311354992"/>
                        </a:ext>
                      </a:extLst>
                    </a:gridCol>
                    <a:gridCol w="1086946">
                      <a:extLst>
                        <a:ext uri="{9D8B030D-6E8A-4147-A177-3AD203B41FA5}">
                          <a16:colId xmlns:a16="http://schemas.microsoft.com/office/drawing/2014/main" val="3024184292"/>
                        </a:ext>
                      </a:extLst>
                    </a:gridCol>
                  </a:tblGrid>
                  <a:tr h="299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alt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  <a:r>
                            <a:rPr lang="zh-CN" alt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oMath>
                          </a14:m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19226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Δ</m:t>
                              </m:r>
                              <m: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NLL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−316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218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62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308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en-CN" sz="1600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13038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2B3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FF2B3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−203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−113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−172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−136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−197</m:t>
                              </m:r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600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9">
                <a:extLst>
                  <a:ext uri="{FF2B5EF4-FFF2-40B4-BE49-F238E27FC236}">
                    <a16:creationId xmlns:a16="http://schemas.microsoft.com/office/drawing/2014/main" id="{B3F1B630-D1C5-D040-A424-039EBFE3397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5829" y="4466855"/>
              <a:ext cx="6128741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7590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42551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906162">
                      <a:extLst>
                        <a:ext uri="{9D8B030D-6E8A-4147-A177-3AD203B41FA5}">
                          <a16:colId xmlns:a16="http://schemas.microsoft.com/office/drawing/2014/main" val="221216020"/>
                        </a:ext>
                      </a:extLst>
                    </a:gridCol>
                    <a:gridCol w="823784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  <a:gridCol w="799070">
                      <a:extLst>
                        <a:ext uri="{9D8B030D-6E8A-4147-A177-3AD203B41FA5}">
                          <a16:colId xmlns:a16="http://schemas.microsoft.com/office/drawing/2014/main" val="413086934"/>
                        </a:ext>
                      </a:extLst>
                    </a:gridCol>
                    <a:gridCol w="922638">
                      <a:extLst>
                        <a:ext uri="{9D8B030D-6E8A-4147-A177-3AD203B41FA5}">
                          <a16:colId xmlns:a16="http://schemas.microsoft.com/office/drawing/2014/main" val="2311354992"/>
                        </a:ext>
                      </a:extLst>
                    </a:gridCol>
                    <a:gridCol w="1086946">
                      <a:extLst>
                        <a:ext uri="{9D8B030D-6E8A-4147-A177-3AD203B41FA5}">
                          <a16:colId xmlns:a16="http://schemas.microsoft.com/office/drawing/2014/main" val="3024184292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alt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147059" t="-3704" r="-705882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177465" t="-3704" r="-407042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303077" t="-3704" r="-344615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15873" t="-3704" r="-255556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45205" t="-3704" r="-120548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62791" t="-3704" r="-2326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t="-107692" r="-548000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147059" t="-107692" r="-705882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177465" t="-107692" r="-407042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303077" t="-107692" r="-344615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15873" t="-107692" r="-255556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45205" t="-107692" r="-120548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62791" t="-107692" r="-2326" b="-1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t="-200000" r="-548000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147059" t="-200000" r="-705882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177465" t="-200000" r="-407042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303077" t="-200000" r="-344615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15873" t="-200000" r="-25555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45205" t="-200000" r="-120548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9"/>
                          <a:stretch>
                            <a:fillRect l="-462791" t="-200000" r="-2326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9F7BBD-7E05-CF4F-BFCF-2009A65E2AA2}"/>
              </a:ext>
            </a:extLst>
          </p:cNvPr>
          <p:cNvSpPr txBox="1">
            <a:spLocks/>
          </p:cNvSpPr>
          <p:nvPr/>
        </p:nvSpPr>
        <p:spPr>
          <a:xfrm>
            <a:off x="202455" y="4025782"/>
            <a:ext cx="8109010" cy="484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>
              <a:lnSpc>
                <a:spcPct val="100000"/>
              </a:lnSpc>
              <a:spcBef>
                <a:spcPts val="100"/>
              </a:spcBef>
            </a:pP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Preference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over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other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98FC33-2EA8-EE4C-B61D-864140DB011C}"/>
                  </a:ext>
                </a:extLst>
              </p:cNvPr>
              <p:cNvSpPr txBox="1"/>
              <p:nvPr/>
            </p:nvSpPr>
            <p:spPr>
              <a:xfrm>
                <a:off x="1729539" y="5667310"/>
                <a:ext cx="4491978" cy="400110"/>
              </a:xfrm>
              <a:prstGeom prst="rect">
                <a:avLst/>
              </a:prstGeom>
              <a:noFill/>
              <a:ln>
                <a:solidFill>
                  <a:srgbClr val="2A00FF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X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only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slightly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worse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than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X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98FC33-2EA8-EE4C-B61D-864140DB0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539" y="5667310"/>
                <a:ext cx="4491978" cy="400110"/>
              </a:xfrm>
              <a:prstGeom prst="rect">
                <a:avLst/>
              </a:prstGeom>
              <a:blipFill>
                <a:blip r:embed="rId10"/>
                <a:stretch>
                  <a:fillRect t="-5882" b="-23529"/>
                </a:stretch>
              </a:blipFill>
              <a:ln>
                <a:solidFill>
                  <a:srgbClr val="2A00FF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57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dalitz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68E921-8A6F-5545-907B-88C594167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2E342-4B8C-184C-AFBC-EC2D960B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44</a:t>
            </a:fld>
            <a:endParaRPr kumimoji="1" lang="zh-CN" alt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FA82B7-7241-9C40-A5C2-127D63686704}"/>
              </a:ext>
            </a:extLst>
          </p:cNvPr>
          <p:cNvGrpSpPr/>
          <p:nvPr/>
        </p:nvGrpSpPr>
        <p:grpSpPr>
          <a:xfrm>
            <a:off x="92551" y="1337214"/>
            <a:ext cx="4985587" cy="3921030"/>
            <a:chOff x="92551" y="1337214"/>
            <a:chExt cx="4985587" cy="39210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FDA7FA0-1B35-834F-971D-FED18A74A7F8}"/>
                </a:ext>
              </a:extLst>
            </p:cNvPr>
            <p:cNvGrpSpPr/>
            <p:nvPr/>
          </p:nvGrpSpPr>
          <p:grpSpPr>
            <a:xfrm>
              <a:off x="92551" y="1337214"/>
              <a:ext cx="4985587" cy="3456794"/>
              <a:chOff x="69272" y="499111"/>
              <a:chExt cx="4985587" cy="345679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B6E054-DCCB-C141-9510-D43A5E99AE4F}"/>
                  </a:ext>
                </a:extLst>
              </p:cNvPr>
              <p:cNvGrpSpPr/>
              <p:nvPr/>
            </p:nvGrpSpPr>
            <p:grpSpPr>
              <a:xfrm>
                <a:off x="69272" y="895674"/>
                <a:ext cx="4186453" cy="3060231"/>
                <a:chOff x="69272" y="895674"/>
                <a:chExt cx="4186453" cy="3060231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3171788-4FDD-9749-982D-2C4BBA2EE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272" y="895674"/>
                  <a:ext cx="4186453" cy="3011308"/>
                </a:xfrm>
                <a:prstGeom prst="rect">
                  <a:avLst/>
                </a:prstGeom>
              </p:spPr>
            </p:pic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19FBE16D-174F-E84B-9CD2-5987F069DA36}"/>
                    </a:ext>
                  </a:extLst>
                </p:cNvPr>
                <p:cNvCxnSpPr/>
                <p:nvPr/>
              </p:nvCxnSpPr>
              <p:spPr>
                <a:xfrm>
                  <a:off x="923636" y="2807855"/>
                  <a:ext cx="0" cy="1099127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  <a:headEnd type="triangl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CEA518F-7D5C-514F-A0E0-A9A9B11EB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10145" y="2856778"/>
                  <a:ext cx="0" cy="105020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  <a:headEnd type="triangl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EA30F8E-5555-C24B-9006-222FF90EF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2290" y="2914938"/>
                  <a:ext cx="0" cy="1040967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  <a:headEnd type="triangl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6B0D260-227D-6B48-BEF6-B2340DF47E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2909" y="2991570"/>
                  <a:ext cx="0" cy="96433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  <a:headEnd type="triangl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9" name="Picture 20">
                <a:extLst>
                  <a:ext uri="{FF2B5EF4-FFF2-40B4-BE49-F238E27FC236}">
                    <a16:creationId xmlns:a16="http://schemas.microsoft.com/office/drawing/2014/main" id="{90D755A0-6858-064F-8B81-A7BA2EA494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65582" y="1089080"/>
                <a:ext cx="857250" cy="571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D768B86-307E-9B41-931D-AA652217B78B}"/>
                  </a:ext>
                </a:extLst>
              </p:cNvPr>
              <p:cNvSpPr/>
              <p:nvPr/>
            </p:nvSpPr>
            <p:spPr>
              <a:xfrm>
                <a:off x="3369782" y="499111"/>
                <a:ext cx="16850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arXiv:2103.01803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0FC0C8-6994-EF42-82F9-D0D1ED51AC16}"/>
                </a:ext>
              </a:extLst>
            </p:cNvPr>
            <p:cNvSpPr txBox="1"/>
            <p:nvPr/>
          </p:nvSpPr>
          <p:spPr>
            <a:xfrm>
              <a:off x="747474" y="4858134"/>
              <a:ext cx="2601995" cy="400110"/>
            </a:xfrm>
            <a:prstGeom prst="rect">
              <a:avLst/>
            </a:prstGeom>
            <a:solidFill>
              <a:schemeClr val="bg1">
                <a:lumMod val="85000"/>
                <a:alpha val="53398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Four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obvious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structures</a:t>
              </a:r>
              <a:endParaRPr kumimoji="1" lang="en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9CCE8E-C40A-0F4F-8B55-3990EB30602D}"/>
              </a:ext>
            </a:extLst>
          </p:cNvPr>
          <p:cNvGrpSpPr/>
          <p:nvPr/>
        </p:nvGrpSpPr>
        <p:grpSpPr>
          <a:xfrm>
            <a:off x="4320381" y="1740095"/>
            <a:ext cx="4186455" cy="3518149"/>
            <a:chOff x="4320378" y="1003435"/>
            <a:chExt cx="4186455" cy="351814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BA3FE51-71CA-3048-8BB5-747BB69E7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3293" y="1003435"/>
              <a:ext cx="4173540" cy="3002020"/>
            </a:xfrm>
            <a:prstGeom prst="rect">
              <a:avLst/>
            </a:prstGeom>
          </p:spPr>
        </p:pic>
        <p:pic>
          <p:nvPicPr>
            <p:cNvPr id="52" name="Picture 20">
              <a:extLst>
                <a:ext uri="{FF2B5EF4-FFF2-40B4-BE49-F238E27FC236}">
                  <a16:creationId xmlns:a16="http://schemas.microsoft.com/office/drawing/2014/main" id="{2FEF9890-B33E-A841-AD06-140B002BB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75311" y="1296265"/>
              <a:ext cx="8572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5FEC55-D163-F34D-9D45-E146E8C60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365" y="2373160"/>
              <a:ext cx="540270" cy="1475636"/>
            </a:xfrm>
            <a:prstGeom prst="line">
              <a:avLst/>
            </a:prstGeom>
            <a:ln w="22225">
              <a:solidFill>
                <a:srgbClr val="2A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7A98312-FAC2-1A40-A4D9-FE41DA50691D}"/>
                </a:ext>
              </a:extLst>
            </p:cNvPr>
            <p:cNvSpPr txBox="1"/>
            <p:nvPr/>
          </p:nvSpPr>
          <p:spPr>
            <a:xfrm>
              <a:off x="4320378" y="4121474"/>
              <a:ext cx="2701381" cy="400110"/>
            </a:xfrm>
            <a:prstGeom prst="rect">
              <a:avLst/>
            </a:prstGeom>
            <a:solidFill>
              <a:schemeClr val="bg1">
                <a:lumMod val="85000"/>
                <a:alpha val="53398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Hint</a:t>
              </a:r>
              <a:r>
                <a:rPr kumimoji="1" lang="zh-CN" altLang="en-US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of</a:t>
              </a:r>
              <a:r>
                <a:rPr kumimoji="1" lang="zh-CN" altLang="en-US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</a:t>
              </a:r>
              <a:r>
                <a:rPr kumimoji="1" lang="zh-CN" altLang="en-US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broad</a:t>
              </a:r>
              <a:r>
                <a:rPr kumimoji="1" lang="zh-CN" altLang="en-US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structure</a:t>
              </a:r>
              <a:endParaRPr kumimoji="1" lang="en-CN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B288997-D7AB-694A-8222-A7135A3BA09B}"/>
              </a:ext>
            </a:extLst>
          </p:cNvPr>
          <p:cNvSpPr/>
          <p:nvPr/>
        </p:nvSpPr>
        <p:spPr>
          <a:xfrm>
            <a:off x="5430982" y="2678545"/>
            <a:ext cx="1394691" cy="431275"/>
          </a:xfrm>
          <a:prstGeom prst="rect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85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DA84940-FD9A-AE49-8E72-CA774B7C9F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p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i="1" dirty="0"/>
                  <a:t> </a:t>
                </a:r>
                <a:r>
                  <a:rPr lang="en-US" altLang="zh-CN" dirty="0"/>
                  <a:t>states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DA84940-FD9A-AE49-8E72-CA774B7C9F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734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6BFD9B-CEC0-CD42-B47C-D77B6A50AD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𝜓𝜙</m:t>
                    </m:r>
                  </m:oMath>
                </a14:m>
                <a:r>
                  <a:rPr lang="en-US" sz="2000" dirty="0"/>
                  <a:t>, S-wave decays: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expected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dominate</a:t>
                </a:r>
              </a:p>
              <a:p>
                <a:r>
                  <a:rPr lang="en-US" sz="2000" dirty="0"/>
                  <a:t>P-wave 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0,1,2,3</m:t>
                            </m:r>
                          </m:e>
                        </m:d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6BFD9B-CEC0-CD42-B47C-D77B6A50AD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7" t="-11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66D0A-3467-2D42-8644-1858BAE8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45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D7E9A-F58D-BD43-BD02-CBC6FB8BF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6176" y="3362713"/>
            <a:ext cx="2409811" cy="3558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F5F12-6565-714B-9CC7-A72259416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659" y="1195106"/>
            <a:ext cx="2339500" cy="3454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D1B05-7777-A541-BD53-CD44B2F1C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413" y="3362713"/>
            <a:ext cx="2409811" cy="3558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6E08C-F631-604C-AC79-06DE478F4893}"/>
              </a:ext>
            </a:extLst>
          </p:cNvPr>
          <p:cNvSpPr txBox="1"/>
          <p:nvPr/>
        </p:nvSpPr>
        <p:spPr>
          <a:xfrm>
            <a:off x="801038" y="2402557"/>
            <a:ext cx="2255746" cy="369332"/>
          </a:xfrm>
          <a:prstGeom prst="rect">
            <a:avLst/>
          </a:prstGeom>
          <a:solidFill>
            <a:schemeClr val="bg1">
              <a:lumMod val="85000"/>
              <a:alpha val="86846"/>
            </a:schemeClr>
          </a:solidFill>
          <a:effectLst>
            <a:glow rad="63500">
              <a:schemeClr val="bg1">
                <a:lumMod val="95000"/>
                <a:alpha val="40000"/>
              </a:schemeClr>
            </a:glo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Le</a:t>
            </a:r>
            <a:r>
              <a:rPr kumimoji="1" lang="en-US" altLang="zh-CN" sz="1800" dirty="0" err="1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gendre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momentums</a:t>
            </a:r>
            <a:endParaRPr kumimoji="1" lang="en-CN" sz="1800" dirty="0">
              <a:solidFill>
                <a:srgbClr val="2A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9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900B-09D2-8F42-B09F-E5875037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LHC(b)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5C74F-783C-E44A-A9FC-0D92F9E2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7F2B720-3F16-AA49-BEB6-27E93940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74" y="1407065"/>
            <a:ext cx="7000301" cy="39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8D44888-13BD-E54F-A6CB-84393CCE013C}"/>
              </a:ext>
            </a:extLst>
          </p:cNvPr>
          <p:cNvGrpSpPr/>
          <p:nvPr/>
        </p:nvGrpSpPr>
        <p:grpSpPr>
          <a:xfrm>
            <a:off x="2748843" y="2061860"/>
            <a:ext cx="4661389" cy="2698038"/>
            <a:chOff x="2900699" y="1979117"/>
            <a:chExt cx="4661389" cy="26980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4BE964-8A51-C84A-823D-D65FBD24F51C}"/>
                </a:ext>
              </a:extLst>
            </p:cNvPr>
            <p:cNvSpPr/>
            <p:nvPr/>
          </p:nvSpPr>
          <p:spPr>
            <a:xfrm>
              <a:off x="6696589" y="3240087"/>
              <a:ext cx="865499" cy="82899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29CF91-54F8-634C-9DE8-64ED09B7E0ED}"/>
                </a:ext>
              </a:extLst>
            </p:cNvPr>
            <p:cNvSpPr/>
            <p:nvPr/>
          </p:nvSpPr>
          <p:spPr>
            <a:xfrm>
              <a:off x="6519805" y="4352544"/>
              <a:ext cx="694811" cy="324611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30ECAE-DBBB-BF44-86D0-12CB3A5506DB}"/>
                </a:ext>
              </a:extLst>
            </p:cNvPr>
            <p:cNvSpPr/>
            <p:nvPr/>
          </p:nvSpPr>
          <p:spPr>
            <a:xfrm>
              <a:off x="5824994" y="3450263"/>
              <a:ext cx="694811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F634C9-F160-4443-87D7-D4C31AE8B14A}"/>
                </a:ext>
              </a:extLst>
            </p:cNvPr>
            <p:cNvSpPr/>
            <p:nvPr/>
          </p:nvSpPr>
          <p:spPr>
            <a:xfrm>
              <a:off x="6404047" y="1979117"/>
              <a:ext cx="490529" cy="324611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6C8055-5CC4-5F46-9647-BC518FB33EAA}"/>
                </a:ext>
              </a:extLst>
            </p:cNvPr>
            <p:cNvSpPr/>
            <p:nvPr/>
          </p:nvSpPr>
          <p:spPr>
            <a:xfrm>
              <a:off x="3649671" y="3377955"/>
              <a:ext cx="490529" cy="46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B1A9BD-5525-3D42-B85B-5004B00DBDAC}"/>
                </a:ext>
              </a:extLst>
            </p:cNvPr>
            <p:cNvSpPr/>
            <p:nvPr/>
          </p:nvSpPr>
          <p:spPr>
            <a:xfrm>
              <a:off x="4316984" y="3320537"/>
              <a:ext cx="694811" cy="52541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2175C8-5E97-C64B-8DC1-B07ACDC87994}"/>
                </a:ext>
              </a:extLst>
            </p:cNvPr>
            <p:cNvSpPr/>
            <p:nvPr/>
          </p:nvSpPr>
          <p:spPr>
            <a:xfrm>
              <a:off x="2900699" y="3564765"/>
              <a:ext cx="603086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9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B953598-C040-1143-8C9F-0594E497CB96}"/>
              </a:ext>
            </a:extLst>
          </p:cNvPr>
          <p:cNvSpPr/>
          <p:nvPr/>
        </p:nvSpPr>
        <p:spPr>
          <a:xfrm>
            <a:off x="1499506" y="5586359"/>
            <a:ext cx="5331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https://cerncourier.com/a/lhcb-observes-four-new-tetraquarks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99EB1B-C30E-A544-8FCF-AB7C57442D85}"/>
              </a:ext>
            </a:extLst>
          </p:cNvPr>
          <p:cNvGrpSpPr/>
          <p:nvPr/>
        </p:nvGrpSpPr>
        <p:grpSpPr>
          <a:xfrm>
            <a:off x="5658824" y="2061860"/>
            <a:ext cx="1759735" cy="2712561"/>
            <a:chOff x="5658824" y="2061860"/>
            <a:chExt cx="1759735" cy="271256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DAE6C8-8245-7545-B75B-E5CEBB903DD6}"/>
                </a:ext>
              </a:extLst>
            </p:cNvPr>
            <p:cNvGrpSpPr/>
            <p:nvPr/>
          </p:nvGrpSpPr>
          <p:grpSpPr>
            <a:xfrm>
              <a:off x="6260518" y="2061860"/>
              <a:ext cx="1158041" cy="2089963"/>
              <a:chOff x="7527989" y="1904861"/>
              <a:chExt cx="1158041" cy="208996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C332D5C-4A37-EC45-B45D-939C5C9C09A0}"/>
                  </a:ext>
                </a:extLst>
              </p:cNvPr>
              <p:cNvSpPr/>
              <p:nvPr/>
            </p:nvSpPr>
            <p:spPr>
              <a:xfrm>
                <a:off x="7820531" y="3165831"/>
                <a:ext cx="865499" cy="8289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3000"/>
                </a:schemeClr>
              </a:solidFill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63BFCFA-5BA1-2141-8CD8-068402D8F0DC}"/>
                  </a:ext>
                </a:extLst>
              </p:cNvPr>
              <p:cNvSpPr/>
              <p:nvPr/>
            </p:nvSpPr>
            <p:spPr>
              <a:xfrm>
                <a:off x="7527989" y="1904861"/>
                <a:ext cx="490529" cy="32461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3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357599-CC2F-B847-B5CF-4F7C3EA60529}"/>
                </a:ext>
              </a:extLst>
            </p:cNvPr>
            <p:cNvSpPr/>
            <p:nvPr/>
          </p:nvSpPr>
          <p:spPr>
            <a:xfrm>
              <a:off x="5658824" y="3541395"/>
              <a:ext cx="709126" cy="39600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3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149A5A-30A8-9740-8173-D0FAD82083B9}"/>
                </a:ext>
              </a:extLst>
            </p:cNvPr>
            <p:cNvSpPr/>
            <p:nvPr/>
          </p:nvSpPr>
          <p:spPr>
            <a:xfrm>
              <a:off x="6353634" y="4414421"/>
              <a:ext cx="709126" cy="36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3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5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EDEB-9BAB-0044-82C5-F3097219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altLang="zh-CN" dirty="0"/>
              <a:t>he</a:t>
            </a:r>
            <a:r>
              <a:rPr lang="zh-CN" altLang="en-US" dirty="0"/>
              <a:t> </a:t>
            </a:r>
            <a:r>
              <a:rPr lang="en-US" altLang="zh-CN" dirty="0" err="1"/>
              <a:t>LHCb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65D0-C26E-C640-B1E6-88A3394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pic>
        <p:nvPicPr>
          <p:cNvPr id="1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BDD4ABB2-A975-4B43-88F9-540C094E0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-56"/>
          <a:stretch/>
        </p:blipFill>
        <p:spPr bwMode="auto">
          <a:xfrm>
            <a:off x="33241" y="1678730"/>
            <a:ext cx="7294271" cy="37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0C3CCC-460A-614C-9D2B-2D5E90283815}"/>
              </a:ext>
            </a:extLst>
          </p:cNvPr>
          <p:cNvGrpSpPr/>
          <p:nvPr/>
        </p:nvGrpSpPr>
        <p:grpSpPr>
          <a:xfrm>
            <a:off x="194631" y="3255026"/>
            <a:ext cx="7059207" cy="261610"/>
            <a:chOff x="1510383" y="2663890"/>
            <a:chExt cx="7059207" cy="26161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617E2F3-E73E-F543-BA67-806EC87B4800}"/>
                </a:ext>
              </a:extLst>
            </p:cNvPr>
            <p:cNvCxnSpPr/>
            <p:nvPr/>
          </p:nvCxnSpPr>
          <p:spPr>
            <a:xfrm>
              <a:off x="1510383" y="2796276"/>
              <a:ext cx="646771" cy="0"/>
            </a:xfrm>
            <a:prstGeom prst="straightConnector1">
              <a:avLst/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AB2845E-4812-1543-AB55-7F916BED1B41}"/>
                </a:ext>
              </a:extLst>
            </p:cNvPr>
            <p:cNvCxnSpPr/>
            <p:nvPr/>
          </p:nvCxnSpPr>
          <p:spPr>
            <a:xfrm flipH="1" flipV="1">
              <a:off x="2278019" y="2792156"/>
              <a:ext cx="6291571" cy="412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un 21">
              <a:extLst>
                <a:ext uri="{FF2B5EF4-FFF2-40B4-BE49-F238E27FC236}">
                  <a16:creationId xmlns:a16="http://schemas.microsoft.com/office/drawing/2014/main" id="{0C596004-B917-FA40-8AC9-9C5B88081EB2}"/>
                </a:ext>
              </a:extLst>
            </p:cNvPr>
            <p:cNvSpPr/>
            <p:nvPr/>
          </p:nvSpPr>
          <p:spPr>
            <a:xfrm>
              <a:off x="2069840" y="2663890"/>
              <a:ext cx="256478" cy="261610"/>
            </a:xfrm>
            <a:prstGeom prst="sun">
              <a:avLst/>
            </a:prstGeom>
            <a:solidFill>
              <a:srgbClr val="FF00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EDAE3AD-C9D7-DB4C-933F-E75061E38585}"/>
              </a:ext>
            </a:extLst>
          </p:cNvPr>
          <p:cNvSpPr/>
          <p:nvPr/>
        </p:nvSpPr>
        <p:spPr>
          <a:xfrm>
            <a:off x="6445586" y="2149241"/>
            <a:ext cx="209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80D879-0902-E14D-A836-EFA8EAA70A09}"/>
                  </a:ext>
                </a:extLst>
              </p:cNvPr>
              <p:cNvSpPr txBox="1"/>
              <p:nvPr/>
            </p:nvSpPr>
            <p:spPr>
              <a:xfrm>
                <a:off x="209320" y="3630911"/>
                <a:ext cx="13356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𝒑𝒑</m:t>
                    </m:r>
                  </m:oMath>
                </a14:m>
                <a:r>
                  <a:rPr lang="en-US" sz="18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collision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80D879-0902-E14D-A836-EFA8EAA70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20" y="3630911"/>
                <a:ext cx="1335622" cy="369332"/>
              </a:xfrm>
              <a:prstGeom prst="rect">
                <a:avLst/>
              </a:prstGeom>
              <a:blipFill>
                <a:blip r:embed="rId4"/>
                <a:stretch>
                  <a:fillRect t="-10345" r="-2830" b="-241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FA17C380-3858-2C43-9B1F-9DB5C826F59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209320" y="665825"/>
                <a:ext cx="8431443" cy="60286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Dedicated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heavy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flavor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experiment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CERN,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covering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≥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0</m:t>
                    </m:r>
                  </m:oMath>
                </a14:m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FA17C380-3858-2C43-9B1F-9DB5C826F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09320" y="665825"/>
                <a:ext cx="8431443" cy="602868"/>
              </a:xfrm>
              <a:blipFill>
                <a:blip r:embed="rId5"/>
                <a:stretch>
                  <a:fillRect l="-602" t="-8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1154226-B32F-A94F-A54B-FFAE49D33A73}"/>
              </a:ext>
            </a:extLst>
          </p:cNvPr>
          <p:cNvGrpSpPr/>
          <p:nvPr/>
        </p:nvGrpSpPr>
        <p:grpSpPr>
          <a:xfrm>
            <a:off x="4690434" y="1268692"/>
            <a:ext cx="3030825" cy="3625832"/>
            <a:chOff x="4690434" y="1268692"/>
            <a:chExt cx="3030825" cy="3625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BDC842-E1B8-8848-95F8-9D35C8FB88EE}"/>
                    </a:ext>
                  </a:extLst>
                </p:cNvPr>
                <p:cNvSpPr/>
                <p:nvPr/>
              </p:nvSpPr>
              <p:spPr>
                <a:xfrm>
                  <a:off x="4690434" y="1268692"/>
                  <a:ext cx="3030825" cy="83099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Muon</a:t>
                  </a:r>
                  <a:r>
                    <a:rPr kumimoji="1" lang="zh-CN" altLang="en-US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identification</a:t>
                  </a:r>
                </a:p>
                <a:p>
                  <a:pPr marL="63450" indent="-63450">
                    <a:buFont typeface="Arial" charset="0"/>
                    <a:buChar char="•"/>
                  </a:pPr>
                  <a:r>
                    <a:rPr kumimoji="1" lang="en-US" altLang="zh-CN" sz="1600" b="0" dirty="0">
                      <a:solidFill>
                        <a:srgbClr val="C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~9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7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%</m:t>
                      </m:r>
                    </m:oMath>
                  </a14:m>
                  <a:r>
                    <a:rPr kumimoji="1" lang="en-US" altLang="zh-CN" sz="1600" b="0" dirty="0">
                      <a:solidFill>
                        <a:srgbClr val="C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</a:p>
                <a:p>
                  <a:pPr marL="63450" indent="-63450">
                    <a:buFont typeface="Arial" charset="0"/>
                    <a:buChar char="•"/>
                  </a:pP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 err="1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MisID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rate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~1−3%</m:t>
                      </m:r>
                    </m:oMath>
                  </a14:m>
                  <a:endParaRPr kumimoji="1"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BDC842-E1B8-8848-95F8-9D35C8FB88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434" y="1268692"/>
                  <a:ext cx="3030825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826" t="-1471" b="-7353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D47A2F-911A-5B41-B390-700C79A88423}"/>
                </a:ext>
              </a:extLst>
            </p:cNvPr>
            <p:cNvSpPr/>
            <p:nvPr/>
          </p:nvSpPr>
          <p:spPr>
            <a:xfrm>
              <a:off x="4867388" y="2260834"/>
              <a:ext cx="1121932" cy="2633690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8D4528-1834-A949-97FF-F8A9C7EA5958}"/>
              </a:ext>
            </a:extLst>
          </p:cNvPr>
          <p:cNvGrpSpPr/>
          <p:nvPr/>
        </p:nvGrpSpPr>
        <p:grpSpPr>
          <a:xfrm>
            <a:off x="213686" y="1096480"/>
            <a:ext cx="4293255" cy="2592524"/>
            <a:chOff x="213686" y="1096480"/>
            <a:chExt cx="4293255" cy="2592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A7C3618-66D0-1842-A6CF-04BCC2267690}"/>
                    </a:ext>
                  </a:extLst>
                </p:cNvPr>
                <p:cNvSpPr/>
                <p:nvPr/>
              </p:nvSpPr>
              <p:spPr>
                <a:xfrm>
                  <a:off x="213686" y="1316376"/>
                  <a:ext cx="2583836" cy="83099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9050">
                  <a:solidFill>
                    <a:srgbClr val="2A00FF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Vertex reconstruction</a:t>
                  </a:r>
                </a:p>
                <a:p>
                  <a:pPr marL="108000" indent="-108000">
                    <a:buFont typeface="Arial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𝐼𝑃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~20</m:t>
                      </m:r>
                      <m:r>
                        <a:rPr kumimoji="1" lang="zh-CN" altLang="en-US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μm</m:t>
                      </m:r>
                    </m:oMath>
                  </a14:m>
                  <a:endParaRPr kumimoji="1" lang="en-US" altLang="zh-CN" sz="1600" b="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marL="108000" indent="-108000">
                    <a:buFont typeface="Arial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𝜏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</m:t>
                      </m:r>
                      <m:r>
                        <a:rPr kumimoji="1" lang="en-US" altLang="zh-CN" sz="1600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45 </m:t>
                      </m:r>
                      <m:r>
                        <m:rPr>
                          <m:sty m:val="p"/>
                        </m:rPr>
                        <a:rPr kumimoji="1" lang="en-US" altLang="zh-CN" sz="160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fs</m:t>
                      </m:r>
                      <m:r>
                        <a:rPr kumimoji="1" lang="en-US" sz="1600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kumimoji="1" lang="zh-CN" altLang="en-US" sz="1600" b="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 err="1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w.r.t.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≈1.5</m:t>
                      </m:r>
                      <m:r>
                        <a:rPr kumimoji="1" lang="zh-CN" alt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kumimoji="1" lang="en-US" altLang="zh-CN" sz="1600" b="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ps</a:t>
                  </a: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A7C3618-66D0-1842-A6CF-04BCC22676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686" y="1316376"/>
                  <a:ext cx="2583836" cy="830997"/>
                </a:xfrm>
                <a:prstGeom prst="rect">
                  <a:avLst/>
                </a:prstGeom>
                <a:blipFill>
                  <a:blip r:embed="rId7"/>
                  <a:stretch>
                    <a:fillRect l="-971" t="-1493" b="-8955"/>
                  </a:stretch>
                </a:blipFill>
                <a:ln w="19050"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FB2442-A54A-E547-AB36-0C50883201CA}"/>
                </a:ext>
              </a:extLst>
            </p:cNvPr>
            <p:cNvSpPr/>
            <p:nvPr/>
          </p:nvSpPr>
          <p:spPr>
            <a:xfrm>
              <a:off x="606466" y="3041004"/>
              <a:ext cx="540000" cy="648000"/>
            </a:xfrm>
            <a:prstGeom prst="rect">
              <a:avLst/>
            </a:prstGeom>
            <a:ln w="25400">
              <a:solidFill>
                <a:srgbClr val="2A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990B8A0-BAE0-D94B-9F44-BB87F3159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3811" y="1096480"/>
              <a:ext cx="1653130" cy="1029002"/>
            </a:xfrm>
            <a:prstGeom prst="rect">
              <a:avLst/>
            </a:prstGeom>
            <a:ln w="25400">
              <a:noFill/>
              <a:prstDash val="dash"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FA9B5-6852-A640-8EA5-4B710CE24BA6}"/>
              </a:ext>
            </a:extLst>
          </p:cNvPr>
          <p:cNvGrpSpPr/>
          <p:nvPr/>
        </p:nvGrpSpPr>
        <p:grpSpPr>
          <a:xfrm>
            <a:off x="1117987" y="2205100"/>
            <a:ext cx="7210645" cy="3603879"/>
            <a:chOff x="1117987" y="2205100"/>
            <a:chExt cx="7210645" cy="36038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CB7480-E73C-7E41-B273-5623A86E73E2}"/>
                </a:ext>
              </a:extLst>
            </p:cNvPr>
            <p:cNvGrpSpPr/>
            <p:nvPr/>
          </p:nvGrpSpPr>
          <p:grpSpPr>
            <a:xfrm>
              <a:off x="1117987" y="2205100"/>
              <a:ext cx="6478661" cy="3603879"/>
              <a:chOff x="1117987" y="2205100"/>
              <a:chExt cx="6478661" cy="36038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08EC820-1E72-924A-B3CD-6635F300ABBE}"/>
                      </a:ext>
                    </a:extLst>
                  </p:cNvPr>
                  <p:cNvSpPr/>
                  <p:nvPr/>
                </p:nvSpPr>
                <p:spPr>
                  <a:xfrm>
                    <a:off x="4565823" y="4977982"/>
                    <a:ext cx="3030825" cy="83099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rgbClr val="7030A0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Hadron</a:t>
                    </a:r>
                    <a:r>
                      <a:rPr kumimoji="1" lang="zh-CN" altLang="en-US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identification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kumimoji="1" lang="en-US" altLang="zh-CN" sz="16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r>
                              <a:rPr kumimoji="1"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&gt;</m:t>
                        </m:r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%</m:t>
                        </m:r>
                      </m:oMath>
                    </a14:m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 err="1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MisID</a:t>
                    </a: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rate</a:t>
                    </a: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&lt;5%</m:t>
                        </m:r>
                      </m:oMath>
                    </a14:m>
                    <a:endPara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08EC820-1E72-924A-B3CD-6635F300AB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5823" y="4977982"/>
                    <a:ext cx="3030825" cy="8309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13" t="-1471" b="-7353"/>
                    </a:stretch>
                  </a:blipFill>
                  <a:ln w="254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EDCF203-372A-844B-8072-AE74B7ADB4C2}"/>
                  </a:ext>
                </a:extLst>
              </p:cNvPr>
              <p:cNvSpPr/>
              <p:nvPr/>
            </p:nvSpPr>
            <p:spPr>
              <a:xfrm>
                <a:off x="3366428" y="2205100"/>
                <a:ext cx="627896" cy="2268000"/>
              </a:xfrm>
              <a:prstGeom prst="rect">
                <a:avLst/>
              </a:prstGeom>
              <a:ln w="254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487C12F-9862-074E-8B5A-59AFB43254D6}"/>
                  </a:ext>
                </a:extLst>
              </p:cNvPr>
              <p:cNvSpPr/>
              <p:nvPr/>
            </p:nvSpPr>
            <p:spPr>
              <a:xfrm>
                <a:off x="1117987" y="2627411"/>
                <a:ext cx="296640" cy="1560541"/>
              </a:xfrm>
              <a:prstGeom prst="rect">
                <a:avLst/>
              </a:prstGeom>
              <a:ln w="254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F0D2EE2-987B-4047-9FB9-8E9402D05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3130" y="4129987"/>
              <a:ext cx="1595502" cy="108205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16454AA-1501-4B49-A5E0-C907F829563D}"/>
              </a:ext>
            </a:extLst>
          </p:cNvPr>
          <p:cNvGrpSpPr/>
          <p:nvPr/>
        </p:nvGrpSpPr>
        <p:grpSpPr>
          <a:xfrm>
            <a:off x="371194" y="2509727"/>
            <a:ext cx="3967320" cy="3796116"/>
            <a:chOff x="371194" y="2509727"/>
            <a:chExt cx="3967320" cy="379611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1F4411-47A9-6A42-9177-E35138DDC353}"/>
                </a:ext>
              </a:extLst>
            </p:cNvPr>
            <p:cNvGrpSpPr/>
            <p:nvPr/>
          </p:nvGrpSpPr>
          <p:grpSpPr>
            <a:xfrm>
              <a:off x="371194" y="2509727"/>
              <a:ext cx="3123291" cy="3188158"/>
              <a:chOff x="371194" y="2509727"/>
              <a:chExt cx="3123291" cy="31881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D0633AB-8367-8B40-AC4D-C4CEAA054D32}"/>
                      </a:ext>
                    </a:extLst>
                  </p:cNvPr>
                  <p:cNvSpPr/>
                  <p:nvPr/>
                </p:nvSpPr>
                <p:spPr>
                  <a:xfrm>
                    <a:off x="371194" y="4580913"/>
                    <a:ext cx="2916258" cy="1116972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Track</a:t>
                    </a:r>
                    <a:r>
                      <a:rPr kumimoji="1" lang="zh-CN" altLang="en-US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reconstruction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Tracking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~96%</m:t>
                        </m:r>
                      </m:oMath>
                    </a14:m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𝛿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num>
                          <m:den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den>
                        </m:f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~</m:t>
                        </m:r>
                      </m:oMath>
                    </a14:m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0.5%-1% (5-200 GeV)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m:rPr>
                                    <m:lit/>
                                  </m:rP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≈15</m:t>
                        </m:r>
                      </m:oMath>
                    </a14:m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D0633AB-8367-8B40-AC4D-C4CEAA054D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194" y="4580913"/>
                    <a:ext cx="2916258" cy="111697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862" b="-26374"/>
                    </a:stretch>
                  </a:blipFill>
                  <a:ln w="254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664EF4F-785F-6B4B-B994-1A19834B5AA8}"/>
                  </a:ext>
                </a:extLst>
              </p:cNvPr>
              <p:cNvSpPr/>
              <p:nvPr/>
            </p:nvSpPr>
            <p:spPr>
              <a:xfrm>
                <a:off x="1383205" y="3101893"/>
                <a:ext cx="282602" cy="529018"/>
              </a:xfrm>
              <a:prstGeom prst="rect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18ECF3-B47A-2E47-B21E-F519208D893D}"/>
                  </a:ext>
                </a:extLst>
              </p:cNvPr>
              <p:cNvSpPr/>
              <p:nvPr/>
            </p:nvSpPr>
            <p:spPr>
              <a:xfrm>
                <a:off x="2796980" y="2509727"/>
                <a:ext cx="697505" cy="1771711"/>
              </a:xfrm>
              <a:prstGeom prst="rect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B3F46B7-B911-F441-8899-8FAA588C3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342" y="5353286"/>
              <a:ext cx="1944172" cy="952557"/>
            </a:xfrm>
            <a:prstGeom prst="rect">
              <a:avLst/>
            </a:prstGeom>
            <a:ln w="127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361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CC69-6373-5543-B875-19A2E609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LHCb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0DAA8-C3BA-4E43-B2CD-1B602691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A0DF26-1F14-614A-BCD1-7F5583812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88" y="1805688"/>
            <a:ext cx="4226561" cy="276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ABFF852-1B12-CC4F-9658-1036CC37598F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92346" y="681172"/>
                <a:ext cx="8499863" cy="1267555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Run I: 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</m:oMath>
                </a14:m>
                <a:r>
                  <a:rPr kumimoji="1" lang="zh-CN" altLang="en-US" sz="2000" dirty="0">
                    <a:solidFill>
                      <a:srgbClr val="00CC0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3 fb</a:t>
                </a:r>
                <a:r>
                  <a:rPr kumimoji="1" lang="en-US" altLang="zh-CN" sz="20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-1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at 7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8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TeV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Run II: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ℒ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</m:oMath>
                </a14:m>
                <a:r>
                  <a:rPr kumimoji="1" lang="zh-CN" altLang="en-US" sz="2000" dirty="0">
                    <a:solidFill>
                      <a:srgbClr val="00CC0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6 fb</a:t>
                </a:r>
                <a:r>
                  <a:rPr kumimoji="1" lang="en-US" altLang="zh-CN" sz="20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-1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at 13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TeV</a:t>
                </a: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ABFF852-1B12-CC4F-9658-1036CC375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92346" y="681172"/>
                <a:ext cx="8499863" cy="1267555"/>
              </a:xfrm>
              <a:blipFill>
                <a:blip r:embed="rId3"/>
                <a:stretch>
                  <a:fillRect l="-597" t="-49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6EB0032-A1D4-934A-8CC8-0B5CDB29F442}"/>
              </a:ext>
            </a:extLst>
          </p:cNvPr>
          <p:cNvSpPr txBox="1"/>
          <p:nvPr/>
        </p:nvSpPr>
        <p:spPr>
          <a:xfrm>
            <a:off x="2302763" y="5152840"/>
            <a:ext cx="381065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All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run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run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II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data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are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studied</a:t>
            </a:r>
            <a:endParaRPr kumimoji="1" lang="en-CN" sz="20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2F4B8-33CA-884E-AC40-5661C0A26ECF}"/>
                  </a:ext>
                </a:extLst>
              </p:cNvPr>
              <p:cNvSpPr txBox="1"/>
              <p:nvPr/>
            </p:nvSpPr>
            <p:spPr>
              <a:xfrm>
                <a:off x="5384996" y="2985729"/>
                <a:ext cx="2890279" cy="9346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b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 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𝜦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𝒃</m:t>
                        </m:r>
                      </m:sub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     </a:t>
                </a:r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n-US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𝒖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𝒃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 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𝒅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𝒃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𝒔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𝒃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𝒖𝒅𝒃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en-US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𝟒</m:t>
                    </m:r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     :   </m:t>
                    </m:r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𝟒</m:t>
                    </m:r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    :   </m:t>
                    </m:r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𝟏</m:t>
                    </m:r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   :   </m:t>
                    </m:r>
                    <m:r>
                      <a:rPr lang="en-US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𝟐</m:t>
                    </m:r>
                  </m:oMath>
                </a14:m>
                <a:r>
                  <a:rPr lang="zh-CN" altLang="en-US" b="1" dirty="0">
                    <a:latin typeface="Arial" charset="0"/>
                    <a:ea typeface="Arial" charset="0"/>
                    <a:cs typeface="Arial" charset="0"/>
                  </a:rPr>
                  <a:t>           </a:t>
                </a:r>
                <a:endParaRPr lang="en-US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2F4B8-33CA-884E-AC40-5661C0A26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996" y="2985729"/>
                <a:ext cx="2890279" cy="934615"/>
              </a:xfrm>
              <a:prstGeom prst="rect">
                <a:avLst/>
              </a:prstGeom>
              <a:blipFill>
                <a:blip r:embed="rId4"/>
                <a:stretch>
                  <a:fillRect t="-1351" b="-67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57723B-3913-1C4B-9E69-AC8AC1C1E2B4}"/>
              </a:ext>
            </a:extLst>
          </p:cNvPr>
          <p:cNvSpPr/>
          <p:nvPr/>
        </p:nvSpPr>
        <p:spPr>
          <a:xfrm>
            <a:off x="2183277" y="4516698"/>
            <a:ext cx="4318000" cy="35407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5F234-4650-D344-8A37-5C1140CC1EB9}"/>
              </a:ext>
            </a:extLst>
          </p:cNvPr>
          <p:cNvSpPr txBox="1"/>
          <p:nvPr/>
        </p:nvSpPr>
        <p:spPr>
          <a:xfrm>
            <a:off x="5048895" y="2485364"/>
            <a:ext cx="3179075" cy="369332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All possible states are produced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endParaRPr kumimoji="1" lang="en-CN" sz="180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25DE8F-C102-7A4B-ABD6-315D6C38EF9B}"/>
                  </a:ext>
                </a:extLst>
              </p:cNvPr>
              <p:cNvSpPr txBox="1"/>
              <p:nvPr/>
            </p:nvSpPr>
            <p:spPr>
              <a:xfrm>
                <a:off x="1009835" y="2888577"/>
                <a:ext cx="1386533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sz="1800" b="0" i="1" dirty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𝑝𝑝</m:t>
                    </m:r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collisions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25DE8F-C102-7A4B-ABD6-315D6C38E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35" y="2888577"/>
                <a:ext cx="138653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69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783D2-4530-9E43-92A2-B6D91F50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FF1E8D-E7F9-E44D-8674-F86384F5EE7C}"/>
              </a:ext>
            </a:extLst>
          </p:cNvPr>
          <p:cNvSpPr txBox="1">
            <a:spLocks/>
          </p:cNvSpPr>
          <p:nvPr/>
        </p:nvSpPr>
        <p:spPr>
          <a:xfrm>
            <a:off x="2632489" y="1196665"/>
            <a:ext cx="3375783" cy="8035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Pentaquark</a:t>
            </a:r>
            <a:r>
              <a:rPr kumimoji="1"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studies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63B699-F567-9046-BCC5-EEC8B0BF2F04}"/>
                  </a:ext>
                </a:extLst>
              </p:cNvPr>
              <p:cNvSpPr txBox="1"/>
              <p:nvPr/>
            </p:nvSpPr>
            <p:spPr>
              <a:xfrm>
                <a:off x="250067" y="2414684"/>
                <a:ext cx="8484358" cy="40011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marL="198900" indent="-198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Observation of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narrow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4312</m:t>
                            </m:r>
                          </m:e>
                        </m:d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 and two-peak structure of 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63B699-F567-9046-BCC5-EEC8B0BF2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67" y="2414684"/>
                <a:ext cx="8484358" cy="400110"/>
              </a:xfrm>
              <a:prstGeom prst="rect">
                <a:avLst/>
              </a:prstGeom>
              <a:blipFill>
                <a:blip r:embed="rId2"/>
                <a:stretch>
                  <a:fillRect l="-448" t="-9375" b="-25000"/>
                </a:stretch>
              </a:blipFill>
              <a:effectLst>
                <a:outerShdw blurRad="50800" dist="38100" sx="1000" sy="10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E1300EE-B7F4-9845-87A3-5BE709E46BAD}"/>
              </a:ext>
            </a:extLst>
          </p:cNvPr>
          <p:cNvSpPr/>
          <p:nvPr/>
        </p:nvSpPr>
        <p:spPr>
          <a:xfrm>
            <a:off x="5655011" y="2932310"/>
            <a:ext cx="1529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PRL(2019)222001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D3A73-1A84-EC49-B54D-DBA8F3884F01}"/>
              </a:ext>
            </a:extLst>
          </p:cNvPr>
          <p:cNvSpPr/>
          <p:nvPr/>
        </p:nvSpPr>
        <p:spPr>
          <a:xfrm>
            <a:off x="5005485" y="3861450"/>
            <a:ext cx="3382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LHCb-PAPER-2020-039,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arXiv:2012.10380</a:t>
            </a:r>
            <a:endParaRPr lang="en-CN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EB2D08-DCE2-8948-98F7-5F54E1175738}"/>
                  </a:ext>
                </a:extLst>
              </p:cNvPr>
              <p:cNvSpPr/>
              <p:nvPr/>
            </p:nvSpPr>
            <p:spPr>
              <a:xfrm>
                <a:off x="250067" y="3379728"/>
                <a:ext cx="6242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34900" indent="-234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Evidence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decays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EB2D08-DCE2-8948-98F7-5F54E1175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67" y="3379728"/>
                <a:ext cx="6242158" cy="400110"/>
              </a:xfrm>
              <a:prstGeom prst="rect">
                <a:avLst/>
              </a:prstGeom>
              <a:blipFill>
                <a:blip r:embed="rId3"/>
                <a:stretch>
                  <a:fillRect l="-811"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172808-DFBD-D44E-BDA7-6229F78AED5E}"/>
                  </a:ext>
                </a:extLst>
              </p:cNvPr>
              <p:cNvSpPr txBox="1"/>
              <p:nvPr/>
            </p:nvSpPr>
            <p:spPr>
              <a:xfrm>
                <a:off x="2194965" y="2888939"/>
                <a:ext cx="875048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𝑢𝑢𝑑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172808-DFBD-D44E-BDA7-6229F78A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65" y="2888939"/>
                <a:ext cx="8750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55DF19-2ACD-F34C-A1E3-81F154DACF44}"/>
                  </a:ext>
                </a:extLst>
              </p:cNvPr>
              <p:cNvSpPr txBox="1"/>
              <p:nvPr/>
            </p:nvSpPr>
            <p:spPr>
              <a:xfrm>
                <a:off x="2209072" y="3919975"/>
                <a:ext cx="846835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𝑢𝑑𝑠</m:t>
                      </m:r>
                    </m:oMath>
                  </m:oMathPara>
                </a14:m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55DF19-2ACD-F34C-A1E3-81F154DAC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072" y="3919975"/>
                <a:ext cx="84683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9">
            <a:extLst>
              <a:ext uri="{FF2B5EF4-FFF2-40B4-BE49-F238E27FC236}">
                <a16:creationId xmlns:a16="http://schemas.microsoft.com/office/drawing/2014/main" id="{3210C9AD-5166-844F-A0B6-15A4196C8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82" y="1099725"/>
            <a:ext cx="1219353" cy="110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924DD05-1523-754D-A8D7-2E9519725E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Observation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 err="1"/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924DD05-1523-754D-A8D7-2E9519725E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8F97E9-2FCA-264F-80AD-EFB7A98789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8499863" cy="3098666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D119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D119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D119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D119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D119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rgbClr val="D119FF"/>
                                </a:solidFill>
                                <a:latin typeface="Cambria Math" panose="02040503050406030204" pitchFamily="18" charset="0"/>
                              </a:rPr>
                              <m:t>4380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D119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D119FF"/>
                    </a:solidFill>
                  </a:rPr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in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decays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with</a:t>
                </a:r>
                <a:r>
                  <a:rPr lang="zh-CN" altLang="en-US" sz="2000" dirty="0"/>
                  <a:t> </a:t>
                </a:r>
                <a:r>
                  <a:rPr lang="en-US" altLang="zh-CN" dirty="0"/>
                  <a:t>2011+2012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data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8F97E9-2FCA-264F-80AD-EFB7A98789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8499863" cy="3098666"/>
              </a:xfrm>
              <a:blipFill>
                <a:blip r:embed="rId3"/>
                <a:stretch>
                  <a:fillRect l="-597" t="-16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4372-091A-8544-8DF9-FE261C1C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F9DEB-71E6-5141-A13B-BC0C6E620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04" y="1196629"/>
            <a:ext cx="3008121" cy="24994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9EDC14-627E-5C4B-AAFE-D19DC905948B}"/>
              </a:ext>
            </a:extLst>
          </p:cNvPr>
          <p:cNvGrpSpPr/>
          <p:nvPr/>
        </p:nvGrpSpPr>
        <p:grpSpPr>
          <a:xfrm>
            <a:off x="4044929" y="1081299"/>
            <a:ext cx="4105895" cy="1477328"/>
            <a:chOff x="4314130" y="3721643"/>
            <a:chExt cx="4105895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619439F-9876-B24D-833E-75465C6AA02C}"/>
                    </a:ext>
                  </a:extLst>
                </p:cNvPr>
                <p:cNvSpPr txBox="1"/>
                <p:nvPr/>
              </p:nvSpPr>
              <p:spPr>
                <a:xfrm>
                  <a:off x="4314130" y="3721643"/>
                  <a:ext cx="4105895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Masses and widths</a:t>
                  </a:r>
                  <a:r>
                    <a:rPr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: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4380</m:t>
                              </m:r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</m:oMath>
                  </a14:m>
                  <a:r>
                    <a:rPr lang="en-US" sz="1800" b="0" dirty="0">
                      <a:latin typeface="Times New Roman" charset="0"/>
                      <a:ea typeface="Times New Roman" charset="0"/>
                      <a:cs typeface="Times New Roman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4380±  8±29</m:t>
                      </m:r>
                    </m:oMath>
                  </a14:m>
                  <a:r>
                    <a:rPr lang="en-US" sz="1800" b="0" dirty="0">
                      <a:latin typeface="Times New Roman" charset="0"/>
                      <a:ea typeface="Times New Roman" charset="0"/>
                      <a:cs typeface="Times New Roman" charset="0"/>
                    </a:rPr>
                    <a:t> MeV</a:t>
                  </a:r>
                </a:p>
                <a:p>
                  <a:r>
                    <a:rPr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                       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205±18±86</m:t>
                      </m:r>
                    </m:oMath>
                  </a14:m>
                  <a:r>
                    <a:rPr lang="en-US" sz="1800" b="0" dirty="0">
                      <a:latin typeface="Times New Roman" charset="0"/>
                      <a:ea typeface="Times New Roman" charset="0"/>
                      <a:cs typeface="Times New Roman" charset="0"/>
                    </a:rPr>
                    <a:t> MeV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4450</m:t>
                              </m:r>
                            </m:e>
                          </m:d>
                        </m:e>
                        <m:sup>
                          <m:r>
                            <a:rPr lang="en-US" sz="1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lang="en-US" sz="1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</m:oMath>
                  </a14:m>
                  <a:r>
                    <a:rPr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4449.8±1.7</m:t>
                      </m:r>
                      <m:r>
                        <a:rPr lang="en-US" sz="1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±2</m:t>
                      </m:r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.5</m:t>
                      </m:r>
                    </m:oMath>
                  </a14:m>
                  <a:r>
                    <a:rPr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MeV</a:t>
                  </a:r>
                </a:p>
                <a:p>
                  <a:r>
                    <a:rPr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                         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3</m:t>
                      </m:r>
                      <m:r>
                        <a:rPr lang="en-US" sz="1800" b="0" i="1" dirty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9</m:t>
                      </m:r>
                      <m:r>
                        <a:rPr lang="en-US" sz="1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5</m:t>
                      </m:r>
                      <m:r>
                        <a:rPr lang="en-US" sz="1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sz="1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19</m:t>
                      </m:r>
                    </m:oMath>
                  </a14:m>
                  <a:r>
                    <a:rPr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MeV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619439F-9876-B24D-833E-75465C6AA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4130" y="3721643"/>
                  <a:ext cx="4105895" cy="1477328"/>
                </a:xfrm>
                <a:prstGeom prst="rect">
                  <a:avLst/>
                </a:prstGeom>
                <a:blipFill>
                  <a:blip r:embed="rId5"/>
                  <a:stretch>
                    <a:fillRect l="-1235" t="-847" b="-508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474FB3-6497-374A-9AA0-6E95C4131549}"/>
                </a:ext>
              </a:extLst>
            </p:cNvPr>
            <p:cNvSpPr/>
            <p:nvPr/>
          </p:nvSpPr>
          <p:spPr>
            <a:xfrm>
              <a:off x="4355780" y="4084844"/>
              <a:ext cx="3845289" cy="536857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222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DD78AF-97A1-F04C-B8CD-D1BB9BDDF465}"/>
                </a:ext>
              </a:extLst>
            </p:cNvPr>
            <p:cNvSpPr/>
            <p:nvPr/>
          </p:nvSpPr>
          <p:spPr>
            <a:xfrm>
              <a:off x="4355779" y="4633255"/>
              <a:ext cx="3845289" cy="526522"/>
            </a:xfrm>
            <a:prstGeom prst="rect">
              <a:avLst/>
            </a:prstGeom>
            <a:solidFill>
              <a:srgbClr val="0000F6">
                <a:alpha val="12000"/>
              </a:srgbClr>
            </a:solidFill>
            <a:ln w="222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692DED-59B2-8C45-BF64-E2A2DE663281}"/>
                  </a:ext>
                </a:extLst>
              </p:cNvPr>
              <p:cNvSpPr txBox="1"/>
              <p:nvPr/>
            </p:nvSpPr>
            <p:spPr>
              <a:xfrm>
                <a:off x="3978337" y="2622504"/>
                <a:ext cx="4105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latin typeface="Times New Roman" charset="0"/>
                    <a:ea typeface="Times New Roman" charset="0"/>
                    <a:cs typeface="Times New Roman" charset="0"/>
                  </a:rPr>
                  <a:t>Branching fractions: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lang="en-US" sz="1800" b="0" i="1" smtClean="0">
                        <a:solidFill>
                          <a:srgbClr val="FF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8.4%</m:t>
                    </m:r>
                    <m:r>
                      <a:rPr lang="zh-CN" altLang="en-US" sz="18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，</m:t>
                    </m:r>
                    <m:r>
                      <a:rPr lang="en-US" sz="1800" b="0" i="1" smtClean="0">
                        <a:solidFill>
                          <a:srgbClr val="00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4.1%</m:t>
                    </m:r>
                  </m:oMath>
                </a14:m>
                <a:r>
                  <a:rPr 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692DED-59B2-8C45-BF64-E2A2DE663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337" y="2622504"/>
                <a:ext cx="4105895" cy="369332"/>
              </a:xfrm>
              <a:prstGeom prst="rect">
                <a:avLst/>
              </a:prstGeom>
              <a:blipFill>
                <a:blip r:embed="rId6"/>
                <a:stretch>
                  <a:fillRect l="-1235"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8F9B92-D9B6-5C49-A898-E29084589FB7}"/>
                  </a:ext>
                </a:extLst>
              </p:cNvPr>
              <p:cNvSpPr txBox="1"/>
              <p:nvPr/>
            </p:nvSpPr>
            <p:spPr>
              <a:xfrm>
                <a:off x="4044929" y="3049739"/>
                <a:ext cx="40154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prefer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sz="1800" i="1">
                        <a:solidFill>
                          <a:srgbClr val="FF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</m:t>
                    </m:r>
                    <m:r>
                      <m:rPr>
                        <m:lit/>
                      </m:rPr>
                      <a:rPr lang="en-US" sz="1800" i="1">
                        <a:solidFill>
                          <a:srgbClr val="FF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FF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F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F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</m:t>
                    </m:r>
                    <m:r>
                      <m:rPr>
                        <m:lit/>
                      </m:rPr>
                      <a:rPr lang="en-US" sz="1800" i="1">
                        <a:solidFill>
                          <a:srgbClr val="00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F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F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but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completely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determined</a:t>
                </a:r>
                <a:endParaRPr 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8F9B92-D9B6-5C49-A898-E2908458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929" y="3049739"/>
                <a:ext cx="4015445" cy="646331"/>
              </a:xfrm>
              <a:prstGeom prst="rect">
                <a:avLst/>
              </a:prstGeom>
              <a:blipFill>
                <a:blip r:embed="rId7"/>
                <a:stretch>
                  <a:fillRect l="-1262" t="-3922" b="-156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6A9E88F1-3501-3645-BDF4-C615DCD4F051}"/>
              </a:ext>
            </a:extLst>
          </p:cNvPr>
          <p:cNvSpPr/>
          <p:nvPr/>
        </p:nvSpPr>
        <p:spPr>
          <a:xfrm>
            <a:off x="2080389" y="1214411"/>
            <a:ext cx="1529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PRL(2015)072001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8738B9-3295-DF4F-AD5D-BAEDF8EE261D}"/>
              </a:ext>
            </a:extLst>
          </p:cNvPr>
          <p:cNvGrpSpPr/>
          <p:nvPr/>
        </p:nvGrpSpPr>
        <p:grpSpPr>
          <a:xfrm>
            <a:off x="0" y="3795177"/>
            <a:ext cx="4699053" cy="2505131"/>
            <a:chOff x="4750872" y="3873483"/>
            <a:chExt cx="4699053" cy="2505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86AD9F82-9405-C847-9BB3-7A9FD5F4B5D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50872" y="3873483"/>
                  <a:ext cx="4699053" cy="4820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16004" indent="-216004" algn="l" defTabSz="864017" rtl="0" eaLnBrk="1" latinLnBrk="0" hangingPunct="1">
                    <a:lnSpc>
                      <a:spcPct val="90000"/>
                    </a:lnSpc>
                    <a:spcBef>
                      <a:spcPts val="945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1pPr>
                  <a:lvl2pPr marL="64801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Ø"/>
                    <a:defRPr sz="20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2pPr>
                  <a:lvl3pPr marL="1080021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§"/>
                    <a:defRPr sz="18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3pPr>
                  <a:lvl4pPr marL="1512029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Courier New" panose="02070309020205020404" pitchFamily="49" charset="0"/>
                    <a:buChar char="o"/>
                    <a:defRPr sz="16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4pPr>
                  <a:lvl5pPr marL="1944037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v"/>
                    <a:defRPr sz="1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5pPr>
                  <a:lvl6pPr marL="2376046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08054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4006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72070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>
                      <a:schemeClr val="tx1"/>
                    </a:buClr>
                  </a:pPr>
                  <a:r>
                    <a:rPr lang="en-US" altLang="zh-CN" sz="2000" dirty="0"/>
                    <a:t>Evidence</a:t>
                  </a:r>
                  <a:r>
                    <a:rPr lang="zh-CN" altLang="en-US" sz="2000" dirty="0"/>
                    <a:t> </a:t>
                  </a:r>
                  <a:r>
                    <a:rPr lang="en-US" altLang="zh-CN" sz="2000" dirty="0"/>
                    <a:t>in</a:t>
                  </a:r>
                  <a:r>
                    <a:rPr lang="zh-CN" altLang="en-US" sz="20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00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00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en-US" altLang="zh-CN" sz="200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  <a:r>
                    <a:rPr lang="en-US" altLang="zh-CN" sz="2000" dirty="0"/>
                    <a:t>decays</a:t>
                  </a:r>
                  <a:endParaRPr lang="en-CN" dirty="0"/>
                </a:p>
              </p:txBody>
            </p:sp>
          </mc:Choice>
          <mc:Fallback xmlns="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86AD9F82-9405-C847-9BB3-7A9FD5F4B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872" y="3873483"/>
                  <a:ext cx="4699053" cy="482074"/>
                </a:xfrm>
                <a:prstGeom prst="rect">
                  <a:avLst/>
                </a:prstGeom>
                <a:blipFill>
                  <a:blip r:embed="rId8"/>
                  <a:stretch>
                    <a:fillRect l="-1078" t="-10526" b="-263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5B9F66-FF5F-D546-BF12-723FEAF55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201" y="4292301"/>
              <a:ext cx="2639349" cy="208631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523E35-A95E-D349-9DED-2850B902F2B2}"/>
                </a:ext>
              </a:extLst>
            </p:cNvPr>
            <p:cNvSpPr/>
            <p:nvPr/>
          </p:nvSpPr>
          <p:spPr>
            <a:xfrm>
              <a:off x="6281964" y="4595003"/>
              <a:ext cx="15295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PRL(2016)082003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47DB75-AF31-D340-BC2A-89A814F4F2EF}"/>
              </a:ext>
            </a:extLst>
          </p:cNvPr>
          <p:cNvGrpSpPr/>
          <p:nvPr/>
        </p:nvGrpSpPr>
        <p:grpSpPr>
          <a:xfrm>
            <a:off x="3928084" y="3816026"/>
            <a:ext cx="4808824" cy="2384981"/>
            <a:chOff x="61258" y="3881298"/>
            <a:chExt cx="4808824" cy="2384981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8A816A8-9A7E-4A46-B87B-D50DB03FBDFB}"/>
                </a:ext>
              </a:extLst>
            </p:cNvPr>
            <p:cNvSpPr txBox="1">
              <a:spLocks/>
            </p:cNvSpPr>
            <p:nvPr/>
          </p:nvSpPr>
          <p:spPr>
            <a:xfrm>
              <a:off x="61258" y="3881298"/>
              <a:ext cx="4808824" cy="19051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4801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080021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512029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1944037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/>
                </a:buClr>
              </a:pPr>
              <a:r>
                <a:rPr lang="en-US" altLang="zh-CN" sz="2000" dirty="0"/>
                <a:t>Confirmed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by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model-independent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analysis</a:t>
              </a:r>
              <a:endParaRPr lang="en-CN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C220CC-6B72-3B44-A23E-9549B6B07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055" y="4247031"/>
              <a:ext cx="3308479" cy="201924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8ADE74-F817-D348-9447-A877EEF6131C}"/>
                </a:ext>
              </a:extLst>
            </p:cNvPr>
            <p:cNvSpPr/>
            <p:nvPr/>
          </p:nvSpPr>
          <p:spPr>
            <a:xfrm>
              <a:off x="2302979" y="4292301"/>
              <a:ext cx="15295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PRL(2016)082002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A167F3-D4E1-B047-BF94-E71817C308AC}"/>
                </a:ext>
              </a:extLst>
            </p:cNvPr>
            <p:cNvSpPr>
              <a:spLocks/>
            </p:cNvSpPr>
            <p:nvPr/>
          </p:nvSpPr>
          <p:spPr>
            <a:xfrm>
              <a:off x="1817431" y="4256575"/>
              <a:ext cx="538865" cy="684000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851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2A00FF"/>
          </a:solidFill>
        </a:ln>
      </a:spPr>
      <a:bodyPr wrap="none" rtlCol="0" anchor="ctr">
        <a:spAutoFit/>
      </a:bodyPr>
      <a:lstStyle>
        <a:defPPr algn="ctr">
          <a:defRPr sz="1600" dirty="0"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>
        <a:ln w="2222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>
            <a:lumMod val="85000"/>
            <a:alpha val="53398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  <a:softEdge rad="12700"/>
        </a:effectLst>
      </a:spPr>
      <a:bodyPr wrap="none" rtlCol="0" anchor="ctr">
        <a:spAutoFit/>
      </a:bodyPr>
      <a:lstStyle>
        <a:defPPr algn="ctr">
          <a:defRPr kumimoji="1" sz="1800" dirty="0" smtClean="0">
            <a:solidFill>
              <a:srgbClr val="2A00FF"/>
            </a:solidFill>
            <a:latin typeface="Times New Roman" panose="02020603050405020304" pitchFamily="18" charset="0"/>
            <a:ea typeface="Times New Roman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39156</TotalTime>
  <Words>3081</Words>
  <Application>Microsoft Macintosh PowerPoint</Application>
  <PresentationFormat>Custom</PresentationFormat>
  <Paragraphs>669</Paragraphs>
  <Slides>45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DengXian</vt:lpstr>
      <vt:lpstr>SimHei</vt:lpstr>
      <vt:lpstr>Apple Chancery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LHCb results on  exotic spectroscopy</vt:lpstr>
      <vt:lpstr>The QCD</vt:lpstr>
      <vt:lpstr>Hadron spectroscopy</vt:lpstr>
      <vt:lpstr>Status of exotic hadrons</vt:lpstr>
      <vt:lpstr>New hadron states at LHC(b)</vt:lpstr>
      <vt:lpstr>The LHCb experiment</vt:lpstr>
      <vt:lpstr>LHCb data</vt:lpstr>
      <vt:lpstr>PowerPoint Presentation</vt:lpstr>
      <vt:lpstr>Observation of P_c^+ at LHCb</vt:lpstr>
      <vt:lpstr>Analysis with full  data </vt:lpstr>
      <vt:lpstr>1D fit result</vt:lpstr>
      <vt:lpstr>Ξ_b^-→J\/ψΛK^- at LHCb</vt:lpstr>
      <vt:lpstr>Ξ_b^-→J\/ψΛK^- amplitude analysis</vt:lpstr>
      <vt:lpstr>PowerPoint Presentation</vt:lpstr>
      <vt:lpstr>Di-J\/ψ sample at LHCb</vt:lpstr>
      <vt:lpstr>Di-J\/ψ invariant mass (I)</vt:lpstr>
      <vt:lpstr>Di-J\/ψ mass modeling (I)</vt:lpstr>
      <vt:lpstr>Di-J\/ψ mass modeling (II)</vt:lpstr>
      <vt:lpstr>Other models</vt:lpstr>
      <vt:lpstr>Fits summary and structure</vt:lpstr>
      <vt:lpstr>B^+→D^+ D^- K^+ at LHCb</vt:lpstr>
      <vt:lpstr>B^+→D^+ D^- K^+ amplitude analysis</vt:lpstr>
      <vt:lpstr>Observation of D^- K^+ (c ̅s ̅ud) structure</vt:lpstr>
      <vt:lpstr>The B^+→J\/ψϕK^+ decay</vt:lpstr>
      <vt:lpstr>K^(∗+)→ϕK^+ contribution </vt:lpstr>
      <vt:lpstr>X→J\/ψϕ contribution</vt:lpstr>
      <vt:lpstr>Z_cs^+→J\/ψK^+ contribution</vt:lpstr>
      <vt:lpstr>Amplitude fit of B^+→J\/ψϕK^+ at LHCb</vt:lpstr>
      <vt:lpstr>Fit parameters</vt:lpstr>
      <vt:lpstr>Fit projections</vt:lpstr>
      <vt:lpstr>J^P analysis</vt:lpstr>
      <vt:lpstr>Interpretations</vt:lpstr>
      <vt:lpstr>Summary and prospect</vt:lpstr>
      <vt:lpstr>PowerPoint Presentation</vt:lpstr>
      <vt:lpstr>Relativistic tetraquarks [arXiv:2103.01763]</vt:lpstr>
      <vt:lpstr>X(6900) signal stability</vt:lpstr>
      <vt:lpstr>Systematic uncertainties</vt:lpstr>
      <vt:lpstr>Di-J\/ψ invariant mass (II)</vt:lpstr>
      <vt:lpstr>Signal significance</vt:lpstr>
      <vt:lpstr>Interpretations</vt:lpstr>
      <vt:lpstr>The bottom partner</vt:lpstr>
      <vt:lpstr>Compare with BESIII</vt:lpstr>
      <vt:lpstr>Observation of D^- K^+ (c ̅s ̅ud) structure</vt:lpstr>
      <vt:lpstr>B^+→J\/ψϕK^+ dalitz</vt:lpstr>
      <vt:lpstr>J^PC of X states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Yanxi Zhang</dc:creator>
  <cp:lastModifiedBy>zhang yanxi</cp:lastModifiedBy>
  <cp:revision>1648</cp:revision>
  <cp:lastPrinted>2021-03-11T10:32:43Z</cp:lastPrinted>
  <dcterms:created xsi:type="dcterms:W3CDTF">2015-12-03T12:56:11Z</dcterms:created>
  <dcterms:modified xsi:type="dcterms:W3CDTF">2021-05-18T01:36:38Z</dcterms:modified>
</cp:coreProperties>
</file>